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4" r:id="rId3"/>
    <p:sldId id="301" r:id="rId5"/>
    <p:sldId id="930" r:id="rId6"/>
    <p:sldId id="302" r:id="rId7"/>
    <p:sldId id="786" r:id="rId8"/>
    <p:sldId id="787" r:id="rId9"/>
    <p:sldId id="931" r:id="rId10"/>
    <p:sldId id="331" r:id="rId11"/>
    <p:sldId id="332" r:id="rId12"/>
    <p:sldId id="333" r:id="rId13"/>
    <p:sldId id="337" r:id="rId14"/>
    <p:sldId id="1499" r:id="rId15"/>
    <p:sldId id="335" r:id="rId16"/>
    <p:sldId id="1390" r:id="rId17"/>
    <p:sldId id="1392" r:id="rId18"/>
    <p:sldId id="1393" r:id="rId19"/>
    <p:sldId id="1607" r:id="rId20"/>
    <p:sldId id="1394" r:id="rId21"/>
    <p:sldId id="1396" r:id="rId22"/>
    <p:sldId id="1397" r:id="rId23"/>
    <p:sldId id="1937" r:id="rId24"/>
    <p:sldId id="1813" r:id="rId25"/>
    <p:sldId id="1938" r:id="rId26"/>
    <p:sldId id="2035" r:id="rId27"/>
    <p:sldId id="1814" r:id="rId28"/>
    <p:sldId id="1839" r:id="rId29"/>
    <p:sldId id="1815" r:id="rId30"/>
    <p:sldId id="1816" r:id="rId31"/>
    <p:sldId id="1817" r:id="rId32"/>
    <p:sldId id="1818" r:id="rId33"/>
    <p:sldId id="1819" r:id="rId34"/>
    <p:sldId id="1820" r:id="rId35"/>
    <p:sldId id="1821" r:id="rId36"/>
    <p:sldId id="1823" r:id="rId37"/>
    <p:sldId id="1824" r:id="rId38"/>
    <p:sldId id="1825" r:id="rId39"/>
    <p:sldId id="1826" r:id="rId40"/>
    <p:sldId id="1827" r:id="rId41"/>
    <p:sldId id="1828" r:id="rId42"/>
    <p:sldId id="1829" r:id="rId43"/>
    <p:sldId id="1830" r:id="rId44"/>
    <p:sldId id="788" r:id="rId45"/>
    <p:sldId id="1404" r:id="rId46"/>
    <p:sldId id="923" r:id="rId47"/>
    <p:sldId id="924" r:id="rId48"/>
    <p:sldId id="926" r:id="rId49"/>
    <p:sldId id="659" r:id="rId50"/>
    <p:sldId id="929" r:id="rId51"/>
    <p:sldId id="1401" r:id="rId52"/>
    <p:sldId id="1403" r:id="rId53"/>
    <p:sldId id="392" r:id="rId54"/>
    <p:sldId id="1077" r:id="rId55"/>
    <p:sldId id="1078" r:id="rId56"/>
    <p:sldId id="1202" r:id="rId57"/>
    <p:sldId id="407" r:id="rId58"/>
    <p:sldId id="408" r:id="rId59"/>
    <p:sldId id="410" r:id="rId60"/>
    <p:sldId id="411" r:id="rId61"/>
    <p:sldId id="412" r:id="rId62"/>
    <p:sldId id="413" r:id="rId63"/>
    <p:sldId id="414" r:id="rId64"/>
    <p:sldId id="415" r:id="rId65"/>
    <p:sldId id="416" r:id="rId66"/>
    <p:sldId id="417" r:id="rId67"/>
    <p:sldId id="418" r:id="rId68"/>
    <p:sldId id="419" r:id="rId69"/>
    <p:sldId id="420" r:id="rId70"/>
    <p:sldId id="421" r:id="rId71"/>
    <p:sldId id="422" r:id="rId72"/>
    <p:sldId id="423" r:id="rId73"/>
    <p:sldId id="1400" r:id="rId74"/>
    <p:sldId id="424" r:id="rId75"/>
    <p:sldId id="425" r:id="rId76"/>
    <p:sldId id="426" r:id="rId77"/>
    <p:sldId id="427" r:id="rId78"/>
    <p:sldId id="1751" r:id="rId79"/>
    <p:sldId id="428" r:id="rId80"/>
    <p:sldId id="429" r:id="rId81"/>
    <p:sldId id="430" r:id="rId82"/>
    <p:sldId id="431" r:id="rId83"/>
    <p:sldId id="1750" r:id="rId84"/>
    <p:sldId id="434" r:id="rId85"/>
    <p:sldId id="435" r:id="rId86"/>
    <p:sldId id="1337" r:id="rId87"/>
    <p:sldId id="2130" r:id="rId88"/>
    <p:sldId id="2131" r:id="rId89"/>
    <p:sldId id="436" r:id="rId90"/>
    <p:sldId id="437" r:id="rId91"/>
    <p:sldId id="1326" r:id="rId92"/>
    <p:sldId id="1327" r:id="rId93"/>
    <p:sldId id="1331" r:id="rId94"/>
    <p:sldId id="1328" r:id="rId95"/>
    <p:sldId id="1330" r:id="rId96"/>
    <p:sldId id="441" r:id="rId97"/>
    <p:sldId id="1332" r:id="rId98"/>
    <p:sldId id="1500" r:id="rId99"/>
    <p:sldId id="1706" r:id="rId100"/>
    <p:sldId id="446" r:id="rId101"/>
    <p:sldId id="447" r:id="rId102"/>
    <p:sldId id="1334" r:id="rId103"/>
    <p:sldId id="448" r:id="rId104"/>
    <p:sldId id="1206" r:id="rId105"/>
    <p:sldId id="449" r:id="rId106"/>
    <p:sldId id="450" r:id="rId107"/>
    <p:sldId id="451" r:id="rId108"/>
    <p:sldId id="452" r:id="rId109"/>
    <p:sldId id="453" r:id="rId110"/>
    <p:sldId id="454" r:id="rId111"/>
    <p:sldId id="455" r:id="rId112"/>
    <p:sldId id="456" r:id="rId113"/>
    <p:sldId id="1314" r:id="rId114"/>
    <p:sldId id="1835" r:id="rId115"/>
    <p:sldId id="1836" r:id="rId116"/>
    <p:sldId id="1837" r:id="rId117"/>
    <p:sldId id="1838" r:id="rId118"/>
    <p:sldId id="1320" r:id="rId119"/>
    <p:sldId id="1321" r:id="rId120"/>
    <p:sldId id="1325" r:id="rId121"/>
    <p:sldId id="1324" r:id="rId122"/>
    <p:sldId id="265" r:id="rId1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soft" initials="k" lastIdx="1" clrIdx="0"/>
  <p:cmAuthor id="2" name="Admin"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3A3A8"/>
    <a:srgbClr val="837BA9"/>
    <a:srgbClr val="F6BEC1"/>
    <a:srgbClr val="F7C0C4"/>
    <a:srgbClr val="2E5DAA"/>
    <a:srgbClr val="ED7D31"/>
    <a:srgbClr val="BC8FA8"/>
    <a:srgbClr val="7777A9"/>
    <a:srgbClr val="B67A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3" d="100"/>
          <a:sy n="63" d="100"/>
        </p:scale>
        <p:origin x="780" y="56"/>
      </p:cViewPr>
      <p:guideLst>
        <p:guide orient="horz" pos="219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7" Type="http://schemas.openxmlformats.org/officeDocument/2006/relationships/commentAuthors" Target="commentAuthors.xml"/><Relationship Id="rId126" Type="http://schemas.openxmlformats.org/officeDocument/2006/relationships/tableStyles" Target="tableStyles.xml"/><Relationship Id="rId125" Type="http://schemas.openxmlformats.org/officeDocument/2006/relationships/viewProps" Target="viewProps.xml"/><Relationship Id="rId124" Type="http://schemas.openxmlformats.org/officeDocument/2006/relationships/presProps" Target="presProps.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189E3-6EE7-441B-832A-36C8777831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ED43F-A840-4309-8CD3-3E123CEAF44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50C874-BD57-4262-8BAB-4B78BF46517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幻灯片图像占位符 1"/>
          <p:cNvSpPr>
            <a:spLocks noGrp="1" noRot="1" noChangeAspect="1"/>
          </p:cNvSpPr>
          <p:nvPr>
            <p:ph type="sldImg"/>
          </p:nvPr>
        </p:nvSpPr>
        <p:spPr/>
      </p:sp>
      <p:sp>
        <p:nvSpPr>
          <p:cNvPr id="124930" name="文本占位符 2"/>
          <p:cNvSpPr>
            <a:spLocks noGrp="1" noRot="1"/>
          </p:cNvSpPr>
          <p:nvPr>
            <p:ph type="body"/>
          </p:nvPr>
        </p:nvSpPr>
        <p:spPr/>
        <p:txBody>
          <a:bodyPr anchor="ctr"/>
          <a:lstStyle/>
          <a:p>
            <a:pPr lvl="0" indent="0"/>
            <a:endParaRPr lang="zh-CN" altLang="en-US">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幻灯片图像占位符 1"/>
          <p:cNvSpPr>
            <a:spLocks noGrp="1" noRot="1" noChangeAspect="1"/>
          </p:cNvSpPr>
          <p:nvPr>
            <p:ph type="sldImg"/>
          </p:nvPr>
        </p:nvSpPr>
        <p:spPr/>
      </p:sp>
      <p:sp>
        <p:nvSpPr>
          <p:cNvPr id="141314" name="文本占位符 2"/>
          <p:cNvSpPr>
            <a:spLocks noGrp="1" noRot="1"/>
          </p:cNvSpPr>
          <p:nvPr>
            <p:ph type="body"/>
          </p:nvPr>
        </p:nvSpPr>
        <p:spPr/>
        <p:txBody>
          <a:bodyPr anchor="ctr"/>
          <a:lstStyle/>
          <a:p>
            <a:pPr lvl="0" indent="0"/>
            <a:endParaRPr lang="zh-CN" altLang="en-US">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幻灯片图像占位符 1"/>
          <p:cNvSpPr>
            <a:spLocks noGrp="1" noRot="1" noChangeAspect="1"/>
          </p:cNvSpPr>
          <p:nvPr>
            <p:ph type="sldImg"/>
          </p:nvPr>
        </p:nvSpPr>
        <p:spPr/>
      </p:sp>
      <p:sp>
        <p:nvSpPr>
          <p:cNvPr id="107522" name="文本占位符 2"/>
          <p:cNvSpPr>
            <a:spLocks noGrp="1" noRot="1"/>
          </p:cNvSpPr>
          <p:nvPr>
            <p:ph type="body"/>
          </p:nvPr>
        </p:nvSpPr>
        <p:spPr/>
        <p:txBody>
          <a:bodyPr anchor="ctr"/>
          <a:lstStyle/>
          <a:p>
            <a:pPr lvl="0" indent="0"/>
            <a:endParaRPr lang="zh-CN" altLang="en-US">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幻灯片图像占位符 1"/>
          <p:cNvSpPr>
            <a:spLocks noGrp="1" noRot="1" noChangeAspect="1"/>
          </p:cNvSpPr>
          <p:nvPr>
            <p:ph type="sldImg"/>
          </p:nvPr>
        </p:nvSpPr>
        <p:spPr/>
      </p:sp>
      <p:sp>
        <p:nvSpPr>
          <p:cNvPr id="110594" name="备注占位符 2"/>
          <p:cNvSpPr>
            <a:spLocks noGrp="1" noRot="1"/>
          </p:cNvSpPr>
          <p:nvPr>
            <p:ph type="body"/>
          </p:nvPr>
        </p:nvSpPr>
        <p:spPr/>
        <p:txBody>
          <a:bodyPr anchor="ctr"/>
          <a:lstStyle/>
          <a:p>
            <a:pPr lvl="0" indent="0"/>
            <a:endParaRPr lang="zh-CN" altLang="en-US">
              <a:ea typeface="宋体" panose="02010600030101010101" pitchFamily="2" charset="-122"/>
            </a:endParaRPr>
          </a:p>
        </p:txBody>
      </p:sp>
      <p:sp>
        <p:nvSpPr>
          <p:cNvPr id="110595" name="灯片编号占位符 3"/>
          <p:cNvSpPr>
            <a:spLocks noGrp="1"/>
          </p:cNvSpPr>
          <p:nvPr>
            <p:ph type="sldNum" sz="quarter"/>
          </p:nvPr>
        </p:nvSpPr>
        <p:spPr>
          <a:xfrm>
            <a:off x="3884613" y="8685213"/>
            <a:ext cx="2971800" cy="457200"/>
          </a:xfrm>
          <a:prstGeom prst="rect">
            <a:avLst/>
          </a:prstGeom>
          <a:noFill/>
          <a:ln w="9525">
            <a:noFill/>
          </a:ln>
        </p:spPr>
        <p:txBody>
          <a:bodyPr anchor="b"/>
          <a:lstStyle/>
          <a:p>
            <a:pPr lvl="0" indent="0" eaLnBrk="0" hangingPunct="0"/>
            <a:fld id="{9A0DB2DC-4C9A-4742-B13C-FB6460FD3503}" type="slidenum">
              <a:rPr lang="zh-CN" altLang="en-US" sz="1800">
                <a:latin typeface="AcadEref" pitchFamily="2" charset="0"/>
                <a:ea typeface="华文中宋" panose="02010600040101010101" pitchFamily="2" charset="-122"/>
              </a:rPr>
            </a:fld>
            <a:endParaRPr lang="zh-CN" altLang="en-US" sz="1800">
              <a:latin typeface="AcadEref" pitchFamily="2" charset="0"/>
              <a:ea typeface="华文中宋" panose="0201060004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幻灯片图像占位符 1"/>
          <p:cNvSpPr>
            <a:spLocks noGrp="1" noRot="1" noChangeAspect="1"/>
          </p:cNvSpPr>
          <p:nvPr>
            <p:ph type="sldImg"/>
          </p:nvPr>
        </p:nvSpPr>
        <p:spPr/>
      </p:sp>
      <p:sp>
        <p:nvSpPr>
          <p:cNvPr id="145410" name="备注占位符 2"/>
          <p:cNvSpPr>
            <a:spLocks noGrp="1" noRot="1"/>
          </p:cNvSpPr>
          <p:nvPr>
            <p:ph type="body"/>
          </p:nvPr>
        </p:nvSpPr>
        <p:spPr/>
        <p:txBody>
          <a:bodyPr anchor="ctr"/>
          <a:lstStyle/>
          <a:p>
            <a:pPr lvl="0" indent="0"/>
            <a:endParaRPr lang="zh-CN" altLang="en-US">
              <a:ea typeface="宋体" panose="02010600030101010101" pitchFamily="2" charset="-122"/>
            </a:endParaRPr>
          </a:p>
        </p:txBody>
      </p:sp>
      <p:sp>
        <p:nvSpPr>
          <p:cNvPr id="145411" name="灯片编号占位符 3"/>
          <p:cNvSpPr>
            <a:spLocks noGrp="1"/>
          </p:cNvSpPr>
          <p:nvPr>
            <p:ph type="sldNum" sz="quarter"/>
          </p:nvPr>
        </p:nvSpPr>
        <p:spPr>
          <a:xfrm>
            <a:off x="3884613" y="8685213"/>
            <a:ext cx="2971800" cy="457200"/>
          </a:xfrm>
          <a:prstGeom prst="rect">
            <a:avLst/>
          </a:prstGeom>
          <a:noFill/>
          <a:ln w="9525">
            <a:noFill/>
          </a:ln>
        </p:spPr>
        <p:txBody>
          <a:bodyPr anchor="b"/>
          <a:lstStyle/>
          <a:p>
            <a:pPr lvl="0" indent="0" eaLnBrk="0" hangingPunct="0"/>
            <a:fld id="{9A0DB2DC-4C9A-4742-B13C-FB6460FD3503}" type="slidenum">
              <a:rPr lang="zh-CN" altLang="en-US" sz="1800">
                <a:latin typeface="AcadEref" pitchFamily="2" charset="0"/>
                <a:ea typeface="华文中宋" panose="02010600040101010101" pitchFamily="2" charset="-122"/>
              </a:rPr>
            </a:fld>
            <a:endParaRPr lang="zh-CN" altLang="en-US" sz="1800">
              <a:latin typeface="AcadEref" pitchFamily="2" charset="0"/>
              <a:ea typeface="华文中宋" panose="0201060004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幻灯片图像占位符 1"/>
          <p:cNvSpPr>
            <a:spLocks noGrp="1" noRot="1" noChangeAspect="1"/>
          </p:cNvSpPr>
          <p:nvPr>
            <p:ph type="sldImg"/>
          </p:nvPr>
        </p:nvSpPr>
        <p:spPr/>
      </p:sp>
      <p:sp>
        <p:nvSpPr>
          <p:cNvPr id="150530" name="备注占位符 2"/>
          <p:cNvSpPr>
            <a:spLocks noGrp="1" noRot="1"/>
          </p:cNvSpPr>
          <p:nvPr>
            <p:ph type="body"/>
          </p:nvPr>
        </p:nvSpPr>
        <p:spPr/>
        <p:txBody>
          <a:bodyPr anchor="ctr"/>
          <a:lstStyle/>
          <a:p>
            <a:pPr lvl="0" indent="0"/>
            <a:endParaRPr lang="zh-CN" altLang="en-US">
              <a:ea typeface="宋体" panose="02010600030101010101" pitchFamily="2" charset="-122"/>
            </a:endParaRPr>
          </a:p>
        </p:txBody>
      </p:sp>
      <p:sp>
        <p:nvSpPr>
          <p:cNvPr id="150531" name="灯片编号占位符 3"/>
          <p:cNvSpPr>
            <a:spLocks noGrp="1"/>
          </p:cNvSpPr>
          <p:nvPr>
            <p:ph type="sldNum" sz="quarter"/>
          </p:nvPr>
        </p:nvSpPr>
        <p:spPr>
          <a:xfrm>
            <a:off x="3884613" y="8685213"/>
            <a:ext cx="2971800" cy="457200"/>
          </a:xfrm>
          <a:prstGeom prst="rect">
            <a:avLst/>
          </a:prstGeom>
          <a:noFill/>
          <a:ln w="9525">
            <a:noFill/>
          </a:ln>
        </p:spPr>
        <p:txBody>
          <a:bodyPr anchor="b"/>
          <a:lstStyle/>
          <a:p>
            <a:pPr lvl="0" indent="0" eaLnBrk="0" hangingPunct="0"/>
            <a:fld id="{9A0DB2DC-4C9A-4742-B13C-FB6460FD3503}" type="slidenum">
              <a:rPr lang="zh-CN" altLang="en-US" sz="1800">
                <a:latin typeface="AcadEref" pitchFamily="2" charset="0"/>
                <a:ea typeface="华文中宋" panose="02010600040101010101" pitchFamily="2" charset="-122"/>
              </a:rPr>
            </a:fld>
            <a:endParaRPr lang="zh-CN" altLang="en-US" sz="1800">
              <a:latin typeface="AcadEref" pitchFamily="2" charset="0"/>
              <a:ea typeface="华文中宋" panose="0201060004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p:nvPr>
        </p:nvSpPr>
        <p:spPr/>
      </p:sp>
      <p:sp>
        <p:nvSpPr>
          <p:cNvPr id="39938" name="备注占位符 2"/>
          <p:cNvSpPr>
            <a:spLocks noGrp="1" noRot="1"/>
          </p:cNvSpPr>
          <p:nvPr>
            <p:ph type="body"/>
          </p:nvPr>
        </p:nvSpPr>
        <p:spPr/>
        <p:txBody>
          <a:bodyPr anchor="ctr"/>
          <a:lstStyle/>
          <a:p>
            <a:pPr lvl="0" indent="0"/>
            <a:endParaRPr lang="zh-CN" altLang="en-US">
              <a:ea typeface="宋体" panose="02010600030101010101" pitchFamily="2" charset="-122"/>
            </a:endParaRPr>
          </a:p>
        </p:txBody>
      </p:sp>
      <p:sp>
        <p:nvSpPr>
          <p:cNvPr id="39939" name="灯片编号占位符 3"/>
          <p:cNvSpPr>
            <a:spLocks noGrp="1"/>
          </p:cNvSpPr>
          <p:nvPr>
            <p:ph type="sldNum" sz="quarter"/>
          </p:nvPr>
        </p:nvSpPr>
        <p:spPr>
          <a:xfrm>
            <a:off x="3884613" y="8685213"/>
            <a:ext cx="2971800" cy="457200"/>
          </a:xfrm>
          <a:prstGeom prst="rect">
            <a:avLst/>
          </a:prstGeom>
          <a:noFill/>
          <a:ln w="9525">
            <a:noFill/>
          </a:ln>
        </p:spPr>
        <p:txBody>
          <a:bodyPr anchor="b"/>
          <a:lstStyle/>
          <a:p>
            <a:pPr lvl="0" indent="0" eaLnBrk="0" hangingPunct="0"/>
            <a:fld id="{9A0DB2DC-4C9A-4742-B13C-FB6460FD3503}" type="slidenum">
              <a:rPr lang="zh-CN" altLang="en-US" sz="1800">
                <a:latin typeface="AcadEref" pitchFamily="2" charset="0"/>
                <a:ea typeface="华文中宋" panose="02010600040101010101" pitchFamily="2" charset="-122"/>
              </a:rPr>
            </a:fld>
            <a:endParaRPr lang="zh-CN" altLang="en-US" sz="1800">
              <a:latin typeface="AcadEref" pitchFamily="2" charset="0"/>
              <a:ea typeface="华文中宋" panose="0201060004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p:sp>
      <p:sp>
        <p:nvSpPr>
          <p:cNvPr id="41986" name="文本占位符 2"/>
          <p:cNvSpPr>
            <a:spLocks noGrp="1" noRot="1"/>
          </p:cNvSpPr>
          <p:nvPr>
            <p:ph type="body"/>
          </p:nvPr>
        </p:nvSpPr>
        <p:spPr/>
        <p:txBody>
          <a:bodyPr anchor="ctr"/>
          <a:lstStyle/>
          <a:p>
            <a:pPr lvl="0" indent="0"/>
            <a:endParaRPr lang="zh-CN" altLang="en-US">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6D8381B7-0DA2-465D-ABC8-763B6D33B4E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p:cNvSpPr>
          <p:nvPr>
            <p:ph type="sldImg"/>
          </p:nvPr>
        </p:nvSpPr>
        <p:spPr/>
      </p:sp>
      <p:sp>
        <p:nvSpPr>
          <p:cNvPr id="55298" name="文本占位符 2"/>
          <p:cNvSpPr>
            <a:spLocks noGrp="1" noRot="1"/>
          </p:cNvSpPr>
          <p:nvPr>
            <p:ph type="body"/>
          </p:nvPr>
        </p:nvSpPr>
        <p:spPr/>
        <p:txBody>
          <a:bodyPr anchor="ctr"/>
          <a:lstStyle/>
          <a:p>
            <a:pPr lvl="0" indent="0"/>
            <a:endParaRPr lang="zh-CN" altLang="en-US">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p:nvPr>
        </p:nvSpPr>
        <p:spPr/>
      </p:sp>
      <p:sp>
        <p:nvSpPr>
          <p:cNvPr id="57346" name="文本占位符 2"/>
          <p:cNvSpPr>
            <a:spLocks noGrp="1" noRot="1"/>
          </p:cNvSpPr>
          <p:nvPr>
            <p:ph type="body"/>
          </p:nvPr>
        </p:nvSpPr>
        <p:spPr/>
        <p:txBody>
          <a:bodyPr anchor="ctr"/>
          <a:lstStyle/>
          <a:p>
            <a:pPr lvl="0" indent="0"/>
            <a:endParaRPr lang="zh-CN" altLang="en-US">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50C874-BD57-4262-8BAB-4B78BF46517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3" name="组合 1"/>
          <p:cNvGrpSpPr/>
          <p:nvPr userDrawn="1"/>
        </p:nvGrpSpPr>
        <p:grpSpPr bwMode="auto">
          <a:xfrm>
            <a:off x="338368" y="-26586"/>
            <a:ext cx="899739" cy="829946"/>
            <a:chOff x="2506532" y="465192"/>
            <a:chExt cx="675190" cy="622334"/>
          </a:xfrm>
        </p:grpSpPr>
        <p:sp>
          <p:nvSpPr>
            <p:cNvPr id="4" name="文本框 2"/>
            <p:cNvSpPr txBox="1">
              <a:spLocks noChangeArrowheads="1"/>
            </p:cNvSpPr>
            <p:nvPr/>
          </p:nvSpPr>
          <p:spPr bwMode="auto">
            <a:xfrm>
              <a:off x="2506532" y="465192"/>
              <a:ext cx="236653" cy="622334"/>
            </a:xfrm>
            <a:prstGeom prst="rect">
              <a:avLst/>
            </a:prstGeom>
            <a:noFill/>
            <a:ln w="9525">
              <a:noFill/>
              <a:miter lim="800000"/>
            </a:ln>
          </p:spPr>
          <p:txBody>
            <a:bodyPr>
              <a:spAutoFit/>
            </a:bodyPr>
            <a:lstStyle/>
            <a:p>
              <a:r>
                <a:rPr lang="en-US" altLang="zh-CN" sz="4800" dirty="0">
                  <a:solidFill>
                    <a:srgbClr val="005292"/>
                  </a:solidFill>
                  <a:latin typeface="Impact" panose="020B0806030902050204" pitchFamily="34" charset="0"/>
                </a:rPr>
                <a:t>3</a:t>
              </a:r>
              <a:endParaRPr lang="zh-CN" altLang="en-US" sz="4800" dirty="0">
                <a:solidFill>
                  <a:srgbClr val="005292"/>
                </a:solidFill>
                <a:latin typeface="Impact" panose="020B0806030902050204" pitchFamily="34" charset="0"/>
              </a:endParaRPr>
            </a:p>
          </p:txBody>
        </p:sp>
        <p:cxnSp>
          <p:nvCxnSpPr>
            <p:cNvPr id="7" name="直接连接符 6"/>
            <p:cNvCxnSpPr/>
            <p:nvPr/>
          </p:nvCxnSpPr>
          <p:spPr>
            <a:xfrm flipH="1">
              <a:off x="2722573" y="599954"/>
              <a:ext cx="459149" cy="459075"/>
            </a:xfrm>
            <a:prstGeom prst="line">
              <a:avLst/>
            </a:prstGeom>
            <a:ln w="28575">
              <a:solidFill>
                <a:srgbClr val="005292"/>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userDrawn="1"/>
        </p:nvSpPr>
        <p:spPr>
          <a:xfrm>
            <a:off x="1" y="762896"/>
            <a:ext cx="12184385" cy="45711"/>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121875" tIns="60936" rIns="121875" bIns="60936" anchor="ctr"/>
          <a:lstStyle/>
          <a:p>
            <a:pPr algn="ctr" fontAlgn="auto">
              <a:spcBef>
                <a:spcPts val="0"/>
              </a:spcBef>
              <a:spcAft>
                <a:spcPts val="0"/>
              </a:spcAft>
              <a:defRPr/>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合理交通结构">
    <p:spTree>
      <p:nvGrpSpPr>
        <p:cNvPr id="1" name=""/>
        <p:cNvGrpSpPr/>
        <p:nvPr/>
      </p:nvGrpSpPr>
      <p:grpSpPr>
        <a:xfrm>
          <a:off x="0" y="0"/>
          <a:ext cx="0" cy="0"/>
          <a:chOff x="0" y="0"/>
          <a:chExt cx="0" cy="0"/>
        </a:xfrm>
      </p:grpSpPr>
      <p:grpSp>
        <p:nvGrpSpPr>
          <p:cNvPr id="4" name="组合 3"/>
          <p:cNvGrpSpPr/>
          <p:nvPr userDrawn="1"/>
        </p:nvGrpSpPr>
        <p:grpSpPr>
          <a:xfrm>
            <a:off x="754" y="1"/>
            <a:ext cx="12192001" cy="83378"/>
            <a:chOff x="0" y="0"/>
            <a:chExt cx="12858751" cy="87933"/>
          </a:xfrm>
        </p:grpSpPr>
        <p:sp>
          <p:nvSpPr>
            <p:cNvPr id="5" name="矩形 4"/>
            <p:cNvSpPr/>
            <p:nvPr/>
          </p:nvSpPr>
          <p:spPr>
            <a:xfrm>
              <a:off x="0" y="0"/>
              <a:ext cx="12858750" cy="87933"/>
            </a:xfrm>
            <a:prstGeom prst="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6" name="矩形 5"/>
            <p:cNvSpPr/>
            <p:nvPr/>
          </p:nvSpPr>
          <p:spPr>
            <a:xfrm>
              <a:off x="10461823" y="0"/>
              <a:ext cx="2396928" cy="87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sp>
        <p:nvSpPr>
          <p:cNvPr id="7" name="矩形 6"/>
          <p:cNvSpPr/>
          <p:nvPr userDrawn="1"/>
        </p:nvSpPr>
        <p:spPr>
          <a:xfrm>
            <a:off x="754" y="83378"/>
            <a:ext cx="292689" cy="410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mc:AlternateContent xmlns:mc="http://schemas.openxmlformats.org/markup-compatibility/2006">
    <mc:Choice xmlns:p14="http://schemas.microsoft.com/office/powerpoint/2010/main" Requires="p14">
      <p:transition p14:dur="100" advTm="3000">
        <p:cut/>
      </p:transition>
    </mc:Choice>
    <mc:Fallback>
      <p:transition advTm="3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21" name="组合 20"/>
          <p:cNvGrpSpPr/>
          <p:nvPr userDrawn="1"/>
        </p:nvGrpSpPr>
        <p:grpSpPr>
          <a:xfrm>
            <a:off x="-6509" y="258236"/>
            <a:ext cx="1501840" cy="1200863"/>
            <a:chOff x="-259892" y="-1"/>
            <a:chExt cx="1501840" cy="1200863"/>
          </a:xfrm>
        </p:grpSpPr>
        <p:sp>
          <p:nvSpPr>
            <p:cNvPr id="22" name="素材框 21"/>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3" name="图片 22"/>
            <p:cNvPicPr>
              <a:picLocks noChangeAspect="1"/>
            </p:cNvPicPr>
            <p:nvPr/>
          </p:nvPicPr>
          <p:blipFill rotWithShape="1">
            <a:blip r:embed="rId2"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3.xml"/><Relationship Id="rId14" Type="http://schemas.openxmlformats.org/officeDocument/2006/relationships/tags" Target="../tags/tag2.xml"/><Relationship Id="rId13" Type="http://schemas.openxmlformats.org/officeDocument/2006/relationships/tags" Target="../tags/tag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fld>
            <a:endParaRPr lang="zh-CN" altLang="en-US"/>
          </a:p>
        </p:txBody>
      </p:sp>
      <p:sp>
        <p:nvSpPr>
          <p:cNvPr id="2" name="KSO_TEMPLATE" hidden="1"/>
          <p:cNvSpPr/>
          <p:nvPr>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4.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ags" Target="../tags/tag23.xml"/><Relationship Id="rId2" Type="http://schemas.openxmlformats.org/officeDocument/2006/relationships/image" Target="../media/image19.jpeg"/><Relationship Id="rId1" Type="http://schemas.openxmlformats.org/officeDocument/2006/relationships/image" Target="../media/image18.jpe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3.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4.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image" Target="../media/image1.png"/></Relationships>
</file>

<file path=ppt/slides/_rels/slide103.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slide" Target="slide106.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slide" Target="slide104.xml"/><Relationship Id="rId22" Type="http://schemas.openxmlformats.org/officeDocument/2006/relationships/notesSlide" Target="../notesSlides/notesSlide19.xml"/><Relationship Id="rId21" Type="http://schemas.openxmlformats.org/officeDocument/2006/relationships/slideLayout" Target="../slideLayouts/slideLayout7.xml"/><Relationship Id="rId20" Type="http://schemas.openxmlformats.org/officeDocument/2006/relationships/tags" Target="../tags/tag53.xml"/><Relationship Id="rId2" Type="http://schemas.openxmlformats.org/officeDocument/2006/relationships/tags" Target="../tags/tag40.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slide" Target="slide110.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slide" Target="slide105.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slide" Target="slide107.xml"/><Relationship Id="rId1" Type="http://schemas.openxmlformats.org/officeDocument/2006/relationships/tags" Target="../tags/tag39.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103.xml"/><Relationship Id="rId1" Type="http://schemas.openxmlformats.org/officeDocument/2006/relationships/image" Target="../media/image135.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103.xml"/><Relationship Id="rId1" Type="http://schemas.openxmlformats.org/officeDocument/2006/relationships/image" Target="../media/image136.pn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103.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103.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4.xml"/><Relationship Id="rId2" Type="http://schemas.openxmlformats.org/officeDocument/2006/relationships/image" Target="../media/image21.png"/><Relationship Id="rId1"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5.xml"/></Relationships>
</file>

<file path=ppt/slides/_rels/slide11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54.xml"/><Relationship Id="rId4" Type="http://schemas.openxmlformats.org/officeDocument/2006/relationships/image" Target="../media/image1.png"/><Relationship Id="rId3" Type="http://schemas.openxmlformats.org/officeDocument/2006/relationships/slide" Target="slide112.xml"/><Relationship Id="rId2" Type="http://schemas.openxmlformats.org/officeDocument/2006/relationships/slide" Target="slide1.xml"/><Relationship Id="rId1" Type="http://schemas.openxmlformats.org/officeDocument/2006/relationships/slide" Target="slide116.xml"/></Relationships>
</file>

<file path=ppt/slides/_rels/slide112.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tags" Target="../tags/tag58.xml"/><Relationship Id="rId4" Type="http://schemas.openxmlformats.org/officeDocument/2006/relationships/image" Target="../media/image138.png"/><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9.png"/></Relationships>
</file>

<file path=ppt/slides/_rels/slide1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slide" Target="slide111.xml"/><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image" Target="../media/image140.jpeg"/></Relationships>
</file>

<file path=ppt/slides/_rels/slide116.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2" Type="http://schemas.openxmlformats.org/officeDocument/2006/relationships/notesSlide" Target="../notesSlides/notesSlide21.xml"/><Relationship Id="rId11" Type="http://schemas.openxmlformats.org/officeDocument/2006/relationships/slideLayout" Target="../slideLayouts/slideLayout7.xml"/><Relationship Id="rId10" Type="http://schemas.openxmlformats.org/officeDocument/2006/relationships/tags" Target="../tags/tag68.xml"/><Relationship Id="rId1" Type="http://schemas.openxmlformats.org/officeDocument/2006/relationships/tags" Target="../tags/tag59.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4.png"/><Relationship Id="rId1" Type="http://schemas.openxmlformats.org/officeDocument/2006/relationships/image" Target="../media/image143.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5.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7.png"/><Relationship Id="rId1" Type="http://schemas.openxmlformats.org/officeDocument/2006/relationships/image" Target="../media/image14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5.xml"/><Relationship Id="rId2" Type="http://schemas.openxmlformats.org/officeDocument/2006/relationships/image" Target="../media/image23.jpeg"/><Relationship Id="rId1" Type="http://schemas.openxmlformats.org/officeDocument/2006/relationships/image" Target="../media/image22.jpeg"/></Relationships>
</file>

<file path=ppt/slides/_rels/slide1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9.xml"/><Relationship Id="rId3" Type="http://schemas.openxmlformats.org/officeDocument/2006/relationships/image" Target="../media/image3.png"/><Relationship Id="rId2" Type="http://schemas.openxmlformats.org/officeDocument/2006/relationships/image" Target="../media/image148.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28.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image" Target="../media/image4.jpe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tags" Target="../tags/tag29.xml"/><Relationship Id="rId4" Type="http://schemas.openxmlformats.org/officeDocument/2006/relationships/slide" Target="slide5.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6.jpeg"/><Relationship Id="rId1" Type="http://schemas.openxmlformats.org/officeDocument/2006/relationships/image" Target="../media/image55.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0.jpe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jpe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68.png"/><Relationship Id="rId1" Type="http://schemas.openxmlformats.org/officeDocument/2006/relationships/image" Target="../media/image67.png"/></Relationships>
</file>

<file path=ppt/slides/_rels/slide4.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image" Target="../media/image12.jpeg"/><Relationship Id="rId7" Type="http://schemas.openxmlformats.org/officeDocument/2006/relationships/image" Target="../media/image11.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2" Type="http://schemas.openxmlformats.org/officeDocument/2006/relationships/slideLayout" Target="../slideLayouts/slideLayout3.xml"/><Relationship Id="rId11" Type="http://schemas.openxmlformats.org/officeDocument/2006/relationships/tags" Target="../tags/tag6.xml"/><Relationship Id="rId10" Type="http://schemas.openxmlformats.org/officeDocument/2006/relationships/image" Target="../media/image1.png"/><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0.png"/><Relationship Id="rId1" Type="http://schemas.openxmlformats.org/officeDocument/2006/relationships/image" Target="../media/image69.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slide" Target="slide5.xml"/><Relationship Id="rId2" Type="http://schemas.openxmlformats.org/officeDocument/2006/relationships/image" Target="../media/image72.png"/><Relationship Id="rId1" Type="http://schemas.openxmlformats.org/officeDocument/2006/relationships/image" Target="../media/image71.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1.xml"/><Relationship Id="rId2" Type="http://schemas.openxmlformats.org/officeDocument/2006/relationships/image" Target="../media/image15.png"/><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slide" Target="slide44.xml"/><Relationship Id="rId2" Type="http://schemas.openxmlformats.org/officeDocument/2006/relationships/slide" Target="slide47.xml"/><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jpe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tags" Target="../tags/tag32.xml"/><Relationship Id="rId2" Type="http://schemas.openxmlformats.org/officeDocument/2006/relationships/slide" Target="slide43.xml"/><Relationship Id="rId1" Type="http://schemas.openxmlformats.org/officeDocument/2006/relationships/image" Target="../media/image1.png"/></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slide" Target="slide52.xml"/><Relationship Id="rId3" Type="http://schemas.openxmlformats.org/officeDocument/2006/relationships/slide" Target="slide94.xml"/><Relationship Id="rId2" Type="http://schemas.openxmlformats.org/officeDocument/2006/relationships/slide" Target="slide49.xml"/><Relationship Id="rId1" Type="http://schemas.openxmlformats.org/officeDocument/2006/relationships/slide" Target="slide48.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slide" Target="slide47.xml"/><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tags" Target="../tags/tag33.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image" Target="../media/image14.png"/><Relationship Id="rId3" Type="http://schemas.openxmlformats.org/officeDocument/2006/relationships/slide" Target="slide111.xml"/><Relationship Id="rId2" Type="http://schemas.openxmlformats.org/officeDocument/2006/relationships/slide" Target="slide42.xml"/><Relationship Id="rId1" Type="http://schemas.openxmlformats.org/officeDocument/2006/relationships/slide" Target="slide6.xml"/></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tags" Target="../tags/tag34.xml"/><Relationship Id="rId2" Type="http://schemas.openxmlformats.org/officeDocument/2006/relationships/image" Target="../media/image1.png"/><Relationship Id="rId1" Type="http://schemas.openxmlformats.org/officeDocument/2006/relationships/image" Target="../media/image77.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5.xml"/><Relationship Id="rId2" Type="http://schemas.openxmlformats.org/officeDocument/2006/relationships/slide" Target="slide47.xml"/><Relationship Id="rId1" Type="http://schemas.openxmlformats.org/officeDocument/2006/relationships/image" Target="../media/image1.png"/></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3.xml"/><Relationship Id="rId6" Type="http://schemas.openxmlformats.org/officeDocument/2006/relationships/tags" Target="../tags/tag36.xml"/><Relationship Id="rId5" Type="http://schemas.openxmlformats.org/officeDocument/2006/relationships/image" Target="../media/image1.png"/><Relationship Id="rId4" Type="http://schemas.openxmlformats.org/officeDocument/2006/relationships/slide" Target="slide88.xml"/><Relationship Id="rId3" Type="http://schemas.openxmlformats.org/officeDocument/2006/relationships/slide" Target="slide55.xml"/><Relationship Id="rId2" Type="http://schemas.openxmlformats.org/officeDocument/2006/relationships/slide" Target="slide72.xml"/><Relationship Id="rId1" Type="http://schemas.openxmlformats.org/officeDocument/2006/relationships/slide" Target="slide5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slide" Target="slide52.xml"/><Relationship Id="rId2" Type="http://schemas.openxmlformats.org/officeDocument/2006/relationships/image" Target="../media/image80.png"/><Relationship Id="rId1" Type="http://schemas.openxmlformats.org/officeDocument/2006/relationships/image" Target="../media/image79.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3.png"/><Relationship Id="rId1" Type="http://schemas.openxmlformats.org/officeDocument/2006/relationships/image" Target="../media/image82.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6.png"/><Relationship Id="rId1" Type="http://schemas.openxmlformats.org/officeDocument/2006/relationships/image" Target="../media/image85.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xml"/><Relationship Id="rId2" Type="http://schemas.openxmlformats.org/officeDocument/2006/relationships/image" Target="../media/image15.png"/><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0.png"/><Relationship Id="rId1" Type="http://schemas.openxmlformats.org/officeDocument/2006/relationships/image" Target="../media/image89.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3.png"/><Relationship Id="rId1" Type="http://schemas.openxmlformats.org/officeDocument/2006/relationships/image" Target="../media/image92.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4.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5.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6.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7.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8.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9.png"/></Relationships>
</file>

<file path=ppt/slides/_rels/slide7.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4" Type="http://schemas.openxmlformats.org/officeDocument/2006/relationships/notesSlide" Target="../notesSlides/notesSlide3.xml"/><Relationship Id="rId13" Type="http://schemas.openxmlformats.org/officeDocument/2006/relationships/slideLayout" Target="../slideLayouts/slideLayout7.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0.pn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7.xml"/><Relationship Id="rId2" Type="http://schemas.openxmlformats.org/officeDocument/2006/relationships/slide" Target="slide52.xml"/><Relationship Id="rId1"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101.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4.png"/><Relationship Id="rId1"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6.png"/><Relationship Id="rId1" Type="http://schemas.openxmlformats.org/officeDocument/2006/relationships/image" Target="../media/image105.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8.png"/><Relationship Id="rId1" Type="http://schemas.openxmlformats.org/officeDocument/2006/relationships/image" Target="../media/image107.png"/></Relationships>
</file>

<file path=ppt/slides/_rels/slide8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1.png"/><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 Target="slide52.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2.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2.xml"/><Relationship Id="rId2" Type="http://schemas.openxmlformats.org/officeDocument/2006/relationships/image" Target="../media/image17.jpeg"/><Relationship Id="rId1"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4.png"/></Relationships>
</file>

<file path=ppt/slides/_rels/slide9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9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s>
</file>

<file path=ppt/slides/_rels/slide9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slide" Target="slide47.xml"/><Relationship Id="rId4" Type="http://schemas.openxmlformats.org/officeDocument/2006/relationships/image" Target="../media/image128.png"/><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image" Target="../media/image125.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http://news.sciencenet.cn/htmlnews/2018/7/415832.shtm?id=415832" TargetMode="External"/><Relationship Id="rId1" Type="http://schemas.openxmlformats.org/officeDocument/2006/relationships/image" Target="../media/image129.png"/></Relationships>
</file>

<file path=ppt/slides/_rels/slide9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素材框 6"/>
          <p:cNvSpPr/>
          <p:nvPr/>
        </p:nvSpPr>
        <p:spPr>
          <a:xfrm>
            <a:off x="3768011" y="1181869"/>
            <a:ext cx="4650475" cy="4650475"/>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670067" y="-1141314"/>
            <a:ext cx="6791780" cy="8494029"/>
          </a:xfrm>
          <a:prstGeom prst="rect">
            <a:avLst/>
          </a:prstGeom>
        </p:spPr>
      </p:pic>
      <p:sp>
        <p:nvSpPr>
          <p:cNvPr id="9" name="文本框 8"/>
          <p:cNvSpPr txBox="1"/>
          <p:nvPr/>
        </p:nvSpPr>
        <p:spPr>
          <a:xfrm>
            <a:off x="3914013" y="3331756"/>
            <a:ext cx="4357784" cy="1106805"/>
          </a:xfrm>
          <a:prstGeom prst="rect">
            <a:avLst/>
          </a:prstGeom>
          <a:noFill/>
        </p:spPr>
        <p:txBody>
          <a:bodyPr wrap="square" rtlCol="0">
            <a:spAutoFit/>
          </a:bodyPr>
          <a:lstStyle/>
          <a:p>
            <a:pPr algn="ctr"/>
            <a:r>
              <a:rPr lang="en-US" altLang="zh-CN" sz="6600" dirty="0">
                <a:solidFill>
                  <a:schemeClr val="tx1"/>
                </a:solidFill>
                <a:effectLst>
                  <a:outerShdw blurRad="38100" dist="19050" dir="2700000" algn="tl" rotWithShape="0">
                    <a:schemeClr val="dk1">
                      <a:alpha val="40000"/>
                    </a:schemeClr>
                  </a:outerShdw>
                </a:effectLst>
                <a:latin typeface="Impact" panose="020B0806030902050204" pitchFamily="34" charset="0"/>
              </a:rPr>
              <a:t>2020</a:t>
            </a:r>
            <a:endParaRPr lang="en-US" altLang="zh-CN" sz="6600" dirty="0">
              <a:solidFill>
                <a:schemeClr val="tx1"/>
              </a:solidFill>
              <a:effectLst>
                <a:outerShdw blurRad="38100" dist="19050" dir="2700000" algn="tl" rotWithShape="0">
                  <a:schemeClr val="dk1">
                    <a:alpha val="40000"/>
                  </a:schemeClr>
                </a:outerShdw>
              </a:effectLst>
              <a:latin typeface="Impact" panose="020B0806030902050204" pitchFamily="34" charset="0"/>
            </a:endParaRPr>
          </a:p>
        </p:txBody>
      </p:sp>
      <p:sp>
        <p:nvSpPr>
          <p:cNvPr id="10" name="文本框 9"/>
          <p:cNvSpPr txBox="1"/>
          <p:nvPr/>
        </p:nvSpPr>
        <p:spPr>
          <a:xfrm>
            <a:off x="4237355" y="1570355"/>
            <a:ext cx="3710940" cy="1445260"/>
          </a:xfrm>
          <a:prstGeom prst="rect">
            <a:avLst/>
          </a:prstGeom>
          <a:noFill/>
        </p:spPr>
        <p:txBody>
          <a:bodyPr wrap="square" rtlCol="0">
            <a:spAutoFit/>
            <a:scene3d>
              <a:camera prst="orthographicFront"/>
              <a:lightRig rig="threePt" dir="t"/>
            </a:scene3d>
          </a:bodyPr>
          <a:lstStyle/>
          <a:p>
            <a:pPr algn="dist"/>
            <a:r>
              <a:rPr lang="en-US" altLang="zh-CN"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mpact" panose="020B0806030902050204" pitchFamily="34" charset="0"/>
                <a:ea typeface="方正兰亭粗黑简体" panose="02000000000000000000" pitchFamily="2" charset="-122"/>
              </a:rPr>
              <a:t>Information Literacy</a:t>
            </a:r>
            <a:endParaRPr lang="en-US" altLang="zh-CN"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Impact" panose="020B0806030902050204" pitchFamily="34" charset="0"/>
              <a:ea typeface="方正兰亭粗黑简体" panose="02000000000000000000" pitchFamily="2"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01041">
            <a:off x="7528324" y="3167731"/>
            <a:ext cx="3123449" cy="2771127"/>
          </a:xfrm>
          <a:prstGeom prst="rect">
            <a:avLst/>
          </a:prstGeom>
        </p:spPr>
      </p:pic>
      <p:sp>
        <p:nvSpPr>
          <p:cNvPr id="3" name="文本框 2"/>
          <p:cNvSpPr txBox="1"/>
          <p:nvPr/>
        </p:nvSpPr>
        <p:spPr>
          <a:xfrm>
            <a:off x="3914140" y="4629785"/>
            <a:ext cx="4504690" cy="829945"/>
          </a:xfrm>
          <a:prstGeom prst="rect">
            <a:avLst/>
          </a:prstGeom>
          <a:noFill/>
        </p:spPr>
        <p:txBody>
          <a:bodyPr wrap="square" rtlCol="0">
            <a:spAutoFit/>
          </a:bodyPr>
          <a:lstStyle/>
          <a:p>
            <a:pPr algn="ctr"/>
            <a:r>
              <a:rPr lang="en-US" altLang="zh-CN" sz="4600" b="1" dirty="0">
                <a:solidFill>
                  <a:schemeClr val="tx1"/>
                </a:solidFill>
                <a:effectLst>
                  <a:outerShdw blurRad="38100" dist="19050" dir="2700000" algn="tl" rotWithShape="0">
                    <a:schemeClr val="dk1">
                      <a:alpha val="40000"/>
                    </a:schemeClr>
                  </a:outerShdw>
                </a:effectLst>
                <a:latin typeface="Impact" panose="020B0806030902050204" pitchFamily="34" charset="0"/>
                <a:ea typeface="方正兰亭粗黑简体" panose="02000000000000000000" pitchFamily="2" charset="-122"/>
              </a:rPr>
              <a:t>研究生</a:t>
            </a:r>
            <a:r>
              <a:rPr lang="en-US" altLang="zh-CN" sz="4800" b="1" dirty="0">
                <a:solidFill>
                  <a:schemeClr val="tx1"/>
                </a:solidFill>
                <a:effectLst>
                  <a:outerShdw blurRad="38100" dist="19050" dir="2700000" algn="tl" rotWithShape="0">
                    <a:schemeClr val="dk1">
                      <a:alpha val="40000"/>
                    </a:schemeClr>
                  </a:outerShdw>
                </a:effectLst>
                <a:latin typeface="Impact" panose="020B0806030902050204" pitchFamily="34" charset="0"/>
                <a:ea typeface="方正兰亭粗黑简体" panose="02000000000000000000" pitchFamily="2" charset="-122"/>
              </a:rPr>
              <a:t>入学教育</a:t>
            </a:r>
            <a:endParaRPr lang="en-US" altLang="zh-CN" sz="4800" b="1" dirty="0">
              <a:solidFill>
                <a:schemeClr val="tx1"/>
              </a:solidFill>
              <a:effectLst>
                <a:outerShdw blurRad="38100" dist="19050" dir="2700000" algn="tl" rotWithShape="0">
                  <a:schemeClr val="dk1">
                    <a:alpha val="40000"/>
                  </a:schemeClr>
                </a:outerShdw>
              </a:effectLst>
              <a:latin typeface="Impact" panose="020B0806030902050204" pitchFamily="34" charset="0"/>
              <a:ea typeface="方正兰亭粗黑简体" panose="02000000000000000000" pitchFamily="2"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tsg-dt-1"/>
          <p:cNvPicPr>
            <a:picLocks noChangeAspect="1"/>
          </p:cNvPicPr>
          <p:nvPr/>
        </p:nvPicPr>
        <p:blipFill>
          <a:blip r:embed="rId1"/>
          <a:stretch>
            <a:fillRect/>
          </a:stretch>
        </p:blipFill>
        <p:spPr>
          <a:xfrm>
            <a:off x="6280785" y="2206625"/>
            <a:ext cx="5267960" cy="3799205"/>
          </a:xfrm>
          <a:prstGeom prst="rect">
            <a:avLst/>
          </a:prstGeom>
          <a:noFill/>
          <a:ln w="9525">
            <a:noFill/>
          </a:ln>
        </p:spPr>
      </p:pic>
      <p:sp>
        <p:nvSpPr>
          <p:cNvPr id="39941" name="Text Box 5"/>
          <p:cNvSpPr txBox="1"/>
          <p:nvPr/>
        </p:nvSpPr>
        <p:spPr>
          <a:xfrm>
            <a:off x="2449830" y="737870"/>
            <a:ext cx="7971790" cy="832485"/>
          </a:xfrm>
          <a:prstGeom prst="rect">
            <a:avLst/>
          </a:prstGeom>
          <a:solidFill>
            <a:schemeClr val="bg1">
              <a:alpha val="50000"/>
            </a:schemeClr>
          </a:solidFill>
          <a:ln w="9525">
            <a:noFill/>
          </a:ln>
        </p:spPr>
        <p:txBody>
          <a:bodyPr wrap="square" lIns="90170" tIns="46990" rIns="90170" bIns="46990" anchor="t">
            <a:spAutoFit/>
          </a:bodyPr>
          <a:lstStyle/>
          <a:p>
            <a:pPr>
              <a:lnSpc>
                <a:spcPct val="120000"/>
              </a:lnSpc>
            </a:pPr>
            <a:r>
              <a:rPr lang="zh-CN" altLang="en-US" sz="2000" b="0" dirty="0">
                <a:latin typeface="微软雅黑" panose="020B0503020204020204" charset="-122"/>
                <a:ea typeface="微软雅黑" panose="020B0503020204020204" charset="-122"/>
                <a:cs typeface="微软雅黑" panose="020B0503020204020204" charset="-122"/>
              </a:rPr>
              <a:t>临潼校区骊山校园图书馆一期建于2002年，面积1.63万平方米。服务对象以本科研究生为主，藏书侧重本</a:t>
            </a:r>
            <a:r>
              <a:rPr lang="zh-CN" altLang="en-US" sz="2000" dirty="0">
                <a:latin typeface="微软雅黑" panose="020B0503020204020204" charset="-122"/>
                <a:ea typeface="微软雅黑" panose="020B0503020204020204" charset="-122"/>
                <a:cs typeface="微软雅黑" panose="020B0503020204020204" charset="-122"/>
                <a:sym typeface="+mn-ea"/>
              </a:rPr>
              <a:t>科</a:t>
            </a:r>
            <a:r>
              <a:rPr lang="zh-CN" altLang="en-US" sz="2000" b="0" dirty="0">
                <a:latin typeface="微软雅黑" panose="020B0503020204020204" charset="-122"/>
                <a:ea typeface="微软雅黑" panose="020B0503020204020204" charset="-122"/>
                <a:cs typeface="微软雅黑" panose="020B0503020204020204" charset="-122"/>
              </a:rPr>
              <a:t>、研究生教学及毕业设计用书。</a:t>
            </a:r>
            <a:endParaRPr lang="en-US" altLang="zh-CN" sz="2000" b="0" dirty="0">
              <a:latin typeface="微软雅黑" panose="020B0503020204020204" charset="-122"/>
              <a:ea typeface="微软雅黑" panose="020B0503020204020204" charset="-122"/>
              <a:cs typeface="微软雅黑" panose="020B0503020204020204" charset="-122"/>
            </a:endParaRPr>
          </a:p>
        </p:txBody>
      </p:sp>
      <p:pic>
        <p:nvPicPr>
          <p:cNvPr id="3" name="图片 2" descr="20160308_zzq003[1]"/>
          <p:cNvPicPr>
            <a:picLocks noChangeAspect="1"/>
          </p:cNvPicPr>
          <p:nvPr/>
        </p:nvPicPr>
        <p:blipFill>
          <a:blip r:embed="rId2"/>
          <a:srcRect l="-224" t="24568" r="224"/>
          <a:stretch>
            <a:fillRect/>
          </a:stretch>
        </p:blipFill>
        <p:spPr>
          <a:xfrm>
            <a:off x="304800" y="2206625"/>
            <a:ext cx="5543550" cy="379920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941">
                                            <p:txEl>
                                              <p:pRg st="0" end="0"/>
                                            </p:txEl>
                                          </p:spTgt>
                                        </p:tgtEl>
                                        <p:attrNameLst>
                                          <p:attrName>style.visibility</p:attrName>
                                        </p:attrNameLst>
                                      </p:cBhvr>
                                      <p:to>
                                        <p:strVal val="visible"/>
                                      </p:to>
                                    </p:set>
                                    <p:animEffect transition="in" filter="blinds(horizontal)">
                                      <p:cBhvr>
                                        <p:cTn id="7" dur="1000"/>
                                        <p:tgtEl>
                                          <p:spTgt spid="399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940"/>
                                        </p:tgtEl>
                                        <p:attrNameLst>
                                          <p:attrName>style.visibility</p:attrName>
                                        </p:attrNameLst>
                                      </p:cBhvr>
                                      <p:to>
                                        <p:strVal val="visible"/>
                                      </p:to>
                                    </p:set>
                                    <p:animEffect transition="in" filter="fade">
                                      <p:cBhvr>
                                        <p:cTn id="19" dur="1000"/>
                                        <p:tgtEl>
                                          <p:spTgt spid="39940"/>
                                        </p:tgtEl>
                                      </p:cBhvr>
                                    </p:animEffect>
                                    <p:anim calcmode="lin" valueType="num">
                                      <p:cBhvr>
                                        <p:cTn id="20" dur="1000" fill="hold"/>
                                        <p:tgtEl>
                                          <p:spTgt spid="39940"/>
                                        </p:tgtEl>
                                        <p:attrNameLst>
                                          <p:attrName>ppt_x</p:attrName>
                                        </p:attrNameLst>
                                      </p:cBhvr>
                                      <p:tavLst>
                                        <p:tav tm="0">
                                          <p:val>
                                            <p:strVal val="#ppt_x"/>
                                          </p:val>
                                        </p:tav>
                                        <p:tav tm="100000">
                                          <p:val>
                                            <p:strVal val="#ppt_x"/>
                                          </p:val>
                                        </p:tav>
                                      </p:tavLst>
                                    </p:anim>
                                    <p:anim calcmode="lin" valueType="num">
                                      <p:cBhvr>
                                        <p:cTn id="21" dur="1000" fill="hold"/>
                                        <p:tgtEl>
                                          <p:spTgt spid="399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109551" y="457200"/>
            <a:ext cx="8763858" cy="6412232"/>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47" name="组合 52246"/>
          <p:cNvGrpSpPr/>
          <p:nvPr/>
        </p:nvGrpSpPr>
        <p:grpSpPr>
          <a:xfrm>
            <a:off x="2566988" y="0"/>
            <a:ext cx="6677025" cy="19897725"/>
            <a:chOff x="0" y="0"/>
            <a:chExt cx="4206" cy="12534"/>
          </a:xfrm>
        </p:grpSpPr>
        <p:pic>
          <p:nvPicPr>
            <p:cNvPr id="108546" name="图片 52247"/>
            <p:cNvPicPr>
              <a:picLocks noChangeAspect="1"/>
            </p:cNvPicPr>
            <p:nvPr/>
          </p:nvPicPr>
          <p:blipFill>
            <a:blip r:embed="rId1"/>
            <a:stretch>
              <a:fillRect/>
            </a:stretch>
          </p:blipFill>
          <p:spPr>
            <a:xfrm>
              <a:off x="0" y="0"/>
              <a:ext cx="4206" cy="12534"/>
            </a:xfrm>
            <a:prstGeom prst="rect">
              <a:avLst/>
            </a:prstGeom>
            <a:noFill/>
            <a:ln w="9525">
              <a:noFill/>
            </a:ln>
          </p:spPr>
        </p:pic>
        <p:grpSp>
          <p:nvGrpSpPr>
            <p:cNvPr id="108547" name="组合 52248"/>
            <p:cNvGrpSpPr/>
            <p:nvPr/>
          </p:nvGrpSpPr>
          <p:grpSpPr>
            <a:xfrm>
              <a:off x="227" y="1842"/>
              <a:ext cx="3764" cy="3856"/>
              <a:chOff x="0" y="0"/>
              <a:chExt cx="3764" cy="3856"/>
            </a:xfrm>
          </p:grpSpPr>
          <p:grpSp>
            <p:nvGrpSpPr>
              <p:cNvPr id="108548" name="组合 52249"/>
              <p:cNvGrpSpPr/>
              <p:nvPr/>
            </p:nvGrpSpPr>
            <p:grpSpPr>
              <a:xfrm>
                <a:off x="45" y="1951"/>
                <a:ext cx="1905" cy="1905"/>
                <a:chOff x="0" y="0"/>
                <a:chExt cx="1905" cy="1905"/>
              </a:xfrm>
            </p:grpSpPr>
            <p:sp>
              <p:nvSpPr>
                <p:cNvPr id="108549" name="直接连接符 52250"/>
                <p:cNvSpPr/>
                <p:nvPr/>
              </p:nvSpPr>
              <p:spPr>
                <a:xfrm>
                  <a:off x="45" y="0"/>
                  <a:ext cx="1860" cy="0"/>
                </a:xfrm>
                <a:prstGeom prst="line">
                  <a:avLst/>
                </a:prstGeom>
                <a:ln w="38100" cap="flat" cmpd="sng">
                  <a:solidFill>
                    <a:srgbClr val="FF0000"/>
                  </a:solidFill>
                  <a:prstDash val="solid"/>
                  <a:round/>
                  <a:headEnd type="none" w="med" len="med"/>
                  <a:tailEnd type="none" w="med" len="med"/>
                </a:ln>
              </p:spPr>
              <p:txBody>
                <a:bodyPr anchor="t"/>
                <a:lstStyle/>
                <a:p>
                  <a:endParaRPr lang="zh-CN" altLang="en-US" dirty="0">
                    <a:latin typeface="Century Gothic" panose="020B0502020202020204" pitchFamily="34" charset="0"/>
                    <a:ea typeface="宋体" panose="02010600030101010101" pitchFamily="2" charset="-122"/>
                  </a:endParaRPr>
                </a:p>
              </p:txBody>
            </p:sp>
            <p:sp>
              <p:nvSpPr>
                <p:cNvPr id="108550" name="直接连接符 52251"/>
                <p:cNvSpPr/>
                <p:nvPr/>
              </p:nvSpPr>
              <p:spPr>
                <a:xfrm>
                  <a:off x="0" y="1905"/>
                  <a:ext cx="1542" cy="0"/>
                </a:xfrm>
                <a:prstGeom prst="line">
                  <a:avLst/>
                </a:prstGeom>
                <a:ln w="38100" cap="flat" cmpd="sng">
                  <a:solidFill>
                    <a:srgbClr val="FF0000"/>
                  </a:solidFill>
                  <a:prstDash val="solid"/>
                  <a:round/>
                  <a:headEnd type="none" w="med" len="med"/>
                  <a:tailEnd type="none" w="med" len="med"/>
                </a:ln>
              </p:spPr>
              <p:txBody>
                <a:bodyPr anchor="t"/>
                <a:lstStyle/>
                <a:p>
                  <a:endParaRPr lang="zh-CN" altLang="en-US" dirty="0">
                    <a:latin typeface="Century Gothic" panose="020B0502020202020204" pitchFamily="34" charset="0"/>
                    <a:ea typeface="宋体" panose="02010600030101010101" pitchFamily="2" charset="-122"/>
                  </a:endParaRPr>
                </a:p>
              </p:txBody>
            </p:sp>
          </p:grpSp>
          <p:grpSp>
            <p:nvGrpSpPr>
              <p:cNvPr id="108551" name="组合 52252"/>
              <p:cNvGrpSpPr/>
              <p:nvPr/>
            </p:nvGrpSpPr>
            <p:grpSpPr>
              <a:xfrm>
                <a:off x="0" y="0"/>
                <a:ext cx="3764" cy="273"/>
                <a:chOff x="0" y="0"/>
                <a:chExt cx="3764" cy="273"/>
              </a:xfrm>
            </p:grpSpPr>
            <p:sp>
              <p:nvSpPr>
                <p:cNvPr id="108552" name="直接连接符 52253"/>
                <p:cNvSpPr/>
                <p:nvPr/>
              </p:nvSpPr>
              <p:spPr>
                <a:xfrm>
                  <a:off x="136" y="0"/>
                  <a:ext cx="3628" cy="0"/>
                </a:xfrm>
                <a:prstGeom prst="line">
                  <a:avLst/>
                </a:prstGeom>
                <a:ln w="38100" cap="flat" cmpd="sng">
                  <a:solidFill>
                    <a:srgbClr val="FF0000"/>
                  </a:solidFill>
                  <a:prstDash val="solid"/>
                  <a:round/>
                  <a:headEnd type="none" w="med" len="med"/>
                  <a:tailEnd type="none" w="med" len="med"/>
                </a:ln>
              </p:spPr>
              <p:txBody>
                <a:bodyPr anchor="t"/>
                <a:lstStyle/>
                <a:p>
                  <a:endParaRPr lang="zh-CN" altLang="en-US" dirty="0">
                    <a:latin typeface="Century Gothic" panose="020B0502020202020204" pitchFamily="34" charset="0"/>
                    <a:ea typeface="宋体" panose="02010600030101010101" pitchFamily="2" charset="-122"/>
                  </a:endParaRPr>
                </a:p>
              </p:txBody>
            </p:sp>
            <p:sp>
              <p:nvSpPr>
                <p:cNvPr id="108553" name="直接连接符 52254"/>
                <p:cNvSpPr/>
                <p:nvPr/>
              </p:nvSpPr>
              <p:spPr>
                <a:xfrm>
                  <a:off x="0" y="273"/>
                  <a:ext cx="3220" cy="0"/>
                </a:xfrm>
                <a:prstGeom prst="line">
                  <a:avLst/>
                </a:prstGeom>
                <a:ln w="38100" cap="flat" cmpd="sng">
                  <a:solidFill>
                    <a:srgbClr val="FF0000"/>
                  </a:solidFill>
                  <a:prstDash val="solid"/>
                  <a:round/>
                  <a:headEnd type="none" w="med" len="med"/>
                  <a:tailEnd type="none" w="med" len="med"/>
                </a:ln>
              </p:spPr>
              <p:txBody>
                <a:bodyPr anchor="t"/>
                <a:lstStyle/>
                <a:p>
                  <a:endParaRPr lang="zh-CN" altLang="en-US" dirty="0">
                    <a:latin typeface="Century Gothic" panose="020B0502020202020204" pitchFamily="34" charset="0"/>
                    <a:ea typeface="宋体" panose="02010600030101010101" pitchFamily="2" charset="-122"/>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1858 -0.87278 L -0.01077 -1.44969 " pathEditMode="relative" rAng="0" ptsTypes="AA">
                                      <p:cBhvr>
                                        <p:cTn id="6" dur="2000" fill="hold"/>
                                        <p:tgtEl>
                                          <p:spTgt spid="52247"/>
                                        </p:tgtEl>
                                        <p:attrNameLst>
                                          <p:attrName>ppt_x</p:attrName>
                                          <p:attrName>ppt_y</p:attrName>
                                        </p:attrNameLst>
                                      </p:cBhvr>
                                      <p:rCtr x="400" y="-28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组合 1"/>
          <p:cNvGrpSpPr/>
          <p:nvPr/>
        </p:nvGrpSpPr>
        <p:grpSpPr>
          <a:xfrm>
            <a:off x="3079115" y="1449070"/>
            <a:ext cx="6459855" cy="5017770"/>
            <a:chOff x="2890" y="1367"/>
            <a:chExt cx="7985" cy="7455"/>
          </a:xfrm>
        </p:grpSpPr>
        <p:sp>
          <p:nvSpPr>
            <p:cNvPr id="104450" name="Oval 5"/>
            <p:cNvSpPr/>
            <p:nvPr/>
          </p:nvSpPr>
          <p:spPr>
            <a:xfrm>
              <a:off x="5637" y="3520"/>
              <a:ext cx="2780" cy="2780"/>
            </a:xfrm>
            <a:prstGeom prst="ellipse">
              <a:avLst/>
            </a:prstGeom>
            <a:solidFill>
              <a:srgbClr val="FFFFFF"/>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51" name="Rectangle 6"/>
            <p:cNvSpPr/>
            <p:nvPr/>
          </p:nvSpPr>
          <p:spPr>
            <a:xfrm>
              <a:off x="6757" y="6397"/>
              <a:ext cx="540" cy="1380"/>
            </a:xfrm>
            <a:prstGeom prst="rect">
              <a:avLst/>
            </a:prstGeom>
            <a:solidFill>
              <a:srgbClr val="CCCCCC"/>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52" name="Rectangle 7"/>
            <p:cNvSpPr/>
            <p:nvPr/>
          </p:nvSpPr>
          <p:spPr>
            <a:xfrm>
              <a:off x="6882" y="6397"/>
              <a:ext cx="145" cy="1380"/>
            </a:xfrm>
            <a:prstGeom prst="rect">
              <a:avLst/>
            </a:prstGeom>
            <a:solidFill>
              <a:srgbClr val="FFFFFF"/>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53" name="Freeform 8"/>
            <p:cNvSpPr/>
            <p:nvPr/>
          </p:nvSpPr>
          <p:spPr>
            <a:xfrm>
              <a:off x="6625" y="7165"/>
              <a:ext cx="807" cy="1657"/>
            </a:xfrm>
            <a:custGeom>
              <a:avLst/>
              <a:gdLst/>
              <a:ahLst/>
              <a:cxnLst>
                <a:cxn ang="0">
                  <a:pos x="2147483647" y="2147483647"/>
                </a:cxn>
                <a:cxn ang="0">
                  <a:pos x="2147483647" y="2147483647"/>
                </a:cxn>
                <a:cxn ang="0">
                  <a:pos x="2147483647" y="2147483647"/>
                </a:cxn>
                <a:cxn ang="0">
                  <a:pos x="2147483647" y="2147483647"/>
                </a:cxn>
                <a:cxn ang="0">
                  <a:pos x="2147483647" y="0"/>
                </a:cxn>
                <a:cxn ang="0">
                  <a:pos x="2147483647" y="0"/>
                </a:cxn>
                <a:cxn ang="0">
                  <a:pos x="0" y="2147483647"/>
                </a:cxn>
                <a:cxn ang="0">
                  <a:pos x="0" y="2147483647"/>
                </a:cxn>
                <a:cxn ang="0">
                  <a:pos x="2147483647" y="2147483647"/>
                </a:cxn>
              </a:cxnLst>
              <a:rect l="0" t="0" r="0" b="0"/>
              <a:pathLst>
                <a:path w="301" h="619">
                  <a:moveTo>
                    <a:pt x="49" y="619"/>
                  </a:moveTo>
                  <a:cubicBezTo>
                    <a:pt x="251" y="619"/>
                    <a:pt x="251" y="619"/>
                    <a:pt x="251" y="619"/>
                  </a:cubicBezTo>
                  <a:cubicBezTo>
                    <a:pt x="278" y="619"/>
                    <a:pt x="301" y="596"/>
                    <a:pt x="301" y="569"/>
                  </a:cubicBezTo>
                  <a:cubicBezTo>
                    <a:pt x="301" y="49"/>
                    <a:pt x="301" y="49"/>
                    <a:pt x="301" y="49"/>
                  </a:cubicBezTo>
                  <a:cubicBezTo>
                    <a:pt x="301" y="22"/>
                    <a:pt x="278" y="0"/>
                    <a:pt x="251" y="0"/>
                  </a:cubicBezTo>
                  <a:cubicBezTo>
                    <a:pt x="49" y="0"/>
                    <a:pt x="49" y="0"/>
                    <a:pt x="49" y="0"/>
                  </a:cubicBezTo>
                  <a:cubicBezTo>
                    <a:pt x="22" y="0"/>
                    <a:pt x="0" y="22"/>
                    <a:pt x="0" y="49"/>
                  </a:cubicBezTo>
                  <a:cubicBezTo>
                    <a:pt x="0" y="569"/>
                    <a:pt x="0" y="569"/>
                    <a:pt x="0" y="569"/>
                  </a:cubicBezTo>
                  <a:cubicBezTo>
                    <a:pt x="0" y="596"/>
                    <a:pt x="22" y="619"/>
                    <a:pt x="49" y="619"/>
                  </a:cubicBezTo>
                  <a:close/>
                </a:path>
              </a:pathLst>
            </a:custGeom>
            <a:solidFill>
              <a:srgbClr val="424242"/>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54" name="Freeform 9"/>
            <p:cNvSpPr>
              <a:spLocks noEditPoints="1"/>
            </p:cNvSpPr>
            <p:nvPr/>
          </p:nvSpPr>
          <p:spPr>
            <a:xfrm>
              <a:off x="5382" y="3255"/>
              <a:ext cx="3295" cy="3295"/>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0" y="2147483647"/>
                </a:cxn>
                <a:cxn ang="0">
                  <a:pos x="2147483647" y="0"/>
                </a:cxn>
                <a:cxn ang="0">
                  <a:pos x="2147483647" y="2147483647"/>
                </a:cxn>
                <a:cxn ang="0">
                  <a:pos x="2147483647" y="2147483647"/>
                </a:cxn>
                <a:cxn ang="0">
                  <a:pos x="2147483647" y="2147483647"/>
                </a:cxn>
                <a:cxn ang="0">
                  <a:pos x="2147483647" y="2147483647"/>
                </a:cxn>
              </a:cxnLst>
              <a:rect l="0" t="0" r="0" b="0"/>
              <a:pathLst>
                <a:path w="1229" h="1229">
                  <a:moveTo>
                    <a:pt x="614" y="0"/>
                  </a:moveTo>
                  <a:cubicBezTo>
                    <a:pt x="954" y="0"/>
                    <a:pt x="1229" y="275"/>
                    <a:pt x="1229" y="614"/>
                  </a:cubicBezTo>
                  <a:cubicBezTo>
                    <a:pt x="1229" y="954"/>
                    <a:pt x="954" y="1229"/>
                    <a:pt x="614" y="1229"/>
                  </a:cubicBezTo>
                  <a:cubicBezTo>
                    <a:pt x="614" y="1094"/>
                    <a:pt x="614" y="1094"/>
                    <a:pt x="614" y="1094"/>
                  </a:cubicBezTo>
                  <a:cubicBezTo>
                    <a:pt x="879" y="1094"/>
                    <a:pt x="1094" y="879"/>
                    <a:pt x="1094" y="614"/>
                  </a:cubicBezTo>
                  <a:cubicBezTo>
                    <a:pt x="1094" y="349"/>
                    <a:pt x="879" y="134"/>
                    <a:pt x="614" y="134"/>
                  </a:cubicBezTo>
                  <a:lnTo>
                    <a:pt x="614" y="0"/>
                  </a:lnTo>
                  <a:close/>
                  <a:moveTo>
                    <a:pt x="614" y="1229"/>
                  </a:moveTo>
                  <a:cubicBezTo>
                    <a:pt x="275" y="1229"/>
                    <a:pt x="0" y="954"/>
                    <a:pt x="0" y="614"/>
                  </a:cubicBezTo>
                  <a:cubicBezTo>
                    <a:pt x="0" y="275"/>
                    <a:pt x="275" y="0"/>
                    <a:pt x="614" y="0"/>
                  </a:cubicBezTo>
                  <a:cubicBezTo>
                    <a:pt x="614" y="134"/>
                    <a:pt x="614" y="134"/>
                    <a:pt x="614" y="134"/>
                  </a:cubicBezTo>
                  <a:cubicBezTo>
                    <a:pt x="349" y="134"/>
                    <a:pt x="134" y="349"/>
                    <a:pt x="134" y="614"/>
                  </a:cubicBezTo>
                  <a:cubicBezTo>
                    <a:pt x="134" y="879"/>
                    <a:pt x="349" y="1094"/>
                    <a:pt x="614" y="1094"/>
                  </a:cubicBezTo>
                  <a:lnTo>
                    <a:pt x="614" y="1229"/>
                  </a:lnTo>
                  <a:close/>
                </a:path>
              </a:pathLst>
            </a:custGeom>
            <a:solidFill>
              <a:srgbClr val="CCCCCC"/>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55" name="Freeform 10"/>
            <p:cNvSpPr/>
            <p:nvPr/>
          </p:nvSpPr>
          <p:spPr>
            <a:xfrm>
              <a:off x="6745" y="7307"/>
              <a:ext cx="282" cy="1372"/>
            </a:xfrm>
            <a:custGeom>
              <a:avLst/>
              <a:gdLst/>
              <a:ahLst/>
              <a:cxnLst>
                <a:cxn ang="0">
                  <a:pos x="2147483647" y="2147483647"/>
                </a:cxn>
                <a:cxn ang="0">
                  <a:pos x="2147483647" y="2147483647"/>
                </a:cxn>
                <a:cxn ang="0">
                  <a:pos x="2147483647" y="0"/>
                </a:cxn>
                <a:cxn ang="0">
                  <a:pos x="2147483647" y="0"/>
                </a:cxn>
                <a:cxn ang="0">
                  <a:pos x="0" y="2147483647"/>
                </a:cxn>
                <a:cxn ang="0">
                  <a:pos x="0" y="2147483647"/>
                </a:cxn>
                <a:cxn ang="0">
                  <a:pos x="2147483647" y="2147483647"/>
                </a:cxn>
              </a:cxnLst>
              <a:rect l="0" t="0" r="0" b="0"/>
              <a:pathLst>
                <a:path w="106" h="512">
                  <a:moveTo>
                    <a:pt x="40" y="512"/>
                  </a:moveTo>
                  <a:cubicBezTo>
                    <a:pt x="106" y="512"/>
                    <a:pt x="106" y="512"/>
                    <a:pt x="106" y="512"/>
                  </a:cubicBezTo>
                  <a:cubicBezTo>
                    <a:pt x="106" y="0"/>
                    <a:pt x="106" y="0"/>
                    <a:pt x="106" y="0"/>
                  </a:cubicBezTo>
                  <a:cubicBezTo>
                    <a:pt x="40" y="0"/>
                    <a:pt x="40" y="0"/>
                    <a:pt x="40" y="0"/>
                  </a:cubicBezTo>
                  <a:cubicBezTo>
                    <a:pt x="18" y="0"/>
                    <a:pt x="0" y="16"/>
                    <a:pt x="0" y="35"/>
                  </a:cubicBezTo>
                  <a:cubicBezTo>
                    <a:pt x="0" y="477"/>
                    <a:pt x="0" y="477"/>
                    <a:pt x="0" y="477"/>
                  </a:cubicBezTo>
                  <a:cubicBezTo>
                    <a:pt x="0" y="496"/>
                    <a:pt x="18" y="512"/>
                    <a:pt x="40" y="512"/>
                  </a:cubicBezTo>
                  <a:close/>
                </a:path>
              </a:pathLst>
            </a:custGeom>
            <a:solidFill>
              <a:srgbClr val="707070"/>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56" name="Freeform 11"/>
            <p:cNvSpPr>
              <a:spLocks noEditPoints="1"/>
            </p:cNvSpPr>
            <p:nvPr/>
          </p:nvSpPr>
          <p:spPr>
            <a:xfrm>
              <a:off x="5545" y="3417"/>
              <a:ext cx="2965" cy="2967"/>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0"/>
                </a:cxn>
              </a:cxnLst>
              <a:rect l="0" t="0" r="0" b="0"/>
              <a:pathLst>
                <a:path w="1106" h="1106">
                  <a:moveTo>
                    <a:pt x="553" y="0"/>
                  </a:moveTo>
                  <a:cubicBezTo>
                    <a:pt x="859" y="0"/>
                    <a:pt x="1106" y="248"/>
                    <a:pt x="1106" y="553"/>
                  </a:cubicBezTo>
                  <a:cubicBezTo>
                    <a:pt x="1106" y="859"/>
                    <a:pt x="859" y="1106"/>
                    <a:pt x="553" y="1106"/>
                  </a:cubicBezTo>
                  <a:cubicBezTo>
                    <a:pt x="553" y="1073"/>
                    <a:pt x="553" y="1073"/>
                    <a:pt x="553" y="1073"/>
                  </a:cubicBezTo>
                  <a:cubicBezTo>
                    <a:pt x="840" y="1073"/>
                    <a:pt x="1073" y="840"/>
                    <a:pt x="1073" y="553"/>
                  </a:cubicBezTo>
                  <a:cubicBezTo>
                    <a:pt x="1073" y="266"/>
                    <a:pt x="840" y="34"/>
                    <a:pt x="553" y="34"/>
                  </a:cubicBezTo>
                  <a:lnTo>
                    <a:pt x="553" y="0"/>
                  </a:lnTo>
                  <a:close/>
                  <a:moveTo>
                    <a:pt x="553" y="0"/>
                  </a:moveTo>
                  <a:cubicBezTo>
                    <a:pt x="553" y="0"/>
                    <a:pt x="553" y="0"/>
                    <a:pt x="553" y="0"/>
                  </a:cubicBezTo>
                  <a:cubicBezTo>
                    <a:pt x="553" y="34"/>
                    <a:pt x="553" y="34"/>
                    <a:pt x="553" y="34"/>
                  </a:cubicBezTo>
                  <a:cubicBezTo>
                    <a:pt x="553" y="34"/>
                    <a:pt x="553" y="34"/>
                    <a:pt x="553" y="34"/>
                  </a:cubicBezTo>
                  <a:cubicBezTo>
                    <a:pt x="266" y="34"/>
                    <a:pt x="34" y="266"/>
                    <a:pt x="34" y="553"/>
                  </a:cubicBezTo>
                  <a:cubicBezTo>
                    <a:pt x="34" y="840"/>
                    <a:pt x="266" y="1073"/>
                    <a:pt x="553" y="1073"/>
                  </a:cubicBezTo>
                  <a:cubicBezTo>
                    <a:pt x="553" y="1073"/>
                    <a:pt x="553" y="1073"/>
                    <a:pt x="553" y="1073"/>
                  </a:cubicBezTo>
                  <a:cubicBezTo>
                    <a:pt x="553" y="1106"/>
                    <a:pt x="553" y="1106"/>
                    <a:pt x="553" y="1106"/>
                  </a:cubicBezTo>
                  <a:cubicBezTo>
                    <a:pt x="553" y="1106"/>
                    <a:pt x="553" y="1106"/>
                    <a:pt x="553" y="1106"/>
                  </a:cubicBezTo>
                  <a:cubicBezTo>
                    <a:pt x="248" y="1106"/>
                    <a:pt x="0" y="859"/>
                    <a:pt x="0" y="553"/>
                  </a:cubicBezTo>
                  <a:cubicBezTo>
                    <a:pt x="0" y="248"/>
                    <a:pt x="248" y="0"/>
                    <a:pt x="553" y="0"/>
                  </a:cubicBezTo>
                  <a:close/>
                </a:path>
              </a:pathLst>
            </a:custGeom>
            <a:solidFill>
              <a:srgbClr val="FFFFFF"/>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57" name="Freeform 12"/>
            <p:cNvSpPr>
              <a:spLocks noEditPoints="1"/>
            </p:cNvSpPr>
            <p:nvPr/>
          </p:nvSpPr>
          <p:spPr>
            <a:xfrm>
              <a:off x="8725" y="2112"/>
              <a:ext cx="777" cy="78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Lst>
              <a:rect l="0" t="0" r="0" b="0"/>
              <a:pathLst>
                <a:path w="290" h="290">
                  <a:moveTo>
                    <a:pt x="145" y="290"/>
                  </a:moveTo>
                  <a:cubicBezTo>
                    <a:pt x="168" y="290"/>
                    <a:pt x="168" y="290"/>
                    <a:pt x="168" y="290"/>
                  </a:cubicBezTo>
                  <a:cubicBezTo>
                    <a:pt x="168" y="268"/>
                    <a:pt x="168" y="268"/>
                    <a:pt x="168" y="268"/>
                  </a:cubicBezTo>
                  <a:cubicBezTo>
                    <a:pt x="185" y="265"/>
                    <a:pt x="202" y="258"/>
                    <a:pt x="216" y="249"/>
                  </a:cubicBezTo>
                  <a:cubicBezTo>
                    <a:pt x="231" y="264"/>
                    <a:pt x="231" y="264"/>
                    <a:pt x="231" y="264"/>
                  </a:cubicBezTo>
                  <a:cubicBezTo>
                    <a:pt x="264" y="232"/>
                    <a:pt x="264" y="232"/>
                    <a:pt x="264" y="232"/>
                  </a:cubicBezTo>
                  <a:cubicBezTo>
                    <a:pt x="248" y="216"/>
                    <a:pt x="248" y="216"/>
                    <a:pt x="248" y="216"/>
                  </a:cubicBezTo>
                  <a:cubicBezTo>
                    <a:pt x="258" y="202"/>
                    <a:pt x="265" y="186"/>
                    <a:pt x="268" y="168"/>
                  </a:cubicBezTo>
                  <a:cubicBezTo>
                    <a:pt x="290" y="168"/>
                    <a:pt x="290" y="168"/>
                    <a:pt x="290" y="168"/>
                  </a:cubicBezTo>
                  <a:cubicBezTo>
                    <a:pt x="290" y="122"/>
                    <a:pt x="290" y="122"/>
                    <a:pt x="290" y="122"/>
                  </a:cubicBezTo>
                  <a:cubicBezTo>
                    <a:pt x="268" y="122"/>
                    <a:pt x="268" y="122"/>
                    <a:pt x="268" y="122"/>
                  </a:cubicBezTo>
                  <a:cubicBezTo>
                    <a:pt x="265" y="105"/>
                    <a:pt x="258" y="89"/>
                    <a:pt x="248" y="74"/>
                  </a:cubicBezTo>
                  <a:cubicBezTo>
                    <a:pt x="264" y="59"/>
                    <a:pt x="264" y="59"/>
                    <a:pt x="264" y="59"/>
                  </a:cubicBezTo>
                  <a:cubicBezTo>
                    <a:pt x="231" y="27"/>
                    <a:pt x="231" y="27"/>
                    <a:pt x="231" y="27"/>
                  </a:cubicBezTo>
                  <a:cubicBezTo>
                    <a:pt x="216" y="42"/>
                    <a:pt x="216" y="42"/>
                    <a:pt x="216" y="42"/>
                  </a:cubicBezTo>
                  <a:cubicBezTo>
                    <a:pt x="202" y="32"/>
                    <a:pt x="185" y="25"/>
                    <a:pt x="168" y="22"/>
                  </a:cubicBezTo>
                  <a:cubicBezTo>
                    <a:pt x="168" y="0"/>
                    <a:pt x="168" y="0"/>
                    <a:pt x="168" y="0"/>
                  </a:cubicBezTo>
                  <a:cubicBezTo>
                    <a:pt x="145" y="0"/>
                    <a:pt x="145" y="0"/>
                    <a:pt x="145" y="0"/>
                  </a:cubicBezTo>
                  <a:cubicBezTo>
                    <a:pt x="145" y="53"/>
                    <a:pt x="145" y="53"/>
                    <a:pt x="145" y="53"/>
                  </a:cubicBezTo>
                  <a:cubicBezTo>
                    <a:pt x="196" y="53"/>
                    <a:pt x="237" y="94"/>
                    <a:pt x="237" y="145"/>
                  </a:cubicBezTo>
                  <a:cubicBezTo>
                    <a:pt x="237" y="196"/>
                    <a:pt x="196" y="238"/>
                    <a:pt x="145" y="238"/>
                  </a:cubicBezTo>
                  <a:lnTo>
                    <a:pt x="145" y="290"/>
                  </a:lnTo>
                  <a:close/>
                  <a:moveTo>
                    <a:pt x="42" y="216"/>
                  </a:moveTo>
                  <a:cubicBezTo>
                    <a:pt x="26" y="232"/>
                    <a:pt x="26" y="232"/>
                    <a:pt x="26" y="232"/>
                  </a:cubicBezTo>
                  <a:cubicBezTo>
                    <a:pt x="59" y="264"/>
                    <a:pt x="59" y="264"/>
                    <a:pt x="59" y="264"/>
                  </a:cubicBezTo>
                  <a:cubicBezTo>
                    <a:pt x="74" y="249"/>
                    <a:pt x="74" y="249"/>
                    <a:pt x="74" y="249"/>
                  </a:cubicBezTo>
                  <a:cubicBezTo>
                    <a:pt x="88" y="258"/>
                    <a:pt x="105" y="265"/>
                    <a:pt x="122" y="268"/>
                  </a:cubicBezTo>
                  <a:cubicBezTo>
                    <a:pt x="122" y="290"/>
                    <a:pt x="122" y="290"/>
                    <a:pt x="122" y="290"/>
                  </a:cubicBezTo>
                  <a:cubicBezTo>
                    <a:pt x="145" y="290"/>
                    <a:pt x="145" y="290"/>
                    <a:pt x="145" y="290"/>
                  </a:cubicBezTo>
                  <a:cubicBezTo>
                    <a:pt x="145" y="238"/>
                    <a:pt x="145" y="238"/>
                    <a:pt x="145" y="238"/>
                  </a:cubicBezTo>
                  <a:cubicBezTo>
                    <a:pt x="145" y="238"/>
                    <a:pt x="145" y="238"/>
                    <a:pt x="145" y="238"/>
                  </a:cubicBezTo>
                  <a:cubicBezTo>
                    <a:pt x="94" y="238"/>
                    <a:pt x="52" y="196"/>
                    <a:pt x="52" y="145"/>
                  </a:cubicBezTo>
                  <a:cubicBezTo>
                    <a:pt x="52" y="94"/>
                    <a:pt x="94" y="53"/>
                    <a:pt x="145" y="53"/>
                  </a:cubicBezTo>
                  <a:cubicBezTo>
                    <a:pt x="145" y="53"/>
                    <a:pt x="145" y="53"/>
                    <a:pt x="145" y="53"/>
                  </a:cubicBezTo>
                  <a:cubicBezTo>
                    <a:pt x="145" y="53"/>
                    <a:pt x="145" y="53"/>
                    <a:pt x="145" y="53"/>
                  </a:cubicBezTo>
                  <a:cubicBezTo>
                    <a:pt x="145" y="0"/>
                    <a:pt x="145" y="0"/>
                    <a:pt x="145" y="0"/>
                  </a:cubicBezTo>
                  <a:cubicBezTo>
                    <a:pt x="122" y="0"/>
                    <a:pt x="122" y="0"/>
                    <a:pt x="122" y="0"/>
                  </a:cubicBezTo>
                  <a:cubicBezTo>
                    <a:pt x="122" y="22"/>
                    <a:pt x="122" y="22"/>
                    <a:pt x="122" y="22"/>
                  </a:cubicBezTo>
                  <a:cubicBezTo>
                    <a:pt x="105" y="25"/>
                    <a:pt x="88" y="32"/>
                    <a:pt x="74" y="42"/>
                  </a:cubicBezTo>
                  <a:cubicBezTo>
                    <a:pt x="59" y="27"/>
                    <a:pt x="59" y="27"/>
                    <a:pt x="59" y="27"/>
                  </a:cubicBezTo>
                  <a:cubicBezTo>
                    <a:pt x="26" y="59"/>
                    <a:pt x="26" y="59"/>
                    <a:pt x="26" y="59"/>
                  </a:cubicBezTo>
                  <a:cubicBezTo>
                    <a:pt x="42" y="74"/>
                    <a:pt x="42" y="74"/>
                    <a:pt x="42" y="74"/>
                  </a:cubicBezTo>
                  <a:cubicBezTo>
                    <a:pt x="32" y="89"/>
                    <a:pt x="25" y="105"/>
                    <a:pt x="22" y="122"/>
                  </a:cubicBezTo>
                  <a:cubicBezTo>
                    <a:pt x="0" y="122"/>
                    <a:pt x="0" y="122"/>
                    <a:pt x="0" y="122"/>
                  </a:cubicBezTo>
                  <a:cubicBezTo>
                    <a:pt x="0" y="168"/>
                    <a:pt x="0" y="168"/>
                    <a:pt x="0" y="168"/>
                  </a:cubicBezTo>
                  <a:cubicBezTo>
                    <a:pt x="22" y="168"/>
                    <a:pt x="22" y="168"/>
                    <a:pt x="22" y="168"/>
                  </a:cubicBezTo>
                  <a:cubicBezTo>
                    <a:pt x="25" y="186"/>
                    <a:pt x="32" y="202"/>
                    <a:pt x="42" y="216"/>
                  </a:cubicBezTo>
                  <a:close/>
                </a:path>
              </a:pathLst>
            </a:custGeom>
            <a:solidFill>
              <a:schemeClr val="accent1"/>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58" name="Freeform 13"/>
            <p:cNvSpPr>
              <a:spLocks noEditPoints="1"/>
            </p:cNvSpPr>
            <p:nvPr/>
          </p:nvSpPr>
          <p:spPr>
            <a:xfrm>
              <a:off x="9497" y="2530"/>
              <a:ext cx="502" cy="502"/>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87" h="187">
                  <a:moveTo>
                    <a:pt x="93" y="15"/>
                  </a:moveTo>
                  <a:cubicBezTo>
                    <a:pt x="102" y="15"/>
                    <a:pt x="110" y="16"/>
                    <a:pt x="118" y="19"/>
                  </a:cubicBezTo>
                  <a:cubicBezTo>
                    <a:pt x="123" y="5"/>
                    <a:pt x="123" y="5"/>
                    <a:pt x="123" y="5"/>
                  </a:cubicBezTo>
                  <a:cubicBezTo>
                    <a:pt x="135" y="9"/>
                    <a:pt x="146" y="15"/>
                    <a:pt x="155" y="23"/>
                  </a:cubicBezTo>
                  <a:cubicBezTo>
                    <a:pt x="145" y="34"/>
                    <a:pt x="145" y="34"/>
                    <a:pt x="145" y="34"/>
                  </a:cubicBezTo>
                  <a:cubicBezTo>
                    <a:pt x="153" y="41"/>
                    <a:pt x="159" y="49"/>
                    <a:pt x="164" y="58"/>
                  </a:cubicBezTo>
                  <a:cubicBezTo>
                    <a:pt x="177" y="52"/>
                    <a:pt x="177" y="52"/>
                    <a:pt x="177" y="52"/>
                  </a:cubicBezTo>
                  <a:cubicBezTo>
                    <a:pt x="183" y="63"/>
                    <a:pt x="186" y="75"/>
                    <a:pt x="187" y="87"/>
                  </a:cubicBezTo>
                  <a:cubicBezTo>
                    <a:pt x="172" y="88"/>
                    <a:pt x="172" y="88"/>
                    <a:pt x="172" y="88"/>
                  </a:cubicBezTo>
                  <a:cubicBezTo>
                    <a:pt x="173" y="98"/>
                    <a:pt x="172" y="108"/>
                    <a:pt x="168" y="119"/>
                  </a:cubicBezTo>
                  <a:cubicBezTo>
                    <a:pt x="182" y="123"/>
                    <a:pt x="182" y="123"/>
                    <a:pt x="182" y="123"/>
                  </a:cubicBezTo>
                  <a:cubicBezTo>
                    <a:pt x="178" y="135"/>
                    <a:pt x="172" y="146"/>
                    <a:pt x="164" y="155"/>
                  </a:cubicBezTo>
                  <a:cubicBezTo>
                    <a:pt x="153" y="145"/>
                    <a:pt x="153" y="145"/>
                    <a:pt x="153" y="145"/>
                  </a:cubicBezTo>
                  <a:cubicBezTo>
                    <a:pt x="146" y="153"/>
                    <a:pt x="138" y="160"/>
                    <a:pt x="129" y="164"/>
                  </a:cubicBezTo>
                  <a:cubicBezTo>
                    <a:pt x="135" y="178"/>
                    <a:pt x="135" y="178"/>
                    <a:pt x="135" y="178"/>
                  </a:cubicBezTo>
                  <a:cubicBezTo>
                    <a:pt x="124" y="183"/>
                    <a:pt x="112" y="186"/>
                    <a:pt x="100" y="187"/>
                  </a:cubicBezTo>
                  <a:cubicBezTo>
                    <a:pt x="99" y="172"/>
                    <a:pt x="99" y="172"/>
                    <a:pt x="99" y="172"/>
                  </a:cubicBezTo>
                  <a:cubicBezTo>
                    <a:pt x="97" y="172"/>
                    <a:pt x="95" y="172"/>
                    <a:pt x="93" y="172"/>
                  </a:cubicBezTo>
                  <a:cubicBezTo>
                    <a:pt x="93" y="132"/>
                    <a:pt x="93" y="132"/>
                    <a:pt x="93" y="132"/>
                  </a:cubicBezTo>
                  <a:cubicBezTo>
                    <a:pt x="109" y="132"/>
                    <a:pt x="124" y="122"/>
                    <a:pt x="130" y="106"/>
                  </a:cubicBezTo>
                  <a:cubicBezTo>
                    <a:pt x="136" y="86"/>
                    <a:pt x="126" y="64"/>
                    <a:pt x="105" y="57"/>
                  </a:cubicBezTo>
                  <a:cubicBezTo>
                    <a:pt x="101" y="56"/>
                    <a:pt x="97" y="55"/>
                    <a:pt x="93" y="55"/>
                  </a:cubicBezTo>
                  <a:lnTo>
                    <a:pt x="93" y="15"/>
                  </a:lnTo>
                  <a:close/>
                  <a:moveTo>
                    <a:pt x="23" y="129"/>
                  </a:moveTo>
                  <a:cubicBezTo>
                    <a:pt x="9" y="135"/>
                    <a:pt x="9" y="135"/>
                    <a:pt x="9" y="135"/>
                  </a:cubicBezTo>
                  <a:cubicBezTo>
                    <a:pt x="4" y="125"/>
                    <a:pt x="1" y="113"/>
                    <a:pt x="0" y="100"/>
                  </a:cubicBezTo>
                  <a:cubicBezTo>
                    <a:pt x="15" y="99"/>
                    <a:pt x="15" y="99"/>
                    <a:pt x="15" y="99"/>
                  </a:cubicBezTo>
                  <a:cubicBezTo>
                    <a:pt x="14" y="89"/>
                    <a:pt x="15" y="79"/>
                    <a:pt x="19" y="69"/>
                  </a:cubicBezTo>
                  <a:cubicBezTo>
                    <a:pt x="4" y="64"/>
                    <a:pt x="4" y="64"/>
                    <a:pt x="4" y="64"/>
                  </a:cubicBezTo>
                  <a:cubicBezTo>
                    <a:pt x="8" y="52"/>
                    <a:pt x="15" y="41"/>
                    <a:pt x="23" y="32"/>
                  </a:cubicBezTo>
                  <a:cubicBezTo>
                    <a:pt x="34" y="42"/>
                    <a:pt x="34" y="42"/>
                    <a:pt x="34" y="42"/>
                  </a:cubicBezTo>
                  <a:cubicBezTo>
                    <a:pt x="41" y="34"/>
                    <a:pt x="49" y="28"/>
                    <a:pt x="58" y="23"/>
                  </a:cubicBezTo>
                  <a:cubicBezTo>
                    <a:pt x="51" y="10"/>
                    <a:pt x="51" y="10"/>
                    <a:pt x="51" y="10"/>
                  </a:cubicBezTo>
                  <a:cubicBezTo>
                    <a:pt x="62" y="4"/>
                    <a:pt x="74" y="1"/>
                    <a:pt x="87" y="0"/>
                  </a:cubicBezTo>
                  <a:cubicBezTo>
                    <a:pt x="88" y="15"/>
                    <a:pt x="88" y="15"/>
                    <a:pt x="88" y="15"/>
                  </a:cubicBezTo>
                  <a:cubicBezTo>
                    <a:pt x="90" y="15"/>
                    <a:pt x="92" y="15"/>
                    <a:pt x="93" y="15"/>
                  </a:cubicBezTo>
                  <a:cubicBezTo>
                    <a:pt x="93" y="55"/>
                    <a:pt x="93" y="55"/>
                    <a:pt x="93" y="55"/>
                  </a:cubicBezTo>
                  <a:cubicBezTo>
                    <a:pt x="77" y="55"/>
                    <a:pt x="62" y="65"/>
                    <a:pt x="57" y="81"/>
                  </a:cubicBezTo>
                  <a:cubicBezTo>
                    <a:pt x="50" y="101"/>
                    <a:pt x="61" y="123"/>
                    <a:pt x="81" y="130"/>
                  </a:cubicBezTo>
                  <a:cubicBezTo>
                    <a:pt x="85" y="131"/>
                    <a:pt x="89" y="132"/>
                    <a:pt x="93" y="132"/>
                  </a:cubicBezTo>
                  <a:cubicBezTo>
                    <a:pt x="93" y="172"/>
                    <a:pt x="93" y="172"/>
                    <a:pt x="93" y="172"/>
                  </a:cubicBezTo>
                  <a:cubicBezTo>
                    <a:pt x="85" y="172"/>
                    <a:pt x="77" y="171"/>
                    <a:pt x="68" y="168"/>
                  </a:cubicBezTo>
                  <a:cubicBezTo>
                    <a:pt x="64" y="183"/>
                    <a:pt x="64" y="183"/>
                    <a:pt x="64" y="183"/>
                  </a:cubicBezTo>
                  <a:cubicBezTo>
                    <a:pt x="52" y="179"/>
                    <a:pt x="41" y="172"/>
                    <a:pt x="32" y="164"/>
                  </a:cubicBezTo>
                  <a:cubicBezTo>
                    <a:pt x="42" y="153"/>
                    <a:pt x="42" y="153"/>
                    <a:pt x="42" y="153"/>
                  </a:cubicBezTo>
                  <a:cubicBezTo>
                    <a:pt x="34" y="146"/>
                    <a:pt x="27" y="138"/>
                    <a:pt x="23" y="129"/>
                  </a:cubicBezTo>
                  <a:close/>
                </a:path>
              </a:pathLst>
            </a:custGeom>
            <a:solidFill>
              <a:schemeClr val="accent1"/>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59" name="Freeform 14"/>
            <p:cNvSpPr>
              <a:spLocks noEditPoints="1"/>
            </p:cNvSpPr>
            <p:nvPr/>
          </p:nvSpPr>
          <p:spPr>
            <a:xfrm>
              <a:off x="9485" y="1957"/>
              <a:ext cx="520" cy="520"/>
            </a:xfrm>
            <a:custGeom>
              <a:avLst/>
              <a:gdLst/>
              <a:ahLst/>
              <a:cxnLst>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95" h="194">
                  <a:moveTo>
                    <a:pt x="104" y="29"/>
                  </a:moveTo>
                  <a:cubicBezTo>
                    <a:pt x="107" y="0"/>
                    <a:pt x="107" y="0"/>
                    <a:pt x="107" y="0"/>
                  </a:cubicBezTo>
                  <a:cubicBezTo>
                    <a:pt x="121" y="1"/>
                    <a:pt x="136" y="5"/>
                    <a:pt x="148" y="13"/>
                  </a:cubicBezTo>
                  <a:cubicBezTo>
                    <a:pt x="133" y="38"/>
                    <a:pt x="133" y="38"/>
                    <a:pt x="133" y="38"/>
                  </a:cubicBezTo>
                  <a:cubicBezTo>
                    <a:pt x="142" y="43"/>
                    <a:pt x="150" y="50"/>
                    <a:pt x="155" y="59"/>
                  </a:cubicBezTo>
                  <a:cubicBezTo>
                    <a:pt x="180" y="43"/>
                    <a:pt x="180" y="43"/>
                    <a:pt x="180" y="43"/>
                  </a:cubicBezTo>
                  <a:cubicBezTo>
                    <a:pt x="184" y="49"/>
                    <a:pt x="187" y="55"/>
                    <a:pt x="190" y="62"/>
                  </a:cubicBezTo>
                  <a:cubicBezTo>
                    <a:pt x="192" y="69"/>
                    <a:pt x="194" y="76"/>
                    <a:pt x="195" y="83"/>
                  </a:cubicBezTo>
                  <a:cubicBezTo>
                    <a:pt x="166" y="87"/>
                    <a:pt x="166" y="87"/>
                    <a:pt x="166" y="87"/>
                  </a:cubicBezTo>
                  <a:cubicBezTo>
                    <a:pt x="168" y="98"/>
                    <a:pt x="167" y="108"/>
                    <a:pt x="164" y="118"/>
                  </a:cubicBezTo>
                  <a:cubicBezTo>
                    <a:pt x="192" y="127"/>
                    <a:pt x="192" y="127"/>
                    <a:pt x="192" y="127"/>
                  </a:cubicBezTo>
                  <a:cubicBezTo>
                    <a:pt x="187" y="140"/>
                    <a:pt x="180" y="153"/>
                    <a:pt x="169" y="164"/>
                  </a:cubicBezTo>
                  <a:cubicBezTo>
                    <a:pt x="148" y="144"/>
                    <a:pt x="148" y="144"/>
                    <a:pt x="148" y="144"/>
                  </a:cubicBezTo>
                  <a:cubicBezTo>
                    <a:pt x="141" y="151"/>
                    <a:pt x="133" y="157"/>
                    <a:pt x="123" y="161"/>
                  </a:cubicBezTo>
                  <a:cubicBezTo>
                    <a:pt x="123" y="161"/>
                    <a:pt x="123" y="161"/>
                    <a:pt x="123" y="161"/>
                  </a:cubicBezTo>
                  <a:cubicBezTo>
                    <a:pt x="133" y="188"/>
                    <a:pt x="133" y="188"/>
                    <a:pt x="133" y="188"/>
                  </a:cubicBezTo>
                  <a:cubicBezTo>
                    <a:pt x="122" y="192"/>
                    <a:pt x="110" y="194"/>
                    <a:pt x="99" y="194"/>
                  </a:cubicBezTo>
                  <a:cubicBezTo>
                    <a:pt x="99" y="154"/>
                    <a:pt x="99" y="154"/>
                    <a:pt x="99" y="154"/>
                  </a:cubicBezTo>
                  <a:cubicBezTo>
                    <a:pt x="105" y="154"/>
                    <a:pt x="112" y="153"/>
                    <a:pt x="119" y="150"/>
                  </a:cubicBezTo>
                  <a:cubicBezTo>
                    <a:pt x="148" y="139"/>
                    <a:pt x="163" y="106"/>
                    <a:pt x="152" y="77"/>
                  </a:cubicBezTo>
                  <a:cubicBezTo>
                    <a:pt x="143" y="54"/>
                    <a:pt x="121" y="40"/>
                    <a:pt x="99" y="40"/>
                  </a:cubicBezTo>
                  <a:cubicBezTo>
                    <a:pt x="99" y="28"/>
                    <a:pt x="99" y="28"/>
                    <a:pt x="99" y="28"/>
                  </a:cubicBezTo>
                  <a:cubicBezTo>
                    <a:pt x="100" y="28"/>
                    <a:pt x="102" y="29"/>
                    <a:pt x="104" y="29"/>
                  </a:cubicBezTo>
                  <a:close/>
                  <a:moveTo>
                    <a:pt x="99" y="194"/>
                  </a:moveTo>
                  <a:cubicBezTo>
                    <a:pt x="96" y="194"/>
                    <a:pt x="93" y="194"/>
                    <a:pt x="90" y="194"/>
                  </a:cubicBezTo>
                  <a:cubicBezTo>
                    <a:pt x="93" y="165"/>
                    <a:pt x="93" y="165"/>
                    <a:pt x="93" y="165"/>
                  </a:cubicBezTo>
                  <a:cubicBezTo>
                    <a:pt x="82" y="164"/>
                    <a:pt x="73" y="161"/>
                    <a:pt x="64" y="156"/>
                  </a:cubicBezTo>
                  <a:cubicBezTo>
                    <a:pt x="49" y="181"/>
                    <a:pt x="49" y="181"/>
                    <a:pt x="49" y="181"/>
                  </a:cubicBezTo>
                  <a:cubicBezTo>
                    <a:pt x="37" y="174"/>
                    <a:pt x="26" y="164"/>
                    <a:pt x="17" y="151"/>
                  </a:cubicBezTo>
                  <a:cubicBezTo>
                    <a:pt x="42" y="135"/>
                    <a:pt x="42" y="135"/>
                    <a:pt x="42" y="135"/>
                  </a:cubicBezTo>
                  <a:cubicBezTo>
                    <a:pt x="39" y="131"/>
                    <a:pt x="36" y="126"/>
                    <a:pt x="35" y="121"/>
                  </a:cubicBezTo>
                  <a:cubicBezTo>
                    <a:pt x="33" y="116"/>
                    <a:pt x="31" y="111"/>
                    <a:pt x="31" y="106"/>
                  </a:cubicBezTo>
                  <a:cubicBezTo>
                    <a:pt x="2" y="111"/>
                    <a:pt x="2" y="111"/>
                    <a:pt x="2" y="111"/>
                  </a:cubicBezTo>
                  <a:cubicBezTo>
                    <a:pt x="0" y="96"/>
                    <a:pt x="1" y="81"/>
                    <a:pt x="6" y="67"/>
                  </a:cubicBezTo>
                  <a:cubicBezTo>
                    <a:pt x="33" y="76"/>
                    <a:pt x="33" y="76"/>
                    <a:pt x="33" y="76"/>
                  </a:cubicBezTo>
                  <a:cubicBezTo>
                    <a:pt x="36" y="66"/>
                    <a:pt x="42" y="57"/>
                    <a:pt x="49" y="50"/>
                  </a:cubicBezTo>
                  <a:cubicBezTo>
                    <a:pt x="28" y="30"/>
                    <a:pt x="28" y="30"/>
                    <a:pt x="28" y="30"/>
                  </a:cubicBezTo>
                  <a:cubicBezTo>
                    <a:pt x="37" y="19"/>
                    <a:pt x="50" y="11"/>
                    <a:pt x="64" y="6"/>
                  </a:cubicBezTo>
                  <a:cubicBezTo>
                    <a:pt x="74" y="33"/>
                    <a:pt x="74" y="33"/>
                    <a:pt x="74" y="33"/>
                  </a:cubicBezTo>
                  <a:cubicBezTo>
                    <a:pt x="82" y="30"/>
                    <a:pt x="90" y="28"/>
                    <a:pt x="99" y="28"/>
                  </a:cubicBezTo>
                  <a:cubicBezTo>
                    <a:pt x="99" y="40"/>
                    <a:pt x="99" y="40"/>
                    <a:pt x="99" y="40"/>
                  </a:cubicBezTo>
                  <a:cubicBezTo>
                    <a:pt x="92" y="40"/>
                    <a:pt x="85" y="41"/>
                    <a:pt x="78" y="44"/>
                  </a:cubicBezTo>
                  <a:cubicBezTo>
                    <a:pt x="49" y="55"/>
                    <a:pt x="34" y="88"/>
                    <a:pt x="45" y="117"/>
                  </a:cubicBezTo>
                  <a:cubicBezTo>
                    <a:pt x="54" y="140"/>
                    <a:pt x="76" y="154"/>
                    <a:pt x="99" y="154"/>
                  </a:cubicBezTo>
                  <a:lnTo>
                    <a:pt x="99" y="194"/>
                  </a:lnTo>
                  <a:close/>
                </a:path>
              </a:pathLst>
            </a:custGeom>
            <a:solidFill>
              <a:schemeClr val="accent2"/>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60" name="Freeform 15"/>
            <p:cNvSpPr/>
            <p:nvPr/>
          </p:nvSpPr>
          <p:spPr>
            <a:xfrm>
              <a:off x="3870" y="4830"/>
              <a:ext cx="422" cy="57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58" h="216">
                  <a:moveTo>
                    <a:pt x="106" y="85"/>
                  </a:moveTo>
                  <a:cubicBezTo>
                    <a:pt x="106" y="190"/>
                    <a:pt x="106" y="190"/>
                    <a:pt x="106" y="190"/>
                  </a:cubicBezTo>
                  <a:cubicBezTo>
                    <a:pt x="106" y="204"/>
                    <a:pt x="94" y="216"/>
                    <a:pt x="80" y="216"/>
                  </a:cubicBezTo>
                  <a:cubicBezTo>
                    <a:pt x="80" y="216"/>
                    <a:pt x="80" y="216"/>
                    <a:pt x="80" y="216"/>
                  </a:cubicBezTo>
                  <a:cubicBezTo>
                    <a:pt x="65" y="216"/>
                    <a:pt x="54" y="204"/>
                    <a:pt x="54" y="190"/>
                  </a:cubicBezTo>
                  <a:cubicBezTo>
                    <a:pt x="54" y="85"/>
                    <a:pt x="54" y="85"/>
                    <a:pt x="54" y="85"/>
                  </a:cubicBezTo>
                  <a:cubicBezTo>
                    <a:pt x="18" y="85"/>
                    <a:pt x="18" y="85"/>
                    <a:pt x="18" y="85"/>
                  </a:cubicBezTo>
                  <a:cubicBezTo>
                    <a:pt x="3" y="85"/>
                    <a:pt x="0" y="72"/>
                    <a:pt x="11" y="62"/>
                  </a:cubicBezTo>
                  <a:cubicBezTo>
                    <a:pt x="61" y="12"/>
                    <a:pt x="61" y="12"/>
                    <a:pt x="61" y="12"/>
                  </a:cubicBezTo>
                  <a:cubicBezTo>
                    <a:pt x="73" y="0"/>
                    <a:pt x="85" y="0"/>
                    <a:pt x="98" y="12"/>
                  </a:cubicBezTo>
                  <a:cubicBezTo>
                    <a:pt x="149" y="62"/>
                    <a:pt x="149" y="62"/>
                    <a:pt x="149" y="62"/>
                  </a:cubicBezTo>
                  <a:cubicBezTo>
                    <a:pt x="158" y="71"/>
                    <a:pt x="157" y="85"/>
                    <a:pt x="139" y="85"/>
                  </a:cubicBezTo>
                  <a:lnTo>
                    <a:pt x="106" y="85"/>
                  </a:lnTo>
                  <a:close/>
                </a:path>
              </a:pathLst>
            </a:custGeom>
            <a:solidFill>
              <a:schemeClr val="accent2"/>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61" name="Freeform 16"/>
            <p:cNvSpPr/>
            <p:nvPr/>
          </p:nvSpPr>
          <p:spPr>
            <a:xfrm>
              <a:off x="3732" y="4407"/>
              <a:ext cx="1040" cy="73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0"/>
                </a:cxn>
                <a:cxn ang="0">
                  <a:pos x="2147483647" y="2147483647"/>
                </a:cxn>
                <a:cxn ang="0">
                  <a:pos x="2147483647" y="2147483647"/>
                </a:cxn>
              </a:cxnLst>
              <a:rect l="0" t="0" r="0" b="0"/>
              <a:pathLst>
                <a:path w="388" h="272">
                  <a:moveTo>
                    <a:pt x="308" y="99"/>
                  </a:moveTo>
                  <a:cubicBezTo>
                    <a:pt x="354" y="108"/>
                    <a:pt x="388" y="143"/>
                    <a:pt x="388" y="184"/>
                  </a:cubicBezTo>
                  <a:cubicBezTo>
                    <a:pt x="388" y="184"/>
                    <a:pt x="388" y="184"/>
                    <a:pt x="388" y="184"/>
                  </a:cubicBezTo>
                  <a:cubicBezTo>
                    <a:pt x="388" y="227"/>
                    <a:pt x="352" y="262"/>
                    <a:pt x="304" y="270"/>
                  </a:cubicBezTo>
                  <a:cubicBezTo>
                    <a:pt x="304" y="186"/>
                    <a:pt x="304" y="186"/>
                    <a:pt x="304" y="186"/>
                  </a:cubicBezTo>
                  <a:cubicBezTo>
                    <a:pt x="304" y="175"/>
                    <a:pt x="300" y="165"/>
                    <a:pt x="293" y="158"/>
                  </a:cubicBezTo>
                  <a:cubicBezTo>
                    <a:pt x="286" y="151"/>
                    <a:pt x="276" y="147"/>
                    <a:pt x="266" y="147"/>
                  </a:cubicBezTo>
                  <a:cubicBezTo>
                    <a:pt x="255" y="147"/>
                    <a:pt x="245" y="151"/>
                    <a:pt x="238" y="158"/>
                  </a:cubicBezTo>
                  <a:cubicBezTo>
                    <a:pt x="231" y="165"/>
                    <a:pt x="227" y="175"/>
                    <a:pt x="227" y="186"/>
                  </a:cubicBezTo>
                  <a:cubicBezTo>
                    <a:pt x="227" y="272"/>
                    <a:pt x="227" y="272"/>
                    <a:pt x="227" y="272"/>
                  </a:cubicBezTo>
                  <a:cubicBezTo>
                    <a:pt x="170" y="272"/>
                    <a:pt x="170" y="272"/>
                    <a:pt x="170" y="272"/>
                  </a:cubicBezTo>
                  <a:cubicBezTo>
                    <a:pt x="170" y="255"/>
                    <a:pt x="170" y="255"/>
                    <a:pt x="170" y="255"/>
                  </a:cubicBezTo>
                  <a:cubicBezTo>
                    <a:pt x="190" y="255"/>
                    <a:pt x="190" y="255"/>
                    <a:pt x="190" y="255"/>
                  </a:cubicBezTo>
                  <a:cubicBezTo>
                    <a:pt x="196" y="255"/>
                    <a:pt x="202" y="253"/>
                    <a:pt x="206" y="251"/>
                  </a:cubicBezTo>
                  <a:cubicBezTo>
                    <a:pt x="211" y="248"/>
                    <a:pt x="215" y="244"/>
                    <a:pt x="217" y="239"/>
                  </a:cubicBezTo>
                  <a:cubicBezTo>
                    <a:pt x="218" y="234"/>
                    <a:pt x="219" y="229"/>
                    <a:pt x="217" y="224"/>
                  </a:cubicBezTo>
                  <a:cubicBezTo>
                    <a:pt x="216" y="219"/>
                    <a:pt x="213" y="214"/>
                    <a:pt x="209" y="210"/>
                  </a:cubicBezTo>
                  <a:cubicBezTo>
                    <a:pt x="158" y="160"/>
                    <a:pt x="158" y="160"/>
                    <a:pt x="158" y="160"/>
                  </a:cubicBezTo>
                  <a:cubicBezTo>
                    <a:pt x="149" y="151"/>
                    <a:pt x="140" y="147"/>
                    <a:pt x="131" y="147"/>
                  </a:cubicBezTo>
                  <a:cubicBezTo>
                    <a:pt x="121" y="147"/>
                    <a:pt x="112" y="152"/>
                    <a:pt x="103" y="160"/>
                  </a:cubicBezTo>
                  <a:cubicBezTo>
                    <a:pt x="53" y="210"/>
                    <a:pt x="53" y="210"/>
                    <a:pt x="53" y="210"/>
                  </a:cubicBezTo>
                  <a:cubicBezTo>
                    <a:pt x="48" y="215"/>
                    <a:pt x="45" y="220"/>
                    <a:pt x="44" y="225"/>
                  </a:cubicBezTo>
                  <a:cubicBezTo>
                    <a:pt x="42" y="230"/>
                    <a:pt x="42" y="235"/>
                    <a:pt x="44" y="239"/>
                  </a:cubicBezTo>
                  <a:cubicBezTo>
                    <a:pt x="46" y="244"/>
                    <a:pt x="49" y="248"/>
                    <a:pt x="54" y="251"/>
                  </a:cubicBezTo>
                  <a:cubicBezTo>
                    <a:pt x="58" y="253"/>
                    <a:pt x="63" y="255"/>
                    <a:pt x="69" y="255"/>
                  </a:cubicBezTo>
                  <a:cubicBezTo>
                    <a:pt x="92" y="255"/>
                    <a:pt x="92" y="255"/>
                    <a:pt x="92" y="255"/>
                  </a:cubicBezTo>
                  <a:cubicBezTo>
                    <a:pt x="92" y="271"/>
                    <a:pt x="92" y="271"/>
                    <a:pt x="92" y="271"/>
                  </a:cubicBezTo>
                  <a:cubicBezTo>
                    <a:pt x="40" y="266"/>
                    <a:pt x="0" y="229"/>
                    <a:pt x="0" y="184"/>
                  </a:cubicBezTo>
                  <a:cubicBezTo>
                    <a:pt x="0" y="184"/>
                    <a:pt x="0" y="184"/>
                    <a:pt x="0" y="184"/>
                  </a:cubicBezTo>
                  <a:cubicBezTo>
                    <a:pt x="0" y="143"/>
                    <a:pt x="34" y="108"/>
                    <a:pt x="80" y="99"/>
                  </a:cubicBezTo>
                  <a:cubicBezTo>
                    <a:pt x="80" y="98"/>
                    <a:pt x="80" y="97"/>
                    <a:pt x="80" y="96"/>
                  </a:cubicBezTo>
                  <a:cubicBezTo>
                    <a:pt x="80" y="43"/>
                    <a:pt x="131" y="0"/>
                    <a:pt x="194" y="0"/>
                  </a:cubicBezTo>
                  <a:cubicBezTo>
                    <a:pt x="257" y="0"/>
                    <a:pt x="308" y="43"/>
                    <a:pt x="308" y="96"/>
                  </a:cubicBezTo>
                  <a:cubicBezTo>
                    <a:pt x="308" y="97"/>
                    <a:pt x="308" y="98"/>
                    <a:pt x="308" y="99"/>
                  </a:cubicBezTo>
                  <a:close/>
                </a:path>
              </a:pathLst>
            </a:custGeom>
            <a:solidFill>
              <a:schemeClr val="accent1"/>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62" name="Freeform 17"/>
            <p:cNvSpPr/>
            <p:nvPr/>
          </p:nvSpPr>
          <p:spPr>
            <a:xfrm>
              <a:off x="4232" y="4837"/>
              <a:ext cx="422" cy="580"/>
            </a:xfrm>
            <a:custGeom>
              <a:avLst/>
              <a:gdLst/>
              <a:ahLst/>
              <a:cxnLst>
                <a:cxn ang="0">
                  <a:pos x="305628124" y="380861416"/>
                </a:cxn>
                <a:cxn ang="0">
                  <a:pos x="305628124" y="75590170"/>
                </a:cxn>
                <a:cxn ang="0">
                  <a:pos x="230662312" y="0"/>
                </a:cxn>
                <a:cxn ang="0">
                  <a:pos x="230662312" y="0"/>
                </a:cxn>
                <a:cxn ang="0">
                  <a:pos x="155696448" y="75590170"/>
                </a:cxn>
                <a:cxn ang="0">
                  <a:pos x="155696448" y="380861416"/>
                </a:cxn>
                <a:cxn ang="0">
                  <a:pos x="51898246" y="380861416"/>
                </a:cxn>
                <a:cxn ang="0">
                  <a:pos x="28832365" y="444822831"/>
                </a:cxn>
                <a:cxn ang="0">
                  <a:pos x="175880792" y="590190566"/>
                </a:cxn>
                <a:cxn ang="0">
                  <a:pos x="282560545" y="590190566"/>
                </a:cxn>
                <a:cxn ang="0">
                  <a:pos x="429608932" y="444822831"/>
                </a:cxn>
                <a:cxn ang="0">
                  <a:pos x="397893346" y="380861416"/>
                </a:cxn>
                <a:cxn ang="0">
                  <a:pos x="305628124" y="380861416"/>
                </a:cxn>
              </a:cxnLst>
              <a:rect l="0" t="0" r="0" b="0"/>
              <a:pathLst>
                <a:path w="158" h="216">
                  <a:moveTo>
                    <a:pt x="106" y="131"/>
                  </a:moveTo>
                  <a:cubicBezTo>
                    <a:pt x="106" y="26"/>
                    <a:pt x="106" y="26"/>
                    <a:pt x="106" y="26"/>
                  </a:cubicBezTo>
                  <a:cubicBezTo>
                    <a:pt x="106" y="12"/>
                    <a:pt x="94" y="0"/>
                    <a:pt x="80" y="0"/>
                  </a:cubicBezTo>
                  <a:cubicBezTo>
                    <a:pt x="80" y="0"/>
                    <a:pt x="80" y="0"/>
                    <a:pt x="80" y="0"/>
                  </a:cubicBezTo>
                  <a:cubicBezTo>
                    <a:pt x="65" y="0"/>
                    <a:pt x="54" y="12"/>
                    <a:pt x="54" y="26"/>
                  </a:cubicBezTo>
                  <a:cubicBezTo>
                    <a:pt x="54" y="131"/>
                    <a:pt x="54" y="131"/>
                    <a:pt x="54" y="131"/>
                  </a:cubicBezTo>
                  <a:cubicBezTo>
                    <a:pt x="18" y="131"/>
                    <a:pt x="18" y="131"/>
                    <a:pt x="18" y="131"/>
                  </a:cubicBezTo>
                  <a:cubicBezTo>
                    <a:pt x="3" y="131"/>
                    <a:pt x="0" y="143"/>
                    <a:pt x="10" y="153"/>
                  </a:cubicBezTo>
                  <a:cubicBezTo>
                    <a:pt x="61" y="203"/>
                    <a:pt x="61" y="203"/>
                    <a:pt x="61" y="203"/>
                  </a:cubicBezTo>
                  <a:cubicBezTo>
                    <a:pt x="73" y="216"/>
                    <a:pt x="85" y="216"/>
                    <a:pt x="98" y="203"/>
                  </a:cubicBezTo>
                  <a:cubicBezTo>
                    <a:pt x="149" y="153"/>
                    <a:pt x="149" y="153"/>
                    <a:pt x="149" y="153"/>
                  </a:cubicBezTo>
                  <a:cubicBezTo>
                    <a:pt x="158" y="144"/>
                    <a:pt x="156" y="131"/>
                    <a:pt x="138" y="131"/>
                  </a:cubicBezTo>
                  <a:lnTo>
                    <a:pt x="106" y="131"/>
                  </a:lnTo>
                  <a:close/>
                </a:path>
              </a:pathLst>
            </a:custGeom>
            <a:solidFill>
              <a:srgbClr val="D36D8D"/>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63" name="Freeform 18"/>
            <p:cNvSpPr/>
            <p:nvPr/>
          </p:nvSpPr>
          <p:spPr>
            <a:xfrm>
              <a:off x="4305" y="6792"/>
              <a:ext cx="632" cy="480"/>
            </a:xfrm>
            <a:custGeom>
              <a:avLst/>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0"/>
                </a:cxn>
              </a:cxnLst>
              <a:rect l="0" t="0" r="0" b="0"/>
              <a:pathLst>
                <a:path w="236" h="180">
                  <a:moveTo>
                    <a:pt x="90" y="0"/>
                  </a:moveTo>
                  <a:cubicBezTo>
                    <a:pt x="155" y="0"/>
                    <a:pt x="155" y="0"/>
                    <a:pt x="155" y="0"/>
                  </a:cubicBezTo>
                  <a:cubicBezTo>
                    <a:pt x="180" y="0"/>
                    <a:pt x="202" y="10"/>
                    <a:pt x="219" y="26"/>
                  </a:cubicBezTo>
                  <a:cubicBezTo>
                    <a:pt x="226" y="34"/>
                    <a:pt x="232" y="42"/>
                    <a:pt x="236" y="51"/>
                  </a:cubicBezTo>
                  <a:cubicBezTo>
                    <a:pt x="187" y="51"/>
                    <a:pt x="187" y="51"/>
                    <a:pt x="187" y="51"/>
                  </a:cubicBezTo>
                  <a:cubicBezTo>
                    <a:pt x="178" y="44"/>
                    <a:pt x="167" y="40"/>
                    <a:pt x="155" y="40"/>
                  </a:cubicBezTo>
                  <a:cubicBezTo>
                    <a:pt x="90" y="40"/>
                    <a:pt x="90" y="40"/>
                    <a:pt x="90" y="40"/>
                  </a:cubicBezTo>
                  <a:cubicBezTo>
                    <a:pt x="76" y="40"/>
                    <a:pt x="64" y="46"/>
                    <a:pt x="55" y="55"/>
                  </a:cubicBezTo>
                  <a:cubicBezTo>
                    <a:pt x="46" y="64"/>
                    <a:pt x="40" y="76"/>
                    <a:pt x="40" y="90"/>
                  </a:cubicBezTo>
                  <a:cubicBezTo>
                    <a:pt x="40" y="90"/>
                    <a:pt x="40" y="90"/>
                    <a:pt x="40" y="90"/>
                  </a:cubicBezTo>
                  <a:cubicBezTo>
                    <a:pt x="40" y="104"/>
                    <a:pt x="46" y="116"/>
                    <a:pt x="55" y="125"/>
                  </a:cubicBezTo>
                  <a:cubicBezTo>
                    <a:pt x="64" y="134"/>
                    <a:pt x="76" y="140"/>
                    <a:pt x="90" y="140"/>
                  </a:cubicBezTo>
                  <a:cubicBezTo>
                    <a:pt x="155" y="140"/>
                    <a:pt x="155" y="140"/>
                    <a:pt x="155" y="140"/>
                  </a:cubicBezTo>
                  <a:cubicBezTo>
                    <a:pt x="167" y="140"/>
                    <a:pt x="178" y="135"/>
                    <a:pt x="187" y="128"/>
                  </a:cubicBezTo>
                  <a:cubicBezTo>
                    <a:pt x="236" y="128"/>
                    <a:pt x="236" y="128"/>
                    <a:pt x="236" y="128"/>
                  </a:cubicBezTo>
                  <a:cubicBezTo>
                    <a:pt x="232" y="138"/>
                    <a:pt x="226" y="146"/>
                    <a:pt x="219" y="153"/>
                  </a:cubicBezTo>
                  <a:cubicBezTo>
                    <a:pt x="202" y="170"/>
                    <a:pt x="180" y="180"/>
                    <a:pt x="155" y="180"/>
                  </a:cubicBezTo>
                  <a:cubicBezTo>
                    <a:pt x="90" y="180"/>
                    <a:pt x="90" y="180"/>
                    <a:pt x="90" y="180"/>
                  </a:cubicBezTo>
                  <a:cubicBezTo>
                    <a:pt x="65" y="180"/>
                    <a:pt x="43" y="170"/>
                    <a:pt x="27" y="153"/>
                  </a:cubicBezTo>
                  <a:cubicBezTo>
                    <a:pt x="10" y="137"/>
                    <a:pt x="0" y="115"/>
                    <a:pt x="0" y="90"/>
                  </a:cubicBezTo>
                  <a:cubicBezTo>
                    <a:pt x="0" y="90"/>
                    <a:pt x="0" y="90"/>
                    <a:pt x="0" y="90"/>
                  </a:cubicBezTo>
                  <a:cubicBezTo>
                    <a:pt x="0" y="65"/>
                    <a:pt x="10" y="43"/>
                    <a:pt x="27" y="26"/>
                  </a:cubicBezTo>
                  <a:cubicBezTo>
                    <a:pt x="43" y="10"/>
                    <a:pt x="65" y="0"/>
                    <a:pt x="90" y="0"/>
                  </a:cubicBezTo>
                  <a:close/>
                </a:path>
              </a:pathLst>
            </a:custGeom>
            <a:solidFill>
              <a:schemeClr val="accent1"/>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64" name="Freeform 19"/>
            <p:cNvSpPr/>
            <p:nvPr/>
          </p:nvSpPr>
          <p:spPr>
            <a:xfrm>
              <a:off x="5050" y="6792"/>
              <a:ext cx="635" cy="480"/>
            </a:xfrm>
            <a:custGeom>
              <a:avLst/>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0"/>
                </a:cxn>
              </a:cxnLst>
              <a:rect l="0" t="0" r="0" b="0"/>
              <a:pathLst>
                <a:path w="236" h="180">
                  <a:moveTo>
                    <a:pt x="81" y="0"/>
                  </a:moveTo>
                  <a:cubicBezTo>
                    <a:pt x="146" y="0"/>
                    <a:pt x="146" y="0"/>
                    <a:pt x="146" y="0"/>
                  </a:cubicBezTo>
                  <a:cubicBezTo>
                    <a:pt x="170" y="0"/>
                    <a:pt x="193" y="10"/>
                    <a:pt x="209" y="26"/>
                  </a:cubicBezTo>
                  <a:cubicBezTo>
                    <a:pt x="226" y="43"/>
                    <a:pt x="236" y="65"/>
                    <a:pt x="236" y="90"/>
                  </a:cubicBezTo>
                  <a:cubicBezTo>
                    <a:pt x="236" y="90"/>
                    <a:pt x="236" y="90"/>
                    <a:pt x="236" y="90"/>
                  </a:cubicBezTo>
                  <a:cubicBezTo>
                    <a:pt x="236" y="115"/>
                    <a:pt x="226" y="137"/>
                    <a:pt x="209" y="153"/>
                  </a:cubicBezTo>
                  <a:cubicBezTo>
                    <a:pt x="193" y="170"/>
                    <a:pt x="170" y="180"/>
                    <a:pt x="146" y="180"/>
                  </a:cubicBezTo>
                  <a:cubicBezTo>
                    <a:pt x="81" y="180"/>
                    <a:pt x="81" y="180"/>
                    <a:pt x="81" y="180"/>
                  </a:cubicBezTo>
                  <a:cubicBezTo>
                    <a:pt x="56" y="180"/>
                    <a:pt x="33" y="170"/>
                    <a:pt x="17" y="153"/>
                  </a:cubicBezTo>
                  <a:cubicBezTo>
                    <a:pt x="10" y="146"/>
                    <a:pt x="4" y="138"/>
                    <a:pt x="0" y="128"/>
                  </a:cubicBezTo>
                  <a:cubicBezTo>
                    <a:pt x="49" y="128"/>
                    <a:pt x="49" y="128"/>
                    <a:pt x="49" y="128"/>
                  </a:cubicBezTo>
                  <a:cubicBezTo>
                    <a:pt x="58" y="135"/>
                    <a:pt x="69" y="140"/>
                    <a:pt x="81" y="140"/>
                  </a:cubicBezTo>
                  <a:cubicBezTo>
                    <a:pt x="146" y="140"/>
                    <a:pt x="146" y="140"/>
                    <a:pt x="146" y="140"/>
                  </a:cubicBezTo>
                  <a:cubicBezTo>
                    <a:pt x="159" y="140"/>
                    <a:pt x="172" y="134"/>
                    <a:pt x="181" y="125"/>
                  </a:cubicBezTo>
                  <a:cubicBezTo>
                    <a:pt x="190" y="116"/>
                    <a:pt x="196" y="104"/>
                    <a:pt x="196" y="90"/>
                  </a:cubicBezTo>
                  <a:cubicBezTo>
                    <a:pt x="196" y="90"/>
                    <a:pt x="196" y="90"/>
                    <a:pt x="196" y="90"/>
                  </a:cubicBezTo>
                  <a:cubicBezTo>
                    <a:pt x="196" y="76"/>
                    <a:pt x="190" y="64"/>
                    <a:pt x="181" y="55"/>
                  </a:cubicBezTo>
                  <a:cubicBezTo>
                    <a:pt x="172" y="46"/>
                    <a:pt x="159" y="40"/>
                    <a:pt x="146" y="40"/>
                  </a:cubicBezTo>
                  <a:cubicBezTo>
                    <a:pt x="81" y="40"/>
                    <a:pt x="81" y="40"/>
                    <a:pt x="81" y="40"/>
                  </a:cubicBezTo>
                  <a:cubicBezTo>
                    <a:pt x="69" y="40"/>
                    <a:pt x="58" y="44"/>
                    <a:pt x="49" y="51"/>
                  </a:cubicBezTo>
                  <a:cubicBezTo>
                    <a:pt x="0" y="51"/>
                    <a:pt x="0" y="51"/>
                    <a:pt x="0" y="51"/>
                  </a:cubicBezTo>
                  <a:cubicBezTo>
                    <a:pt x="4" y="42"/>
                    <a:pt x="10" y="34"/>
                    <a:pt x="17" y="26"/>
                  </a:cubicBezTo>
                  <a:cubicBezTo>
                    <a:pt x="33" y="10"/>
                    <a:pt x="56" y="0"/>
                    <a:pt x="81" y="0"/>
                  </a:cubicBezTo>
                  <a:close/>
                </a:path>
              </a:pathLst>
            </a:custGeom>
            <a:solidFill>
              <a:schemeClr val="accent2"/>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65" name="Freeform 20"/>
            <p:cNvSpPr/>
            <p:nvPr/>
          </p:nvSpPr>
          <p:spPr>
            <a:xfrm>
              <a:off x="4745" y="6982"/>
              <a:ext cx="535" cy="97"/>
            </a:xfrm>
            <a:custGeom>
              <a:avLst/>
              <a:gdLst/>
              <a:ahLst/>
              <a:cxnLst>
                <a:cxn ang="0">
                  <a:pos x="55373464" y="0"/>
                </a:cxn>
                <a:cxn ang="0">
                  <a:pos x="527505911" y="0"/>
                </a:cxn>
                <a:cxn ang="0">
                  <a:pos x="579965240" y="53199132"/>
                </a:cxn>
                <a:cxn ang="0">
                  <a:pos x="579965240" y="53199132"/>
                </a:cxn>
                <a:cxn ang="0">
                  <a:pos x="527505911" y="103598839"/>
                </a:cxn>
                <a:cxn ang="0">
                  <a:pos x="55373464" y="103598839"/>
                </a:cxn>
                <a:cxn ang="0">
                  <a:pos x="0" y="53199132"/>
                </a:cxn>
                <a:cxn ang="0">
                  <a:pos x="0" y="53199132"/>
                </a:cxn>
                <a:cxn ang="0">
                  <a:pos x="55373464" y="0"/>
                </a:cxn>
              </a:cxnLst>
              <a:rect l="0" t="0" r="0" b="0"/>
              <a:pathLst>
                <a:path w="199" h="37">
                  <a:moveTo>
                    <a:pt x="19" y="0"/>
                  </a:moveTo>
                  <a:cubicBezTo>
                    <a:pt x="181" y="0"/>
                    <a:pt x="181" y="0"/>
                    <a:pt x="181" y="0"/>
                  </a:cubicBezTo>
                  <a:cubicBezTo>
                    <a:pt x="191" y="0"/>
                    <a:pt x="199" y="9"/>
                    <a:pt x="199" y="19"/>
                  </a:cubicBezTo>
                  <a:cubicBezTo>
                    <a:pt x="199" y="19"/>
                    <a:pt x="199" y="19"/>
                    <a:pt x="199" y="19"/>
                  </a:cubicBezTo>
                  <a:cubicBezTo>
                    <a:pt x="199" y="29"/>
                    <a:pt x="191" y="37"/>
                    <a:pt x="181" y="37"/>
                  </a:cubicBezTo>
                  <a:cubicBezTo>
                    <a:pt x="19" y="37"/>
                    <a:pt x="19" y="37"/>
                    <a:pt x="19" y="37"/>
                  </a:cubicBezTo>
                  <a:cubicBezTo>
                    <a:pt x="8" y="37"/>
                    <a:pt x="0" y="29"/>
                    <a:pt x="0" y="19"/>
                  </a:cubicBezTo>
                  <a:cubicBezTo>
                    <a:pt x="0" y="19"/>
                    <a:pt x="0" y="19"/>
                    <a:pt x="0" y="19"/>
                  </a:cubicBezTo>
                  <a:cubicBezTo>
                    <a:pt x="0" y="9"/>
                    <a:pt x="8" y="0"/>
                    <a:pt x="19" y="0"/>
                  </a:cubicBezTo>
                  <a:close/>
                </a:path>
              </a:pathLst>
            </a:custGeom>
            <a:solidFill>
              <a:srgbClr val="AC411D"/>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66" name="Rectangle 21"/>
            <p:cNvSpPr/>
            <p:nvPr/>
          </p:nvSpPr>
          <p:spPr>
            <a:xfrm>
              <a:off x="6472" y="2200"/>
              <a:ext cx="1057" cy="25"/>
            </a:xfrm>
            <a:prstGeom prst="rect">
              <a:avLst/>
            </a:prstGeom>
            <a:solidFill>
              <a:srgbClr val="707070"/>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67" name="Rectangle 22"/>
            <p:cNvSpPr/>
            <p:nvPr/>
          </p:nvSpPr>
          <p:spPr>
            <a:xfrm>
              <a:off x="7340" y="1630"/>
              <a:ext cx="190" cy="570"/>
            </a:xfrm>
            <a:prstGeom prst="rect">
              <a:avLst/>
            </a:prstGeom>
            <a:solidFill>
              <a:schemeClr val="accent2"/>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68" name="Rectangle 23"/>
            <p:cNvSpPr/>
            <p:nvPr/>
          </p:nvSpPr>
          <p:spPr>
            <a:xfrm>
              <a:off x="7122" y="1845"/>
              <a:ext cx="192" cy="355"/>
            </a:xfrm>
            <a:prstGeom prst="rect">
              <a:avLst/>
            </a:prstGeom>
            <a:solidFill>
              <a:schemeClr val="accent1"/>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69" name="Rectangle 24"/>
            <p:cNvSpPr/>
            <p:nvPr/>
          </p:nvSpPr>
          <p:spPr>
            <a:xfrm>
              <a:off x="6907" y="1965"/>
              <a:ext cx="187" cy="235"/>
            </a:xfrm>
            <a:prstGeom prst="rect">
              <a:avLst/>
            </a:prstGeom>
            <a:solidFill>
              <a:srgbClr val="D36D8D"/>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70" name="Rectangle 25"/>
            <p:cNvSpPr/>
            <p:nvPr/>
          </p:nvSpPr>
          <p:spPr>
            <a:xfrm>
              <a:off x="6687" y="1857"/>
              <a:ext cx="187" cy="342"/>
            </a:xfrm>
            <a:prstGeom prst="rect">
              <a:avLst/>
            </a:prstGeom>
            <a:solidFill>
              <a:srgbClr val="D46E5A"/>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71" name="Rectangle 26"/>
            <p:cNvSpPr/>
            <p:nvPr/>
          </p:nvSpPr>
          <p:spPr>
            <a:xfrm>
              <a:off x="6472" y="1952"/>
              <a:ext cx="187" cy="247"/>
            </a:xfrm>
            <a:prstGeom prst="rect">
              <a:avLst/>
            </a:prstGeom>
            <a:solidFill>
              <a:schemeClr val="accent1"/>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72" name="Oval 27"/>
            <p:cNvSpPr/>
            <p:nvPr/>
          </p:nvSpPr>
          <p:spPr>
            <a:xfrm>
              <a:off x="6310" y="1877"/>
              <a:ext cx="100" cy="102"/>
            </a:xfrm>
            <a:prstGeom prst="ellipse">
              <a:avLst/>
            </a:prstGeom>
            <a:solidFill>
              <a:srgbClr val="D36D8D"/>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73" name="Freeform 28"/>
            <p:cNvSpPr/>
            <p:nvPr/>
          </p:nvSpPr>
          <p:spPr>
            <a:xfrm>
              <a:off x="7477" y="1367"/>
              <a:ext cx="132" cy="130"/>
            </a:xfrm>
            <a:custGeom>
              <a:avLst/>
              <a:gdLst/>
              <a:ahLst/>
              <a:cxnLst>
                <a:cxn ang="0">
                  <a:pos x="2147483647" y="0"/>
                </a:cxn>
                <a:cxn ang="0">
                  <a:pos x="0" y="2147483647"/>
                </a:cxn>
                <a:cxn ang="0">
                  <a:pos x="2147483647" y="2147483647"/>
                </a:cxn>
                <a:cxn ang="0">
                  <a:pos x="2147483647" y="2147483647"/>
                </a:cxn>
                <a:cxn ang="0">
                  <a:pos x="2147483647" y="0"/>
                </a:cxn>
              </a:cxnLst>
              <a:rect l="0" t="0" r="0" b="0"/>
              <a:pathLst>
                <a:path w="73" h="71">
                  <a:moveTo>
                    <a:pt x="73" y="0"/>
                  </a:moveTo>
                  <a:lnTo>
                    <a:pt x="0" y="2"/>
                  </a:lnTo>
                  <a:lnTo>
                    <a:pt x="26" y="36"/>
                  </a:lnTo>
                  <a:lnTo>
                    <a:pt x="51" y="71"/>
                  </a:lnTo>
                  <a:lnTo>
                    <a:pt x="73" y="0"/>
                  </a:lnTo>
                  <a:close/>
                </a:path>
              </a:pathLst>
            </a:custGeom>
            <a:solidFill>
              <a:schemeClr val="accent1"/>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74" name="Freeform 29"/>
            <p:cNvSpPr/>
            <p:nvPr/>
          </p:nvSpPr>
          <p:spPr>
            <a:xfrm>
              <a:off x="6405" y="1432"/>
              <a:ext cx="1107" cy="465"/>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413" h="174">
                  <a:moveTo>
                    <a:pt x="0" y="165"/>
                  </a:moveTo>
                  <a:cubicBezTo>
                    <a:pt x="142" y="59"/>
                    <a:pt x="142" y="59"/>
                    <a:pt x="142" y="59"/>
                  </a:cubicBezTo>
                  <a:cubicBezTo>
                    <a:pt x="147" y="56"/>
                    <a:pt x="147" y="56"/>
                    <a:pt x="147" y="56"/>
                  </a:cubicBezTo>
                  <a:cubicBezTo>
                    <a:pt x="150" y="60"/>
                    <a:pt x="150" y="60"/>
                    <a:pt x="150" y="60"/>
                  </a:cubicBezTo>
                  <a:cubicBezTo>
                    <a:pt x="218" y="140"/>
                    <a:pt x="218" y="140"/>
                    <a:pt x="218" y="140"/>
                  </a:cubicBezTo>
                  <a:cubicBezTo>
                    <a:pt x="406" y="0"/>
                    <a:pt x="406" y="0"/>
                    <a:pt x="406" y="0"/>
                  </a:cubicBezTo>
                  <a:cubicBezTo>
                    <a:pt x="410" y="5"/>
                    <a:pt x="410" y="5"/>
                    <a:pt x="410" y="5"/>
                  </a:cubicBezTo>
                  <a:cubicBezTo>
                    <a:pt x="413" y="9"/>
                    <a:pt x="413" y="9"/>
                    <a:pt x="413" y="9"/>
                  </a:cubicBezTo>
                  <a:cubicBezTo>
                    <a:pt x="221" y="153"/>
                    <a:pt x="221" y="153"/>
                    <a:pt x="221" y="153"/>
                  </a:cubicBezTo>
                  <a:cubicBezTo>
                    <a:pt x="216" y="156"/>
                    <a:pt x="216" y="156"/>
                    <a:pt x="216" y="156"/>
                  </a:cubicBezTo>
                  <a:cubicBezTo>
                    <a:pt x="212" y="152"/>
                    <a:pt x="212" y="152"/>
                    <a:pt x="212" y="152"/>
                  </a:cubicBezTo>
                  <a:cubicBezTo>
                    <a:pt x="145" y="72"/>
                    <a:pt x="145" y="72"/>
                    <a:pt x="145" y="72"/>
                  </a:cubicBezTo>
                  <a:cubicBezTo>
                    <a:pt x="7" y="174"/>
                    <a:pt x="7" y="174"/>
                    <a:pt x="7" y="174"/>
                  </a:cubicBezTo>
                  <a:cubicBezTo>
                    <a:pt x="6" y="171"/>
                    <a:pt x="3" y="167"/>
                    <a:pt x="0" y="165"/>
                  </a:cubicBezTo>
                  <a:close/>
                </a:path>
              </a:pathLst>
            </a:custGeom>
            <a:solidFill>
              <a:srgbClr val="424242"/>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75" name="任意多边形 87"/>
            <p:cNvSpPr/>
            <p:nvPr/>
          </p:nvSpPr>
          <p:spPr>
            <a:xfrm>
              <a:off x="9505" y="4247"/>
              <a:ext cx="577" cy="1165"/>
            </a:xfrm>
            <a:custGeom>
              <a:avLst/>
              <a:gdLst/>
              <a:ahLst/>
              <a:cxnLst>
                <a:cxn ang="0">
                  <a:pos x="184047" y="82136"/>
                </a:cxn>
                <a:cxn ang="0">
                  <a:pos x="80122" y="184515"/>
                </a:cxn>
                <a:cxn ang="0">
                  <a:pos x="184047" y="286894"/>
                </a:cxn>
                <a:cxn ang="0">
                  <a:pos x="287971" y="184515"/>
                </a:cxn>
                <a:cxn ang="0">
                  <a:pos x="184047" y="82136"/>
                </a:cxn>
                <a:cxn ang="0">
                  <a:pos x="184047" y="0"/>
                </a:cxn>
                <a:cxn ang="0">
                  <a:pos x="368093" y="183358"/>
                </a:cxn>
                <a:cxn ang="0">
                  <a:pos x="255686" y="352307"/>
                </a:cxn>
                <a:cxn ang="0">
                  <a:pos x="241524" y="355156"/>
                </a:cxn>
                <a:cxn ang="0">
                  <a:pos x="241524" y="418341"/>
                </a:cxn>
                <a:cxn ang="0">
                  <a:pos x="241524" y="419106"/>
                </a:cxn>
                <a:cxn ang="0">
                  <a:pos x="259118" y="419106"/>
                </a:cxn>
                <a:cxn ang="0">
                  <a:pos x="296050" y="419106"/>
                </a:cxn>
                <a:cxn ang="0">
                  <a:pos x="332098" y="453111"/>
                </a:cxn>
                <a:cxn ang="0">
                  <a:pos x="332098" y="497316"/>
                </a:cxn>
                <a:cxn ang="0">
                  <a:pos x="296050" y="531321"/>
                </a:cxn>
                <a:cxn ang="0">
                  <a:pos x="245440" y="531321"/>
                </a:cxn>
                <a:cxn ang="0">
                  <a:pos x="241524" y="531321"/>
                </a:cxn>
                <a:cxn ang="0">
                  <a:pos x="241524" y="549828"/>
                </a:cxn>
                <a:cxn ang="0">
                  <a:pos x="259118" y="549828"/>
                </a:cxn>
                <a:cxn ang="0">
                  <a:pos x="296050" y="549828"/>
                </a:cxn>
                <a:cxn ang="0">
                  <a:pos x="332098" y="585725"/>
                </a:cxn>
                <a:cxn ang="0">
                  <a:pos x="332098" y="628459"/>
                </a:cxn>
                <a:cxn ang="0">
                  <a:pos x="296050" y="664355"/>
                </a:cxn>
                <a:cxn ang="0">
                  <a:pos x="245440" y="664355"/>
                </a:cxn>
                <a:cxn ang="0">
                  <a:pos x="241524" y="664355"/>
                </a:cxn>
                <a:cxn ang="0">
                  <a:pos x="241524" y="678241"/>
                </a:cxn>
                <a:cxn ang="0">
                  <a:pos x="241524" y="684448"/>
                </a:cxn>
                <a:cxn ang="0">
                  <a:pos x="184904" y="740706"/>
                </a:cxn>
                <a:cxn ang="0">
                  <a:pos x="126569" y="684448"/>
                </a:cxn>
                <a:cxn ang="0">
                  <a:pos x="126569" y="384204"/>
                </a:cxn>
                <a:cxn ang="0">
                  <a:pos x="126569" y="355156"/>
                </a:cxn>
                <a:cxn ang="0">
                  <a:pos x="112406" y="352307"/>
                </a:cxn>
                <a:cxn ang="0">
                  <a:pos x="0" y="183358"/>
                </a:cxn>
                <a:cxn ang="0">
                  <a:pos x="184047" y="0"/>
                </a:cxn>
              </a:cxnLst>
              <a:rect l="0" t="0" r="0" b="0"/>
              <a:pathLst>
                <a:path w="366024" h="739310">
                  <a:moveTo>
                    <a:pt x="183012" y="81980"/>
                  </a:moveTo>
                  <a:cubicBezTo>
                    <a:pt x="125938" y="81980"/>
                    <a:pt x="79671" y="127731"/>
                    <a:pt x="79671" y="184167"/>
                  </a:cubicBezTo>
                  <a:cubicBezTo>
                    <a:pt x="79671" y="240603"/>
                    <a:pt x="125938" y="286354"/>
                    <a:pt x="183012" y="286354"/>
                  </a:cubicBezTo>
                  <a:cubicBezTo>
                    <a:pt x="240086" y="286354"/>
                    <a:pt x="286353" y="240603"/>
                    <a:pt x="286353" y="184167"/>
                  </a:cubicBezTo>
                  <a:cubicBezTo>
                    <a:pt x="286353" y="127731"/>
                    <a:pt x="240086" y="81980"/>
                    <a:pt x="183012" y="81980"/>
                  </a:cubicBezTo>
                  <a:close/>
                  <a:moveTo>
                    <a:pt x="183012" y="0"/>
                  </a:moveTo>
                  <a:cubicBezTo>
                    <a:pt x="284087" y="0"/>
                    <a:pt x="366024" y="81938"/>
                    <a:pt x="366024" y="183013"/>
                  </a:cubicBezTo>
                  <a:cubicBezTo>
                    <a:pt x="366024" y="258819"/>
                    <a:pt x="319935" y="323861"/>
                    <a:pt x="254249" y="351644"/>
                  </a:cubicBezTo>
                  <a:lnTo>
                    <a:pt x="240167" y="354487"/>
                  </a:lnTo>
                  <a:lnTo>
                    <a:pt x="240167" y="417552"/>
                  </a:lnTo>
                  <a:lnTo>
                    <a:pt x="240167" y="418317"/>
                  </a:lnTo>
                  <a:lnTo>
                    <a:pt x="257662" y="418317"/>
                  </a:lnTo>
                  <a:cubicBezTo>
                    <a:pt x="294387" y="418317"/>
                    <a:pt x="294387" y="418317"/>
                    <a:pt x="294387" y="418317"/>
                  </a:cubicBezTo>
                  <a:cubicBezTo>
                    <a:pt x="314869" y="418317"/>
                    <a:pt x="330231" y="433590"/>
                    <a:pt x="330231" y="452257"/>
                  </a:cubicBezTo>
                  <a:cubicBezTo>
                    <a:pt x="330231" y="496379"/>
                    <a:pt x="330231" y="496379"/>
                    <a:pt x="330231" y="496379"/>
                  </a:cubicBezTo>
                  <a:cubicBezTo>
                    <a:pt x="330231" y="515046"/>
                    <a:pt x="314869" y="530319"/>
                    <a:pt x="294387" y="530319"/>
                  </a:cubicBezTo>
                  <a:cubicBezTo>
                    <a:pt x="272624" y="530319"/>
                    <a:pt x="256302" y="530319"/>
                    <a:pt x="244060" y="530319"/>
                  </a:cubicBezTo>
                  <a:lnTo>
                    <a:pt x="240167" y="530319"/>
                  </a:lnTo>
                  <a:lnTo>
                    <a:pt x="240167" y="548792"/>
                  </a:lnTo>
                  <a:lnTo>
                    <a:pt x="257662" y="548792"/>
                  </a:lnTo>
                  <a:cubicBezTo>
                    <a:pt x="294387" y="548792"/>
                    <a:pt x="294387" y="548792"/>
                    <a:pt x="294387" y="548792"/>
                  </a:cubicBezTo>
                  <a:cubicBezTo>
                    <a:pt x="314869" y="548792"/>
                    <a:pt x="330231" y="565853"/>
                    <a:pt x="330231" y="584621"/>
                  </a:cubicBezTo>
                  <a:cubicBezTo>
                    <a:pt x="330231" y="627274"/>
                    <a:pt x="330231" y="627274"/>
                    <a:pt x="330231" y="627274"/>
                  </a:cubicBezTo>
                  <a:cubicBezTo>
                    <a:pt x="330231" y="646042"/>
                    <a:pt x="314869" y="663103"/>
                    <a:pt x="294387" y="663103"/>
                  </a:cubicBezTo>
                  <a:cubicBezTo>
                    <a:pt x="272624" y="663103"/>
                    <a:pt x="256302" y="663103"/>
                    <a:pt x="244060" y="663103"/>
                  </a:cubicBezTo>
                  <a:lnTo>
                    <a:pt x="240167" y="663103"/>
                  </a:lnTo>
                  <a:lnTo>
                    <a:pt x="240167" y="676963"/>
                  </a:lnTo>
                  <a:cubicBezTo>
                    <a:pt x="240167" y="683158"/>
                    <a:pt x="240167" y="683158"/>
                    <a:pt x="240167" y="683158"/>
                  </a:cubicBezTo>
                  <a:cubicBezTo>
                    <a:pt x="240167" y="713786"/>
                    <a:pt x="214575" y="739310"/>
                    <a:pt x="183865" y="739310"/>
                  </a:cubicBezTo>
                  <a:cubicBezTo>
                    <a:pt x="151449" y="739310"/>
                    <a:pt x="125857" y="713786"/>
                    <a:pt x="125857" y="683158"/>
                  </a:cubicBezTo>
                  <a:cubicBezTo>
                    <a:pt x="125857" y="534481"/>
                    <a:pt x="125857" y="441558"/>
                    <a:pt x="125857" y="383481"/>
                  </a:cubicBezTo>
                  <a:lnTo>
                    <a:pt x="125857" y="354487"/>
                  </a:lnTo>
                  <a:lnTo>
                    <a:pt x="111775" y="351644"/>
                  </a:lnTo>
                  <a:cubicBezTo>
                    <a:pt x="46089" y="323861"/>
                    <a:pt x="0" y="258819"/>
                    <a:pt x="0" y="183013"/>
                  </a:cubicBezTo>
                  <a:cubicBezTo>
                    <a:pt x="0" y="81938"/>
                    <a:pt x="81937" y="0"/>
                    <a:pt x="183012" y="0"/>
                  </a:cubicBezTo>
                  <a:close/>
                </a:path>
              </a:pathLst>
            </a:custGeom>
            <a:solidFill>
              <a:schemeClr val="accent2"/>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76" name="Freeform 35"/>
            <p:cNvSpPr/>
            <p:nvPr/>
          </p:nvSpPr>
          <p:spPr>
            <a:xfrm>
              <a:off x="8612" y="6497"/>
              <a:ext cx="1047" cy="690"/>
            </a:xfrm>
            <a:custGeom>
              <a:avLst/>
              <a:gdLst/>
              <a:ahLst/>
              <a:cxnLst>
                <a:cxn ang="0">
                  <a:pos x="2147483647" y="0"/>
                </a:cxn>
                <a:cxn ang="0">
                  <a:pos x="2147483647" y="0"/>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0"/>
                </a:cxn>
              </a:cxnLst>
              <a:rect l="0" t="0" r="0" b="0"/>
              <a:pathLst>
                <a:path w="391" h="257">
                  <a:moveTo>
                    <a:pt x="14" y="0"/>
                  </a:moveTo>
                  <a:cubicBezTo>
                    <a:pt x="377" y="0"/>
                    <a:pt x="377" y="0"/>
                    <a:pt x="377" y="0"/>
                  </a:cubicBezTo>
                  <a:cubicBezTo>
                    <a:pt x="384" y="0"/>
                    <a:pt x="391" y="6"/>
                    <a:pt x="391" y="14"/>
                  </a:cubicBezTo>
                  <a:cubicBezTo>
                    <a:pt x="391" y="243"/>
                    <a:pt x="391" y="243"/>
                    <a:pt x="391" y="243"/>
                  </a:cubicBezTo>
                  <a:cubicBezTo>
                    <a:pt x="391" y="251"/>
                    <a:pt x="384" y="257"/>
                    <a:pt x="377" y="257"/>
                  </a:cubicBezTo>
                  <a:cubicBezTo>
                    <a:pt x="14" y="257"/>
                    <a:pt x="14" y="257"/>
                    <a:pt x="14" y="257"/>
                  </a:cubicBezTo>
                  <a:cubicBezTo>
                    <a:pt x="6" y="257"/>
                    <a:pt x="0" y="251"/>
                    <a:pt x="0" y="243"/>
                  </a:cubicBezTo>
                  <a:cubicBezTo>
                    <a:pt x="0" y="14"/>
                    <a:pt x="0" y="14"/>
                    <a:pt x="0" y="14"/>
                  </a:cubicBezTo>
                  <a:cubicBezTo>
                    <a:pt x="0" y="6"/>
                    <a:pt x="6" y="0"/>
                    <a:pt x="14" y="0"/>
                  </a:cubicBezTo>
                  <a:close/>
                </a:path>
              </a:pathLst>
            </a:custGeom>
            <a:solidFill>
              <a:schemeClr val="accent1"/>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77" name="Rectangle 36"/>
            <p:cNvSpPr/>
            <p:nvPr/>
          </p:nvSpPr>
          <p:spPr>
            <a:xfrm>
              <a:off x="8670" y="6570"/>
              <a:ext cx="935" cy="505"/>
            </a:xfrm>
            <a:prstGeom prst="rect">
              <a:avLst/>
            </a:prstGeom>
            <a:solidFill>
              <a:srgbClr val="EEEEEE"/>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78" name="Oval 37"/>
            <p:cNvSpPr/>
            <p:nvPr/>
          </p:nvSpPr>
          <p:spPr>
            <a:xfrm>
              <a:off x="9125" y="6525"/>
              <a:ext cx="25" cy="25"/>
            </a:xfrm>
            <a:prstGeom prst="ellipse">
              <a:avLst/>
            </a:prstGeom>
            <a:solidFill>
              <a:srgbClr val="24575C"/>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79" name="Rectangle 38"/>
            <p:cNvSpPr/>
            <p:nvPr/>
          </p:nvSpPr>
          <p:spPr>
            <a:xfrm>
              <a:off x="9115" y="7105"/>
              <a:ext cx="45" cy="45"/>
            </a:xfrm>
            <a:prstGeom prst="rect">
              <a:avLst/>
            </a:prstGeom>
            <a:solidFill>
              <a:srgbClr val="732C14"/>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80" name="Freeform 39"/>
            <p:cNvSpPr/>
            <p:nvPr/>
          </p:nvSpPr>
          <p:spPr>
            <a:xfrm>
              <a:off x="8432" y="7187"/>
              <a:ext cx="1407" cy="117"/>
            </a:xfrm>
            <a:custGeom>
              <a:avLst/>
              <a:gdLst/>
              <a:ahLst/>
              <a:cxnLst>
                <a:cxn ang="0">
                  <a:pos x="132007718" y="0"/>
                </a:cxn>
                <a:cxn ang="0">
                  <a:pos x="900049517" y="0"/>
                </a:cxn>
                <a:cxn ang="0">
                  <a:pos x="1032056044" y="85646537"/>
                </a:cxn>
                <a:cxn ang="0">
                  <a:pos x="0" y="85646537"/>
                </a:cxn>
                <a:cxn ang="0">
                  <a:pos x="132007718" y="0"/>
                </a:cxn>
              </a:cxnLst>
              <a:rect l="0" t="0" r="0" b="0"/>
              <a:pathLst>
                <a:path w="774" h="65">
                  <a:moveTo>
                    <a:pt x="99" y="0"/>
                  </a:moveTo>
                  <a:lnTo>
                    <a:pt x="675" y="0"/>
                  </a:lnTo>
                  <a:lnTo>
                    <a:pt x="774" y="65"/>
                  </a:lnTo>
                  <a:lnTo>
                    <a:pt x="0" y="65"/>
                  </a:lnTo>
                  <a:lnTo>
                    <a:pt x="99" y="0"/>
                  </a:lnTo>
                  <a:close/>
                </a:path>
              </a:pathLst>
            </a:custGeom>
            <a:solidFill>
              <a:srgbClr val="732C14"/>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81" name="Freeform 40"/>
            <p:cNvSpPr/>
            <p:nvPr/>
          </p:nvSpPr>
          <p:spPr>
            <a:xfrm>
              <a:off x="8432" y="7305"/>
              <a:ext cx="1407" cy="67"/>
            </a:xfrm>
            <a:custGeom>
              <a:avLst/>
              <a:gdLst/>
              <a:ahLst/>
              <a:cxnLst>
                <a:cxn ang="0">
                  <a:pos x="0" y="0"/>
                </a:cxn>
                <a:cxn ang="0">
                  <a:pos x="2147483647" y="0"/>
                </a:cxn>
                <a:cxn ang="0">
                  <a:pos x="2147483647" y="2147483647"/>
                </a:cxn>
                <a:cxn ang="0">
                  <a:pos x="2147483647" y="2147483647"/>
                </a:cxn>
                <a:cxn ang="0">
                  <a:pos x="2147483647" y="2147483647"/>
                </a:cxn>
                <a:cxn ang="0">
                  <a:pos x="0" y="2147483647"/>
                </a:cxn>
                <a:cxn ang="0">
                  <a:pos x="0" y="0"/>
                </a:cxn>
              </a:cxnLst>
              <a:rect l="0" t="0" r="0" b="0"/>
              <a:pathLst>
                <a:path w="525" h="25">
                  <a:moveTo>
                    <a:pt x="0" y="0"/>
                  </a:moveTo>
                  <a:cubicBezTo>
                    <a:pt x="525" y="0"/>
                    <a:pt x="525" y="0"/>
                    <a:pt x="525" y="0"/>
                  </a:cubicBezTo>
                  <a:cubicBezTo>
                    <a:pt x="525" y="15"/>
                    <a:pt x="525" y="15"/>
                    <a:pt x="525" y="15"/>
                  </a:cubicBezTo>
                  <a:cubicBezTo>
                    <a:pt x="525" y="21"/>
                    <a:pt x="521" y="25"/>
                    <a:pt x="516" y="25"/>
                  </a:cubicBezTo>
                  <a:cubicBezTo>
                    <a:pt x="9" y="25"/>
                    <a:pt x="9" y="25"/>
                    <a:pt x="9" y="25"/>
                  </a:cubicBezTo>
                  <a:cubicBezTo>
                    <a:pt x="4" y="25"/>
                    <a:pt x="0" y="21"/>
                    <a:pt x="0" y="15"/>
                  </a:cubicBezTo>
                  <a:lnTo>
                    <a:pt x="0" y="0"/>
                  </a:lnTo>
                  <a:close/>
                </a:path>
              </a:pathLst>
            </a:custGeom>
            <a:solidFill>
              <a:srgbClr val="424242"/>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82" name="Rectangle 41"/>
            <p:cNvSpPr/>
            <p:nvPr/>
          </p:nvSpPr>
          <p:spPr>
            <a:xfrm>
              <a:off x="8992" y="7340"/>
              <a:ext cx="287" cy="20"/>
            </a:xfrm>
            <a:prstGeom prst="rect">
              <a:avLst/>
            </a:prstGeom>
            <a:solidFill>
              <a:srgbClr val="707070"/>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83" name="Rectangle 42"/>
            <p:cNvSpPr/>
            <p:nvPr/>
          </p:nvSpPr>
          <p:spPr>
            <a:xfrm>
              <a:off x="8432" y="7305"/>
              <a:ext cx="1407" cy="22"/>
            </a:xfrm>
            <a:prstGeom prst="rect">
              <a:avLst/>
            </a:prstGeom>
            <a:solidFill>
              <a:srgbClr val="707070"/>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84" name="Freeform 43"/>
            <p:cNvSpPr>
              <a:spLocks noEditPoints="1"/>
            </p:cNvSpPr>
            <p:nvPr/>
          </p:nvSpPr>
          <p:spPr>
            <a:xfrm>
              <a:off x="8762" y="6737"/>
              <a:ext cx="292" cy="292"/>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Lst>
              <a:rect l="0" t="0" r="0" b="0"/>
              <a:pathLst>
                <a:path w="109" h="109">
                  <a:moveTo>
                    <a:pt x="54" y="109"/>
                  </a:moveTo>
                  <a:cubicBezTo>
                    <a:pt x="63" y="109"/>
                    <a:pt x="63" y="109"/>
                    <a:pt x="63" y="109"/>
                  </a:cubicBezTo>
                  <a:cubicBezTo>
                    <a:pt x="63" y="101"/>
                    <a:pt x="63" y="101"/>
                    <a:pt x="63" y="101"/>
                  </a:cubicBezTo>
                  <a:cubicBezTo>
                    <a:pt x="70" y="100"/>
                    <a:pt x="76" y="97"/>
                    <a:pt x="81" y="94"/>
                  </a:cubicBezTo>
                  <a:cubicBezTo>
                    <a:pt x="87" y="99"/>
                    <a:pt x="87" y="99"/>
                    <a:pt x="87" y="99"/>
                  </a:cubicBezTo>
                  <a:cubicBezTo>
                    <a:pt x="99" y="87"/>
                    <a:pt x="99" y="87"/>
                    <a:pt x="99" y="87"/>
                  </a:cubicBezTo>
                  <a:cubicBezTo>
                    <a:pt x="93" y="81"/>
                    <a:pt x="93" y="81"/>
                    <a:pt x="93" y="81"/>
                  </a:cubicBezTo>
                  <a:cubicBezTo>
                    <a:pt x="97" y="76"/>
                    <a:pt x="100" y="70"/>
                    <a:pt x="101" y="63"/>
                  </a:cubicBezTo>
                  <a:cubicBezTo>
                    <a:pt x="109" y="63"/>
                    <a:pt x="109" y="63"/>
                    <a:pt x="109" y="63"/>
                  </a:cubicBezTo>
                  <a:cubicBezTo>
                    <a:pt x="109" y="46"/>
                    <a:pt x="109" y="46"/>
                    <a:pt x="109" y="46"/>
                  </a:cubicBezTo>
                  <a:cubicBezTo>
                    <a:pt x="101" y="46"/>
                    <a:pt x="101" y="46"/>
                    <a:pt x="101" y="46"/>
                  </a:cubicBezTo>
                  <a:cubicBezTo>
                    <a:pt x="100" y="39"/>
                    <a:pt x="97" y="33"/>
                    <a:pt x="93" y="28"/>
                  </a:cubicBezTo>
                  <a:cubicBezTo>
                    <a:pt x="99" y="22"/>
                    <a:pt x="99" y="22"/>
                    <a:pt x="99" y="22"/>
                  </a:cubicBezTo>
                  <a:cubicBezTo>
                    <a:pt x="87" y="10"/>
                    <a:pt x="87" y="10"/>
                    <a:pt x="87" y="10"/>
                  </a:cubicBezTo>
                  <a:cubicBezTo>
                    <a:pt x="81" y="16"/>
                    <a:pt x="81" y="16"/>
                    <a:pt x="81" y="16"/>
                  </a:cubicBezTo>
                  <a:cubicBezTo>
                    <a:pt x="76" y="12"/>
                    <a:pt x="70" y="10"/>
                    <a:pt x="63" y="8"/>
                  </a:cubicBezTo>
                  <a:cubicBezTo>
                    <a:pt x="63" y="0"/>
                    <a:pt x="63" y="0"/>
                    <a:pt x="63" y="0"/>
                  </a:cubicBezTo>
                  <a:cubicBezTo>
                    <a:pt x="54" y="0"/>
                    <a:pt x="54" y="0"/>
                    <a:pt x="54" y="0"/>
                  </a:cubicBezTo>
                  <a:cubicBezTo>
                    <a:pt x="54" y="20"/>
                    <a:pt x="54" y="20"/>
                    <a:pt x="54" y="20"/>
                  </a:cubicBezTo>
                  <a:cubicBezTo>
                    <a:pt x="74" y="20"/>
                    <a:pt x="89" y="35"/>
                    <a:pt x="89" y="55"/>
                  </a:cubicBezTo>
                  <a:cubicBezTo>
                    <a:pt x="89" y="74"/>
                    <a:pt x="74" y="90"/>
                    <a:pt x="54" y="90"/>
                  </a:cubicBezTo>
                  <a:lnTo>
                    <a:pt x="54" y="109"/>
                  </a:lnTo>
                  <a:close/>
                  <a:moveTo>
                    <a:pt x="16" y="81"/>
                  </a:moveTo>
                  <a:cubicBezTo>
                    <a:pt x="10" y="87"/>
                    <a:pt x="10" y="87"/>
                    <a:pt x="10" y="87"/>
                  </a:cubicBezTo>
                  <a:cubicBezTo>
                    <a:pt x="22" y="99"/>
                    <a:pt x="22" y="99"/>
                    <a:pt x="22" y="99"/>
                  </a:cubicBezTo>
                  <a:cubicBezTo>
                    <a:pt x="28" y="94"/>
                    <a:pt x="28" y="94"/>
                    <a:pt x="28" y="94"/>
                  </a:cubicBezTo>
                  <a:cubicBezTo>
                    <a:pt x="33" y="97"/>
                    <a:pt x="39" y="100"/>
                    <a:pt x="46" y="101"/>
                  </a:cubicBezTo>
                  <a:cubicBezTo>
                    <a:pt x="46" y="109"/>
                    <a:pt x="46" y="109"/>
                    <a:pt x="46" y="109"/>
                  </a:cubicBezTo>
                  <a:cubicBezTo>
                    <a:pt x="54" y="109"/>
                    <a:pt x="54" y="109"/>
                    <a:pt x="54" y="109"/>
                  </a:cubicBezTo>
                  <a:cubicBezTo>
                    <a:pt x="54" y="90"/>
                    <a:pt x="54" y="90"/>
                    <a:pt x="54" y="90"/>
                  </a:cubicBezTo>
                  <a:cubicBezTo>
                    <a:pt x="54" y="90"/>
                    <a:pt x="54" y="90"/>
                    <a:pt x="54" y="90"/>
                  </a:cubicBezTo>
                  <a:cubicBezTo>
                    <a:pt x="35" y="90"/>
                    <a:pt x="20" y="74"/>
                    <a:pt x="20" y="55"/>
                  </a:cubicBezTo>
                  <a:cubicBezTo>
                    <a:pt x="20" y="35"/>
                    <a:pt x="35" y="20"/>
                    <a:pt x="54" y="20"/>
                  </a:cubicBezTo>
                  <a:cubicBezTo>
                    <a:pt x="54" y="20"/>
                    <a:pt x="54" y="20"/>
                    <a:pt x="54" y="20"/>
                  </a:cubicBezTo>
                  <a:cubicBezTo>
                    <a:pt x="54" y="20"/>
                    <a:pt x="54" y="20"/>
                    <a:pt x="54" y="20"/>
                  </a:cubicBezTo>
                  <a:cubicBezTo>
                    <a:pt x="54" y="0"/>
                    <a:pt x="54" y="0"/>
                    <a:pt x="54" y="0"/>
                  </a:cubicBezTo>
                  <a:cubicBezTo>
                    <a:pt x="46" y="0"/>
                    <a:pt x="46" y="0"/>
                    <a:pt x="46" y="0"/>
                  </a:cubicBezTo>
                  <a:cubicBezTo>
                    <a:pt x="46" y="8"/>
                    <a:pt x="46" y="8"/>
                    <a:pt x="46" y="8"/>
                  </a:cubicBezTo>
                  <a:cubicBezTo>
                    <a:pt x="39" y="10"/>
                    <a:pt x="33" y="12"/>
                    <a:pt x="28" y="16"/>
                  </a:cubicBezTo>
                  <a:cubicBezTo>
                    <a:pt x="22" y="10"/>
                    <a:pt x="22" y="10"/>
                    <a:pt x="22" y="10"/>
                  </a:cubicBezTo>
                  <a:cubicBezTo>
                    <a:pt x="10" y="22"/>
                    <a:pt x="10" y="22"/>
                    <a:pt x="10" y="22"/>
                  </a:cubicBezTo>
                  <a:cubicBezTo>
                    <a:pt x="16" y="28"/>
                    <a:pt x="16" y="28"/>
                    <a:pt x="16" y="28"/>
                  </a:cubicBezTo>
                  <a:cubicBezTo>
                    <a:pt x="12" y="33"/>
                    <a:pt x="9" y="39"/>
                    <a:pt x="8" y="46"/>
                  </a:cubicBezTo>
                  <a:cubicBezTo>
                    <a:pt x="0" y="46"/>
                    <a:pt x="0" y="46"/>
                    <a:pt x="0" y="46"/>
                  </a:cubicBezTo>
                  <a:cubicBezTo>
                    <a:pt x="0" y="63"/>
                    <a:pt x="0" y="63"/>
                    <a:pt x="0" y="63"/>
                  </a:cubicBezTo>
                  <a:cubicBezTo>
                    <a:pt x="8" y="63"/>
                    <a:pt x="8" y="63"/>
                    <a:pt x="8" y="63"/>
                  </a:cubicBezTo>
                  <a:cubicBezTo>
                    <a:pt x="9" y="70"/>
                    <a:pt x="12" y="76"/>
                    <a:pt x="16" y="81"/>
                  </a:cubicBezTo>
                  <a:close/>
                </a:path>
              </a:pathLst>
            </a:custGeom>
            <a:solidFill>
              <a:schemeClr val="accent2"/>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85" name="Freeform 44"/>
            <p:cNvSpPr/>
            <p:nvPr/>
          </p:nvSpPr>
          <p:spPr>
            <a:xfrm>
              <a:off x="9195" y="6637"/>
              <a:ext cx="307" cy="21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0"/>
                </a:cxn>
                <a:cxn ang="0">
                  <a:pos x="2147483647" y="2147483647"/>
                </a:cxn>
                <a:cxn ang="0">
                  <a:pos x="2147483647" y="2147483647"/>
                </a:cxn>
              </a:cxnLst>
              <a:rect l="0" t="0" r="0" b="0"/>
              <a:pathLst>
                <a:path w="115" h="81">
                  <a:moveTo>
                    <a:pt x="92" y="29"/>
                  </a:moveTo>
                  <a:cubicBezTo>
                    <a:pt x="105" y="32"/>
                    <a:pt x="115" y="43"/>
                    <a:pt x="115" y="55"/>
                  </a:cubicBezTo>
                  <a:cubicBezTo>
                    <a:pt x="115" y="55"/>
                    <a:pt x="115" y="55"/>
                    <a:pt x="115" y="55"/>
                  </a:cubicBezTo>
                  <a:cubicBezTo>
                    <a:pt x="115" y="68"/>
                    <a:pt x="105" y="81"/>
                    <a:pt x="91" y="81"/>
                  </a:cubicBezTo>
                  <a:cubicBezTo>
                    <a:pt x="27" y="81"/>
                    <a:pt x="27" y="81"/>
                    <a:pt x="27" y="81"/>
                  </a:cubicBezTo>
                  <a:cubicBezTo>
                    <a:pt x="12" y="81"/>
                    <a:pt x="0" y="68"/>
                    <a:pt x="0" y="55"/>
                  </a:cubicBezTo>
                  <a:cubicBezTo>
                    <a:pt x="0" y="55"/>
                    <a:pt x="0" y="55"/>
                    <a:pt x="0" y="55"/>
                  </a:cubicBezTo>
                  <a:cubicBezTo>
                    <a:pt x="0" y="43"/>
                    <a:pt x="10" y="32"/>
                    <a:pt x="24" y="29"/>
                  </a:cubicBezTo>
                  <a:cubicBezTo>
                    <a:pt x="24" y="29"/>
                    <a:pt x="24" y="29"/>
                    <a:pt x="24" y="29"/>
                  </a:cubicBezTo>
                  <a:cubicBezTo>
                    <a:pt x="24" y="13"/>
                    <a:pt x="39" y="0"/>
                    <a:pt x="58" y="0"/>
                  </a:cubicBezTo>
                  <a:cubicBezTo>
                    <a:pt x="77" y="0"/>
                    <a:pt x="92" y="13"/>
                    <a:pt x="92" y="29"/>
                  </a:cubicBezTo>
                  <a:cubicBezTo>
                    <a:pt x="92" y="29"/>
                    <a:pt x="92" y="29"/>
                    <a:pt x="92" y="29"/>
                  </a:cubicBezTo>
                  <a:close/>
                </a:path>
              </a:pathLst>
            </a:custGeom>
            <a:solidFill>
              <a:schemeClr val="accent1"/>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86" name="Rectangle 45"/>
            <p:cNvSpPr/>
            <p:nvPr/>
          </p:nvSpPr>
          <p:spPr>
            <a:xfrm>
              <a:off x="9190" y="6892"/>
              <a:ext cx="305" cy="17"/>
            </a:xfrm>
            <a:prstGeom prst="rect">
              <a:avLst/>
            </a:prstGeom>
            <a:solidFill>
              <a:srgbClr val="707070"/>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87" name="Rectangle 46"/>
            <p:cNvSpPr/>
            <p:nvPr/>
          </p:nvSpPr>
          <p:spPr>
            <a:xfrm>
              <a:off x="9190" y="6925"/>
              <a:ext cx="305" cy="17"/>
            </a:xfrm>
            <a:prstGeom prst="rect">
              <a:avLst/>
            </a:prstGeom>
            <a:solidFill>
              <a:srgbClr val="707070"/>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88" name="Rectangle 47"/>
            <p:cNvSpPr/>
            <p:nvPr/>
          </p:nvSpPr>
          <p:spPr>
            <a:xfrm>
              <a:off x="9190" y="6960"/>
              <a:ext cx="305" cy="17"/>
            </a:xfrm>
            <a:prstGeom prst="rect">
              <a:avLst/>
            </a:prstGeom>
            <a:solidFill>
              <a:srgbClr val="707070"/>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89" name="Rectangle 48"/>
            <p:cNvSpPr/>
            <p:nvPr/>
          </p:nvSpPr>
          <p:spPr>
            <a:xfrm>
              <a:off x="9190" y="6992"/>
              <a:ext cx="145" cy="17"/>
            </a:xfrm>
            <a:prstGeom prst="rect">
              <a:avLst/>
            </a:prstGeom>
            <a:solidFill>
              <a:srgbClr val="707070"/>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90" name="Rectangle 49"/>
            <p:cNvSpPr/>
            <p:nvPr/>
          </p:nvSpPr>
          <p:spPr>
            <a:xfrm>
              <a:off x="8782" y="6630"/>
              <a:ext cx="267" cy="17"/>
            </a:xfrm>
            <a:prstGeom prst="rect">
              <a:avLst/>
            </a:prstGeom>
            <a:solidFill>
              <a:schemeClr val="accent2"/>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91" name="Rectangle 50"/>
            <p:cNvSpPr/>
            <p:nvPr/>
          </p:nvSpPr>
          <p:spPr>
            <a:xfrm>
              <a:off x="8782" y="6660"/>
              <a:ext cx="267" cy="17"/>
            </a:xfrm>
            <a:prstGeom prst="rect">
              <a:avLst/>
            </a:prstGeom>
            <a:solidFill>
              <a:srgbClr val="707070"/>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92" name="Rectangle 51"/>
            <p:cNvSpPr/>
            <p:nvPr/>
          </p:nvSpPr>
          <p:spPr>
            <a:xfrm>
              <a:off x="8782" y="6692"/>
              <a:ext cx="162" cy="15"/>
            </a:xfrm>
            <a:prstGeom prst="rect">
              <a:avLst/>
            </a:prstGeom>
            <a:solidFill>
              <a:srgbClr val="707070"/>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93" name="Freeform 53"/>
            <p:cNvSpPr/>
            <p:nvPr/>
          </p:nvSpPr>
          <p:spPr>
            <a:xfrm>
              <a:off x="4840" y="2092"/>
              <a:ext cx="700" cy="1000"/>
            </a:xfrm>
            <a:custGeom>
              <a:avLst/>
              <a:gdLst/>
              <a:ahLst/>
              <a:cxnLst>
                <a:cxn ang="0">
                  <a:pos x="2147483647" y="0"/>
                </a:cxn>
                <a:cxn ang="0">
                  <a:pos x="2147483647" y="0"/>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rect l="0" t="0" r="0" b="0"/>
              <a:pathLst>
                <a:path w="262" h="373">
                  <a:moveTo>
                    <a:pt x="208" y="0"/>
                  </a:moveTo>
                  <a:cubicBezTo>
                    <a:pt x="54" y="0"/>
                    <a:pt x="54" y="0"/>
                    <a:pt x="54" y="0"/>
                  </a:cubicBezTo>
                  <a:cubicBezTo>
                    <a:pt x="24" y="0"/>
                    <a:pt x="0" y="24"/>
                    <a:pt x="0" y="54"/>
                  </a:cubicBezTo>
                  <a:cubicBezTo>
                    <a:pt x="0" y="319"/>
                    <a:pt x="0" y="319"/>
                    <a:pt x="0" y="319"/>
                  </a:cubicBezTo>
                  <a:cubicBezTo>
                    <a:pt x="0" y="349"/>
                    <a:pt x="24" y="373"/>
                    <a:pt x="54" y="373"/>
                  </a:cubicBezTo>
                  <a:cubicBezTo>
                    <a:pt x="208" y="373"/>
                    <a:pt x="208" y="373"/>
                    <a:pt x="208" y="373"/>
                  </a:cubicBezTo>
                  <a:cubicBezTo>
                    <a:pt x="238" y="373"/>
                    <a:pt x="262" y="349"/>
                    <a:pt x="262" y="319"/>
                  </a:cubicBezTo>
                  <a:cubicBezTo>
                    <a:pt x="262" y="54"/>
                    <a:pt x="262" y="54"/>
                    <a:pt x="262" y="54"/>
                  </a:cubicBezTo>
                  <a:cubicBezTo>
                    <a:pt x="262" y="24"/>
                    <a:pt x="238" y="0"/>
                    <a:pt x="208" y="0"/>
                  </a:cubicBezTo>
                  <a:close/>
                </a:path>
              </a:pathLst>
            </a:custGeom>
            <a:solidFill>
              <a:schemeClr val="accent1"/>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94" name="Freeform 54"/>
            <p:cNvSpPr/>
            <p:nvPr/>
          </p:nvSpPr>
          <p:spPr>
            <a:xfrm>
              <a:off x="4900" y="2175"/>
              <a:ext cx="582" cy="802"/>
            </a:xfrm>
            <a:custGeom>
              <a:avLst/>
              <a:gdLst/>
              <a:ahLst/>
              <a:cxnLst>
                <a:cxn ang="0">
                  <a:pos x="2147483647" y="0"/>
                </a:cxn>
                <a:cxn ang="0">
                  <a:pos x="2147483647" y="0"/>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rect l="0" t="0" r="0" b="0"/>
              <a:pathLst>
                <a:path w="218" h="299">
                  <a:moveTo>
                    <a:pt x="217" y="0"/>
                  </a:moveTo>
                  <a:cubicBezTo>
                    <a:pt x="1" y="0"/>
                    <a:pt x="1" y="0"/>
                    <a:pt x="1" y="0"/>
                  </a:cubicBezTo>
                  <a:cubicBezTo>
                    <a:pt x="1" y="0"/>
                    <a:pt x="0" y="1"/>
                    <a:pt x="0" y="1"/>
                  </a:cubicBezTo>
                  <a:cubicBezTo>
                    <a:pt x="0" y="299"/>
                    <a:pt x="0" y="299"/>
                    <a:pt x="0" y="299"/>
                  </a:cubicBezTo>
                  <a:cubicBezTo>
                    <a:pt x="0" y="299"/>
                    <a:pt x="1" y="299"/>
                    <a:pt x="1" y="299"/>
                  </a:cubicBezTo>
                  <a:cubicBezTo>
                    <a:pt x="217" y="299"/>
                    <a:pt x="217" y="299"/>
                    <a:pt x="217" y="299"/>
                  </a:cubicBezTo>
                  <a:cubicBezTo>
                    <a:pt x="217" y="299"/>
                    <a:pt x="218" y="299"/>
                    <a:pt x="218" y="299"/>
                  </a:cubicBezTo>
                  <a:cubicBezTo>
                    <a:pt x="218" y="1"/>
                    <a:pt x="218" y="1"/>
                    <a:pt x="218" y="1"/>
                  </a:cubicBezTo>
                  <a:cubicBezTo>
                    <a:pt x="218" y="1"/>
                    <a:pt x="217" y="0"/>
                    <a:pt x="217" y="0"/>
                  </a:cubicBezTo>
                  <a:close/>
                </a:path>
              </a:pathLst>
            </a:custGeom>
            <a:solidFill>
              <a:srgbClr val="EEEEEE"/>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95" name="Freeform 55"/>
            <p:cNvSpPr/>
            <p:nvPr/>
          </p:nvSpPr>
          <p:spPr>
            <a:xfrm>
              <a:off x="5105" y="2125"/>
              <a:ext cx="167" cy="20"/>
            </a:xfrm>
            <a:custGeom>
              <a:avLst/>
              <a:gdLst/>
              <a:ahLst/>
              <a:cxnLst>
                <a:cxn ang="0">
                  <a:pos x="2147483647" y="0"/>
                </a:cxn>
                <a:cxn ang="0">
                  <a:pos x="2147483647" y="0"/>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Lst>
              <a:rect l="0" t="0" r="0" b="0"/>
              <a:pathLst>
                <a:path w="63" h="8">
                  <a:moveTo>
                    <a:pt x="60" y="0"/>
                  </a:moveTo>
                  <a:cubicBezTo>
                    <a:pt x="4" y="0"/>
                    <a:pt x="4" y="0"/>
                    <a:pt x="4" y="0"/>
                  </a:cubicBezTo>
                  <a:cubicBezTo>
                    <a:pt x="2" y="0"/>
                    <a:pt x="0" y="2"/>
                    <a:pt x="0" y="4"/>
                  </a:cubicBezTo>
                  <a:cubicBezTo>
                    <a:pt x="0" y="4"/>
                    <a:pt x="0" y="4"/>
                    <a:pt x="0" y="4"/>
                  </a:cubicBezTo>
                  <a:cubicBezTo>
                    <a:pt x="0" y="6"/>
                    <a:pt x="2" y="8"/>
                    <a:pt x="4" y="8"/>
                  </a:cubicBezTo>
                  <a:cubicBezTo>
                    <a:pt x="60" y="8"/>
                    <a:pt x="60" y="8"/>
                    <a:pt x="60" y="8"/>
                  </a:cubicBezTo>
                  <a:cubicBezTo>
                    <a:pt x="62" y="8"/>
                    <a:pt x="63" y="6"/>
                    <a:pt x="63" y="4"/>
                  </a:cubicBezTo>
                  <a:cubicBezTo>
                    <a:pt x="63" y="4"/>
                    <a:pt x="63" y="4"/>
                    <a:pt x="63" y="4"/>
                  </a:cubicBezTo>
                  <a:cubicBezTo>
                    <a:pt x="63" y="2"/>
                    <a:pt x="62" y="0"/>
                    <a:pt x="60" y="0"/>
                  </a:cubicBezTo>
                  <a:close/>
                </a:path>
              </a:pathLst>
            </a:custGeom>
            <a:solidFill>
              <a:srgbClr val="EEEEEE"/>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96" name="Oval 56"/>
            <p:cNvSpPr/>
            <p:nvPr/>
          </p:nvSpPr>
          <p:spPr>
            <a:xfrm>
              <a:off x="5165" y="3020"/>
              <a:ext cx="50" cy="52"/>
            </a:xfrm>
            <a:prstGeom prst="ellipse">
              <a:avLst/>
            </a:prstGeom>
            <a:solidFill>
              <a:srgbClr val="EEEEEE"/>
            </a:solidFill>
            <a:ln w="9525">
              <a:noFill/>
            </a:ln>
          </p:spPr>
          <p:txBody>
            <a:bodyPr anchor="t"/>
            <a:lstStyle/>
            <a:p>
              <a:pPr eaLnBrk="0" hangingPunct="0"/>
              <a:endParaRPr lang="zh-CN" altLang="en-US" b="0" dirty="0">
                <a:latin typeface="微软雅黑" panose="020B0503020204020204" charset="-122"/>
                <a:ea typeface="微软雅黑" panose="020B0503020204020204" charset="-122"/>
              </a:endParaRPr>
            </a:p>
          </p:txBody>
        </p:sp>
        <p:sp>
          <p:nvSpPr>
            <p:cNvPr id="104497" name="Freeform 57"/>
            <p:cNvSpPr/>
            <p:nvPr/>
          </p:nvSpPr>
          <p:spPr>
            <a:xfrm>
              <a:off x="4217" y="2242"/>
              <a:ext cx="795" cy="587"/>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0"/>
                </a:cxn>
              </a:cxnLst>
              <a:rect l="0" t="0" r="0" b="0"/>
              <a:pathLst>
                <a:path w="297" h="219">
                  <a:moveTo>
                    <a:pt x="149" y="0"/>
                  </a:moveTo>
                  <a:cubicBezTo>
                    <a:pt x="231" y="0"/>
                    <a:pt x="297" y="46"/>
                    <a:pt x="297" y="102"/>
                  </a:cubicBezTo>
                  <a:cubicBezTo>
                    <a:pt x="297" y="135"/>
                    <a:pt x="275" y="164"/>
                    <a:pt x="241" y="183"/>
                  </a:cubicBezTo>
                  <a:cubicBezTo>
                    <a:pt x="249" y="198"/>
                    <a:pt x="265" y="211"/>
                    <a:pt x="285" y="219"/>
                  </a:cubicBezTo>
                  <a:cubicBezTo>
                    <a:pt x="285" y="219"/>
                    <a:pt x="284" y="219"/>
                    <a:pt x="284" y="219"/>
                  </a:cubicBezTo>
                  <a:cubicBezTo>
                    <a:pt x="255" y="219"/>
                    <a:pt x="230" y="209"/>
                    <a:pt x="213" y="195"/>
                  </a:cubicBezTo>
                  <a:cubicBezTo>
                    <a:pt x="194" y="201"/>
                    <a:pt x="172" y="205"/>
                    <a:pt x="149" y="205"/>
                  </a:cubicBezTo>
                  <a:cubicBezTo>
                    <a:pt x="66" y="205"/>
                    <a:pt x="0" y="159"/>
                    <a:pt x="0" y="102"/>
                  </a:cubicBezTo>
                  <a:cubicBezTo>
                    <a:pt x="0" y="46"/>
                    <a:pt x="66" y="0"/>
                    <a:pt x="149" y="0"/>
                  </a:cubicBezTo>
                  <a:close/>
                </a:path>
              </a:pathLst>
            </a:custGeom>
            <a:solidFill>
              <a:schemeClr val="accent2"/>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98" name="Freeform 58"/>
            <p:cNvSpPr>
              <a:spLocks noEditPoints="1"/>
            </p:cNvSpPr>
            <p:nvPr/>
          </p:nvSpPr>
          <p:spPr>
            <a:xfrm>
              <a:off x="4572" y="2357"/>
              <a:ext cx="80" cy="325"/>
            </a:xfrm>
            <a:custGeom>
              <a:avLst/>
              <a:gdLst/>
              <a:ahLst/>
              <a:cxnLst>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0" y="2147483647"/>
                </a:cxn>
                <a:cxn ang="0">
                  <a:pos x="0" y="0"/>
                </a:cxn>
                <a:cxn ang="0">
                  <a:pos x="2147483647" y="0"/>
                </a:cxn>
                <a:cxn ang="0">
                  <a:pos x="2147483647" y="2147483647"/>
                </a:cxn>
              </a:cxnLst>
              <a:rect l="0" t="0" r="0" b="0"/>
              <a:pathLst>
                <a:path w="43" h="179">
                  <a:moveTo>
                    <a:pt x="41" y="179"/>
                  </a:moveTo>
                  <a:lnTo>
                    <a:pt x="0" y="179"/>
                  </a:lnTo>
                  <a:lnTo>
                    <a:pt x="0" y="51"/>
                  </a:lnTo>
                  <a:lnTo>
                    <a:pt x="41" y="51"/>
                  </a:lnTo>
                  <a:lnTo>
                    <a:pt x="41" y="179"/>
                  </a:lnTo>
                  <a:close/>
                  <a:moveTo>
                    <a:pt x="43" y="31"/>
                  </a:moveTo>
                  <a:lnTo>
                    <a:pt x="0" y="31"/>
                  </a:lnTo>
                  <a:lnTo>
                    <a:pt x="0" y="0"/>
                  </a:lnTo>
                  <a:lnTo>
                    <a:pt x="43" y="0"/>
                  </a:lnTo>
                  <a:lnTo>
                    <a:pt x="43" y="31"/>
                  </a:lnTo>
                  <a:close/>
                </a:path>
              </a:pathLst>
            </a:custGeom>
            <a:solidFill>
              <a:srgbClr val="EEEEEE"/>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499" name="Freeform 313"/>
            <p:cNvSpPr/>
            <p:nvPr/>
          </p:nvSpPr>
          <p:spPr>
            <a:xfrm>
              <a:off x="5997" y="4167"/>
              <a:ext cx="1680" cy="1292"/>
            </a:xfrm>
            <a:custGeom>
              <a:avLst/>
              <a:gdLst/>
              <a:ahLst/>
              <a:cxnLst>
                <a:cxn ang="0">
                  <a:pos x="2147483647" y="0"/>
                </a:cxn>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198" h="152">
                  <a:moveTo>
                    <a:pt x="197" y="0"/>
                  </a:moveTo>
                  <a:cubicBezTo>
                    <a:pt x="197" y="0"/>
                    <a:pt x="196" y="0"/>
                    <a:pt x="195" y="0"/>
                  </a:cubicBezTo>
                  <a:cubicBezTo>
                    <a:pt x="1" y="99"/>
                    <a:pt x="1" y="99"/>
                    <a:pt x="1" y="99"/>
                  </a:cubicBezTo>
                  <a:cubicBezTo>
                    <a:pt x="1" y="100"/>
                    <a:pt x="0" y="100"/>
                    <a:pt x="0" y="101"/>
                  </a:cubicBezTo>
                  <a:cubicBezTo>
                    <a:pt x="0" y="102"/>
                    <a:pt x="1" y="103"/>
                    <a:pt x="2" y="103"/>
                  </a:cubicBezTo>
                  <a:cubicBezTo>
                    <a:pt x="67" y="124"/>
                    <a:pt x="67" y="124"/>
                    <a:pt x="67" y="124"/>
                  </a:cubicBezTo>
                  <a:cubicBezTo>
                    <a:pt x="67" y="124"/>
                    <a:pt x="68" y="124"/>
                    <a:pt x="68" y="123"/>
                  </a:cubicBezTo>
                  <a:cubicBezTo>
                    <a:pt x="158" y="42"/>
                    <a:pt x="158" y="42"/>
                    <a:pt x="158" y="42"/>
                  </a:cubicBezTo>
                  <a:cubicBezTo>
                    <a:pt x="87" y="127"/>
                    <a:pt x="87" y="127"/>
                    <a:pt x="87" y="127"/>
                  </a:cubicBezTo>
                  <a:cubicBezTo>
                    <a:pt x="86" y="128"/>
                    <a:pt x="86" y="128"/>
                    <a:pt x="86" y="129"/>
                  </a:cubicBezTo>
                  <a:cubicBezTo>
                    <a:pt x="86" y="130"/>
                    <a:pt x="87" y="130"/>
                    <a:pt x="88" y="130"/>
                  </a:cubicBezTo>
                  <a:cubicBezTo>
                    <a:pt x="160" y="152"/>
                    <a:pt x="160" y="152"/>
                    <a:pt x="160" y="152"/>
                  </a:cubicBezTo>
                  <a:cubicBezTo>
                    <a:pt x="160" y="152"/>
                    <a:pt x="160" y="152"/>
                    <a:pt x="160" y="152"/>
                  </a:cubicBezTo>
                  <a:cubicBezTo>
                    <a:pt x="161" y="152"/>
                    <a:pt x="161" y="152"/>
                    <a:pt x="161" y="152"/>
                  </a:cubicBezTo>
                  <a:cubicBezTo>
                    <a:pt x="162" y="152"/>
                    <a:pt x="162" y="151"/>
                    <a:pt x="162" y="151"/>
                  </a:cubicBezTo>
                  <a:cubicBezTo>
                    <a:pt x="198" y="2"/>
                    <a:pt x="198" y="2"/>
                    <a:pt x="198" y="2"/>
                  </a:cubicBezTo>
                  <a:cubicBezTo>
                    <a:pt x="198" y="2"/>
                    <a:pt x="198" y="1"/>
                    <a:pt x="197" y="0"/>
                  </a:cubicBezTo>
                  <a:close/>
                </a:path>
              </a:pathLst>
            </a:custGeom>
            <a:solidFill>
              <a:srgbClr val="727171"/>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500" name="Freeform 314"/>
            <p:cNvSpPr/>
            <p:nvPr/>
          </p:nvSpPr>
          <p:spPr>
            <a:xfrm>
              <a:off x="6730" y="5357"/>
              <a:ext cx="197" cy="362"/>
            </a:xfrm>
            <a:custGeom>
              <a:avLst/>
              <a:gdLst/>
              <a:ahLst/>
              <a:cxnLst>
                <a:cxn ang="0">
                  <a:pos x="2147483647" y="2147483647"/>
                </a:cxn>
                <a:cxn ang="0">
                  <a:pos x="2147483647" y="0"/>
                </a:cxn>
                <a:cxn ang="0">
                  <a:pos x="2147483647" y="0"/>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4" h="42">
                  <a:moveTo>
                    <a:pt x="23" y="6"/>
                  </a:moveTo>
                  <a:cubicBezTo>
                    <a:pt x="3" y="0"/>
                    <a:pt x="3" y="0"/>
                    <a:pt x="3" y="0"/>
                  </a:cubicBezTo>
                  <a:cubicBezTo>
                    <a:pt x="2" y="0"/>
                    <a:pt x="1" y="0"/>
                    <a:pt x="1" y="0"/>
                  </a:cubicBezTo>
                  <a:cubicBezTo>
                    <a:pt x="0" y="1"/>
                    <a:pt x="0" y="1"/>
                    <a:pt x="0" y="2"/>
                  </a:cubicBezTo>
                  <a:cubicBezTo>
                    <a:pt x="0" y="40"/>
                    <a:pt x="0" y="40"/>
                    <a:pt x="0" y="40"/>
                  </a:cubicBezTo>
                  <a:cubicBezTo>
                    <a:pt x="0" y="40"/>
                    <a:pt x="1" y="41"/>
                    <a:pt x="2" y="41"/>
                  </a:cubicBezTo>
                  <a:cubicBezTo>
                    <a:pt x="2" y="42"/>
                    <a:pt x="2" y="42"/>
                    <a:pt x="2" y="42"/>
                  </a:cubicBezTo>
                  <a:cubicBezTo>
                    <a:pt x="3" y="42"/>
                    <a:pt x="3" y="41"/>
                    <a:pt x="4" y="41"/>
                  </a:cubicBezTo>
                  <a:cubicBezTo>
                    <a:pt x="24" y="9"/>
                    <a:pt x="24" y="9"/>
                    <a:pt x="24" y="9"/>
                  </a:cubicBezTo>
                  <a:cubicBezTo>
                    <a:pt x="24" y="9"/>
                    <a:pt x="24" y="8"/>
                    <a:pt x="24" y="7"/>
                  </a:cubicBezTo>
                  <a:cubicBezTo>
                    <a:pt x="24" y="7"/>
                    <a:pt x="23" y="6"/>
                    <a:pt x="23" y="6"/>
                  </a:cubicBezTo>
                  <a:close/>
                </a:path>
              </a:pathLst>
            </a:custGeom>
            <a:solidFill>
              <a:srgbClr val="727171"/>
            </a:solidFill>
            <a:ln w="9525">
              <a:noFill/>
            </a:ln>
          </p:spPr>
          <p:txBody>
            <a:bodyPr/>
            <a:lstStyle/>
            <a:p>
              <a:endParaRPr lang="zh-CN" altLang="en-US">
                <a:latin typeface="微软雅黑" panose="020B0503020204020204" charset="-122"/>
                <a:ea typeface="微软雅黑" panose="020B0503020204020204" charset="-122"/>
              </a:endParaRPr>
            </a:p>
          </p:txBody>
        </p:sp>
        <p:sp>
          <p:nvSpPr>
            <p:cNvPr id="104501" name="文本框 18"/>
            <p:cNvSpPr txBox="1"/>
            <p:nvPr/>
          </p:nvSpPr>
          <p:spPr>
            <a:xfrm>
              <a:off x="4087" y="3112"/>
              <a:ext cx="1887" cy="501"/>
            </a:xfrm>
            <a:prstGeom prst="rect">
              <a:avLst/>
            </a:prstGeom>
            <a:noFill/>
            <a:ln w="9525">
              <a:noFill/>
            </a:ln>
          </p:spPr>
          <p:txBody>
            <a:bodyPr wrap="square" anchor="t">
              <a:spAutoFit/>
            </a:bodyPr>
            <a:lstStyle/>
            <a:p>
              <a:pPr eaLnBrk="0" hangingPunct="0"/>
              <a:r>
                <a:rPr lang="zh-CN" altLang="en-US" sz="1600" dirty="0">
                  <a:solidFill>
                    <a:srgbClr val="000000"/>
                  </a:solidFill>
                  <a:latin typeface="微软雅黑" panose="020B0503020204020204" charset="-122"/>
                  <a:ea typeface="微软雅黑" panose="020B0503020204020204" charset="-122"/>
                </a:rPr>
                <a:t>抄袭、剽窃</a:t>
              </a:r>
              <a:endParaRPr lang="zh-CN" altLang="en-US" sz="1600" dirty="0">
                <a:solidFill>
                  <a:srgbClr val="000000"/>
                </a:solidFill>
                <a:latin typeface="微软雅黑" panose="020B0503020204020204" charset="-122"/>
                <a:ea typeface="微软雅黑" panose="020B0503020204020204" charset="-122"/>
              </a:endParaRPr>
            </a:p>
          </p:txBody>
        </p:sp>
        <p:sp>
          <p:nvSpPr>
            <p:cNvPr id="104502" name="文本框 19"/>
            <p:cNvSpPr txBox="1"/>
            <p:nvPr/>
          </p:nvSpPr>
          <p:spPr>
            <a:xfrm>
              <a:off x="8572" y="3112"/>
              <a:ext cx="1567" cy="501"/>
            </a:xfrm>
            <a:prstGeom prst="rect">
              <a:avLst/>
            </a:prstGeom>
            <a:noFill/>
            <a:ln w="9525">
              <a:noFill/>
            </a:ln>
          </p:spPr>
          <p:txBody>
            <a:bodyPr wrap="square" anchor="t">
              <a:spAutoFit/>
            </a:bodyPr>
            <a:lstStyle/>
            <a:p>
              <a:pPr eaLnBrk="0" hangingPunct="0"/>
              <a:r>
                <a:rPr lang="zh-CN" altLang="en-US" sz="1600" dirty="0">
                  <a:solidFill>
                    <a:srgbClr val="000000"/>
                  </a:solidFill>
                  <a:latin typeface="微软雅黑" panose="020B0503020204020204" charset="-122"/>
                  <a:ea typeface="微软雅黑" panose="020B0503020204020204" charset="-122"/>
                </a:rPr>
                <a:t>弄虚作假</a:t>
              </a:r>
              <a:endParaRPr lang="zh-CN" altLang="en-US" sz="1600" dirty="0">
                <a:solidFill>
                  <a:srgbClr val="000000"/>
                </a:solidFill>
                <a:latin typeface="微软雅黑" panose="020B0503020204020204" charset="-122"/>
                <a:ea typeface="微软雅黑" panose="020B0503020204020204" charset="-122"/>
              </a:endParaRPr>
            </a:p>
          </p:txBody>
        </p:sp>
        <p:sp>
          <p:nvSpPr>
            <p:cNvPr id="104503" name="文本框 20"/>
            <p:cNvSpPr txBox="1"/>
            <p:nvPr/>
          </p:nvSpPr>
          <p:spPr>
            <a:xfrm>
              <a:off x="4202" y="7452"/>
              <a:ext cx="1567" cy="867"/>
            </a:xfrm>
            <a:prstGeom prst="rect">
              <a:avLst/>
            </a:prstGeom>
            <a:noFill/>
            <a:ln w="9525">
              <a:noFill/>
            </a:ln>
          </p:spPr>
          <p:txBody>
            <a:bodyPr wrap="square" anchor="t">
              <a:spAutoFit/>
            </a:bodyPr>
            <a:lstStyle/>
            <a:p>
              <a:pPr eaLnBrk="0" hangingPunct="0"/>
              <a:r>
                <a:rPr lang="zh-CN" altLang="en-US" sz="1600" dirty="0">
                  <a:solidFill>
                    <a:srgbClr val="000000"/>
                  </a:solidFill>
                  <a:latin typeface="微软雅黑" panose="020B0503020204020204" charset="-122"/>
                  <a:ea typeface="微软雅黑" panose="020B0503020204020204" charset="-122"/>
                </a:rPr>
                <a:t>一稿多投</a:t>
              </a:r>
              <a:endParaRPr lang="zh-CN" altLang="en-US" sz="1600" dirty="0">
                <a:solidFill>
                  <a:srgbClr val="000000"/>
                </a:solidFill>
                <a:latin typeface="微软雅黑" panose="020B0503020204020204" charset="-122"/>
                <a:ea typeface="微软雅黑" panose="020B0503020204020204" charset="-122"/>
              </a:endParaRPr>
            </a:p>
            <a:p>
              <a:pPr eaLnBrk="0" hangingPunct="0"/>
              <a:r>
                <a:rPr lang="zh-CN" altLang="en-US" sz="1600" dirty="0">
                  <a:solidFill>
                    <a:srgbClr val="000000"/>
                  </a:solidFill>
                  <a:latin typeface="微软雅黑" panose="020B0503020204020204" charset="-122"/>
                  <a:ea typeface="微软雅黑" panose="020B0503020204020204" charset="-122"/>
                </a:rPr>
                <a:t>多发</a:t>
              </a:r>
              <a:endParaRPr lang="zh-CN" altLang="en-US" sz="1600" dirty="0">
                <a:solidFill>
                  <a:srgbClr val="000000"/>
                </a:solidFill>
                <a:latin typeface="微软雅黑" panose="020B0503020204020204" charset="-122"/>
                <a:ea typeface="微软雅黑" panose="020B0503020204020204" charset="-122"/>
              </a:endParaRPr>
            </a:p>
          </p:txBody>
        </p:sp>
        <p:sp>
          <p:nvSpPr>
            <p:cNvPr id="104504" name="文本框 21"/>
            <p:cNvSpPr txBox="1"/>
            <p:nvPr/>
          </p:nvSpPr>
          <p:spPr>
            <a:xfrm>
              <a:off x="8345" y="7452"/>
              <a:ext cx="2530" cy="501"/>
            </a:xfrm>
            <a:prstGeom prst="rect">
              <a:avLst/>
            </a:prstGeom>
            <a:noFill/>
            <a:ln w="9525">
              <a:noFill/>
            </a:ln>
          </p:spPr>
          <p:txBody>
            <a:bodyPr wrap="square" anchor="t">
              <a:spAutoFit/>
            </a:bodyPr>
            <a:lstStyle/>
            <a:p>
              <a:pPr eaLnBrk="0" hangingPunct="0"/>
              <a:r>
                <a:rPr lang="zh-CN" altLang="en-US" sz="1600" dirty="0">
                  <a:solidFill>
                    <a:srgbClr val="000000"/>
                  </a:solidFill>
                  <a:latin typeface="微软雅黑" panose="020B0503020204020204" charset="-122"/>
                  <a:ea typeface="微软雅黑" panose="020B0503020204020204" charset="-122"/>
                  <a:cs typeface="微软雅黑" panose="020B0503020204020204" charset="-122"/>
                </a:rPr>
                <a:t>“搭便车”署名</a:t>
              </a:r>
              <a:endParaRPr lang="zh-CN" altLang="en-US" sz="16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04505" name="文本框 22"/>
            <p:cNvSpPr txBox="1"/>
            <p:nvPr/>
          </p:nvSpPr>
          <p:spPr>
            <a:xfrm>
              <a:off x="2890" y="5400"/>
              <a:ext cx="2847" cy="867"/>
            </a:xfrm>
            <a:prstGeom prst="rect">
              <a:avLst/>
            </a:prstGeom>
            <a:noFill/>
            <a:ln w="9525">
              <a:noFill/>
            </a:ln>
          </p:spPr>
          <p:txBody>
            <a:bodyPr wrap="square" anchor="t">
              <a:spAutoFit/>
            </a:bodyPr>
            <a:lstStyle/>
            <a:p>
              <a:pPr algn="ctr" eaLnBrk="0" hangingPunct="0"/>
              <a:r>
                <a:rPr lang="zh-CN" altLang="en-US" sz="1600" dirty="0">
                  <a:solidFill>
                    <a:srgbClr val="000000"/>
                  </a:solidFill>
                  <a:latin typeface="微软雅黑" panose="020B0503020204020204" charset="-122"/>
                  <a:ea typeface="微软雅黑" panose="020B0503020204020204" charset="-122"/>
                </a:rPr>
                <a:t>代上课、代写作业</a:t>
              </a:r>
              <a:endParaRPr lang="zh-CN" altLang="en-US" sz="1600" dirty="0">
                <a:solidFill>
                  <a:srgbClr val="000000"/>
                </a:solidFill>
                <a:latin typeface="微软雅黑" panose="020B0503020204020204" charset="-122"/>
                <a:ea typeface="微软雅黑" panose="020B0503020204020204" charset="-122"/>
              </a:endParaRPr>
            </a:p>
            <a:p>
              <a:pPr algn="ctr" eaLnBrk="0" hangingPunct="0"/>
              <a:r>
                <a:rPr lang="zh-CN" altLang="en-US" sz="1600" dirty="0">
                  <a:solidFill>
                    <a:srgbClr val="000000"/>
                  </a:solidFill>
                  <a:latin typeface="微软雅黑" panose="020B0503020204020204" charset="-122"/>
                  <a:ea typeface="微软雅黑" panose="020B0503020204020204" charset="-122"/>
                </a:rPr>
                <a:t>代写论文</a:t>
              </a:r>
              <a:endParaRPr lang="zh-CN" altLang="en-US" sz="1600" dirty="0">
                <a:solidFill>
                  <a:srgbClr val="000000"/>
                </a:solidFill>
                <a:latin typeface="微软雅黑" panose="020B0503020204020204" charset="-122"/>
                <a:ea typeface="微软雅黑" panose="020B0503020204020204" charset="-122"/>
              </a:endParaRPr>
            </a:p>
          </p:txBody>
        </p:sp>
        <p:sp>
          <p:nvSpPr>
            <p:cNvPr id="104506" name="文本框 23"/>
            <p:cNvSpPr txBox="1"/>
            <p:nvPr/>
          </p:nvSpPr>
          <p:spPr>
            <a:xfrm>
              <a:off x="9015" y="5470"/>
              <a:ext cx="1570" cy="501"/>
            </a:xfrm>
            <a:prstGeom prst="rect">
              <a:avLst/>
            </a:prstGeom>
            <a:noFill/>
            <a:ln w="9525">
              <a:noFill/>
            </a:ln>
          </p:spPr>
          <p:txBody>
            <a:bodyPr wrap="square" anchor="t">
              <a:spAutoFit/>
            </a:bodyPr>
            <a:lstStyle/>
            <a:p>
              <a:pPr eaLnBrk="0" hangingPunct="0"/>
              <a:r>
                <a:rPr lang="zh-CN" altLang="en-US" sz="1600" dirty="0">
                  <a:solidFill>
                    <a:srgbClr val="000000"/>
                  </a:solidFill>
                  <a:latin typeface="微软雅黑" panose="020B0503020204020204" charset="-122"/>
                  <a:ea typeface="微软雅黑" panose="020B0503020204020204" charset="-122"/>
                </a:rPr>
                <a:t>考试作弊</a:t>
              </a:r>
              <a:endParaRPr lang="zh-CN" altLang="en-US" sz="1600" dirty="0">
                <a:solidFill>
                  <a:srgbClr val="000000"/>
                </a:solidFill>
                <a:latin typeface="微软雅黑" panose="020B0503020204020204" charset="-122"/>
                <a:ea typeface="微软雅黑" panose="020B0503020204020204" charset="-122"/>
              </a:endParaRPr>
            </a:p>
          </p:txBody>
        </p:sp>
        <p:sp>
          <p:nvSpPr>
            <p:cNvPr id="104507" name="文本框 24"/>
            <p:cNvSpPr txBox="1"/>
            <p:nvPr/>
          </p:nvSpPr>
          <p:spPr>
            <a:xfrm>
              <a:off x="6170" y="2372"/>
              <a:ext cx="1890" cy="501"/>
            </a:xfrm>
            <a:prstGeom prst="rect">
              <a:avLst/>
            </a:prstGeom>
            <a:noFill/>
            <a:ln w="9525">
              <a:noFill/>
            </a:ln>
          </p:spPr>
          <p:txBody>
            <a:bodyPr wrap="square" anchor="t">
              <a:spAutoFit/>
            </a:bodyPr>
            <a:lstStyle/>
            <a:p>
              <a:pPr eaLnBrk="0" hangingPunct="0"/>
              <a:r>
                <a:rPr lang="zh-CN" altLang="en-US" sz="1600" dirty="0">
                  <a:solidFill>
                    <a:srgbClr val="000000"/>
                  </a:solidFill>
                  <a:latin typeface="微软雅黑" panose="020B0503020204020204" charset="-122"/>
                  <a:ea typeface="微软雅黑" panose="020B0503020204020204" charset="-122"/>
                </a:rPr>
                <a:t>伪造、篡改</a:t>
              </a:r>
              <a:endParaRPr lang="zh-CN" altLang="en-US" sz="1600" dirty="0">
                <a:solidFill>
                  <a:srgbClr val="000000"/>
                </a:solidFill>
                <a:latin typeface="微软雅黑" panose="020B0503020204020204" charset="-122"/>
                <a:ea typeface="微软雅黑" panose="020B0503020204020204" charset="-122"/>
              </a:endParaRPr>
            </a:p>
          </p:txBody>
        </p:sp>
      </p:grpSp>
      <p:grpSp>
        <p:nvGrpSpPr>
          <p:cNvPr id="48" name="组合 47"/>
          <p:cNvGrpSpPr/>
          <p:nvPr/>
        </p:nvGrpSpPr>
        <p:grpSpPr>
          <a:xfrm>
            <a:off x="-6509" y="258236"/>
            <a:ext cx="4151251" cy="1200863"/>
            <a:chOff x="-259892" y="-1"/>
            <a:chExt cx="4151251" cy="1200863"/>
          </a:xfrm>
        </p:grpSpPr>
        <p:sp>
          <p:nvSpPr>
            <p:cNvPr id="49" name="素材框 48"/>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0" name="图片 49"/>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52" name="文本框 51"/>
            <p:cNvSpPr txBox="1"/>
            <p:nvPr/>
          </p:nvSpPr>
          <p:spPr>
            <a:xfrm>
              <a:off x="1175457" y="418191"/>
              <a:ext cx="2715902" cy="521970"/>
            </a:xfrm>
            <a:prstGeom prst="rect">
              <a:avLst/>
            </a:prstGeom>
            <a:noFill/>
          </p:spPr>
          <p:txBody>
            <a:bodyPr wrap="square" rtlCol="0">
              <a:spAutoFit/>
            </a:bodyPr>
            <a:lstStyle/>
            <a:p>
              <a:r>
                <a:rPr lang="zh-CN" altLang="zh-CN" sz="2800" b="1" dirty="0">
                  <a:latin typeface="Impact" panose="020B0806030902050204" pitchFamily="34" charset="0"/>
                </a:rPr>
                <a:t>学术不端的表现</a:t>
              </a:r>
              <a:endParaRPr lang="zh-CN" altLang="zh-CN" sz="2800" b="1" dirty="0">
                <a:latin typeface="Impact" panose="020B0806030902050204" pitchFamily="34" charset="0"/>
              </a:endParaRPr>
            </a:p>
          </p:txBody>
        </p:sp>
      </p:grpSp>
    </p:spTree>
    <p:custDataLst>
      <p:tags r:id="rId2"/>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19" name="Rectangle 24"/>
          <p:cNvSpPr>
            <a:spLocks noGrp="1"/>
          </p:cNvSpPr>
          <p:nvPr/>
        </p:nvSpPr>
        <p:spPr>
          <a:xfrm>
            <a:off x="1358900" y="510539"/>
            <a:ext cx="8188325" cy="715963"/>
          </a:xfrm>
          <a:prstGeom prst="rect">
            <a:avLst/>
          </a:prstGeom>
          <a:noFill/>
          <a:ln w="9525">
            <a:noFill/>
          </a:ln>
        </p:spPr>
        <p:txBody>
          <a:bodyPr wrap="square" anchor="b"/>
          <a:lstStyle>
            <a:lvl1pPr marL="0" lvl="0" indent="0" algn="l" defTabSz="914400" eaLnBrk="0" fontAlgn="base" latinLnBrk="0" hangingPunct="0">
              <a:lnSpc>
                <a:spcPct val="90000"/>
              </a:lnSpc>
              <a:spcBef>
                <a:spcPct val="0"/>
              </a:spcBef>
              <a:spcAft>
                <a:spcPct val="0"/>
              </a:spcAft>
              <a:buClr>
                <a:srgbClr val="000000"/>
              </a:buClr>
              <a:buNone/>
              <a:defRPr sz="2800" b="0" i="0" u="none" kern="1200" baseline="0">
                <a:solidFill>
                  <a:schemeClr val="accent1"/>
                </a:solidFill>
                <a:latin typeface="+mj-lt"/>
                <a:ea typeface="+mj-ea"/>
                <a:cs typeface="+mj-cs"/>
              </a:defRPr>
            </a:lvl1pPr>
          </a:lstStyle>
          <a:p>
            <a:pPr marL="357505" lvl="0" indent="-271780" algn="l" eaLnBrk="1" fontAlgn="base" hangingPunct="1">
              <a:lnSpc>
                <a:spcPct val="110000"/>
              </a:lnSpc>
              <a:spcBef>
                <a:spcPts val="600"/>
              </a:spcBef>
              <a:buClr>
                <a:srgbClr val="9966FF"/>
              </a:buClr>
              <a:buSzPct val="80000"/>
              <a:buFont typeface="Century Gothic" panose="020B0502020202020204" pitchFamily="34" charset="0"/>
            </a:pPr>
            <a:r>
              <a:rPr lang="zh-CN" altLang="en-US"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遵守学术规范的要求</a:t>
            </a:r>
            <a:endParaRPr lang="zh-CN" altLang="en-US"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grpSp>
        <p:nvGrpSpPr>
          <p:cNvPr id="109570" name="组合 3"/>
          <p:cNvGrpSpPr/>
          <p:nvPr/>
        </p:nvGrpSpPr>
        <p:grpSpPr>
          <a:xfrm>
            <a:off x="3722688" y="2746375"/>
            <a:ext cx="1590675" cy="1590675"/>
            <a:chOff x="4031488" y="2404809"/>
            <a:chExt cx="2121408" cy="2121408"/>
          </a:xfrm>
        </p:grpSpPr>
        <p:sp>
          <p:nvSpPr>
            <p:cNvPr id="5" name="椭圆 4"/>
            <p:cNvSpPr/>
            <p:nvPr>
              <p:custDataLst>
                <p:tags r:id="rId1"/>
              </p:custDataLst>
            </p:nvPr>
          </p:nvSpPr>
          <p:spPr>
            <a:xfrm>
              <a:off x="4031488" y="2404809"/>
              <a:ext cx="2121408" cy="2121408"/>
            </a:xfrm>
            <a:prstGeom prst="ellipse">
              <a:avLst/>
            </a:prstGeom>
            <a:solidFill>
              <a:srgbClr val="4E67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109572" name="Freeform 5"/>
            <p:cNvSpPr>
              <a:spLocks noEditPoints="1"/>
            </p:cNvSpPr>
            <p:nvPr>
              <p:custDataLst>
                <p:tags r:id="rId2"/>
              </p:custDataLst>
            </p:nvPr>
          </p:nvSpPr>
          <p:spPr>
            <a:xfrm>
              <a:off x="4775813" y="3017519"/>
              <a:ext cx="632758" cy="895986"/>
            </a:xfrm>
            <a:custGeom>
              <a:avLst/>
              <a:gdLst/>
              <a:ahLst/>
              <a:cxnLst>
                <a:cxn ang="0">
                  <a:pos x="343061" y="127998"/>
                </a:cxn>
                <a:cxn ang="0">
                  <a:pos x="533651" y="233408"/>
                </a:cxn>
                <a:cxn ang="0">
                  <a:pos x="556522" y="203290"/>
                </a:cxn>
                <a:cxn ang="0">
                  <a:pos x="556522" y="180703"/>
                </a:cxn>
                <a:cxn ang="0">
                  <a:pos x="548898" y="158115"/>
                </a:cxn>
                <a:cxn ang="0">
                  <a:pos x="404050" y="82822"/>
                </a:cxn>
                <a:cxn ang="0">
                  <a:pos x="381179" y="75292"/>
                </a:cxn>
                <a:cxn ang="0">
                  <a:pos x="365932" y="90351"/>
                </a:cxn>
                <a:cxn ang="0">
                  <a:pos x="343061" y="127998"/>
                </a:cxn>
                <a:cxn ang="0">
                  <a:pos x="304943" y="195761"/>
                </a:cxn>
                <a:cxn ang="0">
                  <a:pos x="343061" y="218349"/>
                </a:cxn>
                <a:cxn ang="0">
                  <a:pos x="182966" y="496933"/>
                </a:cxn>
                <a:cxn ang="0">
                  <a:pos x="137224" y="474345"/>
                </a:cxn>
                <a:cxn ang="0">
                  <a:pos x="304943" y="195761"/>
                </a:cxn>
                <a:cxn ang="0">
                  <a:pos x="99106" y="542109"/>
                </a:cxn>
                <a:cxn ang="0">
                  <a:pos x="83859" y="700224"/>
                </a:cxn>
                <a:cxn ang="0">
                  <a:pos x="167718" y="737870"/>
                </a:cxn>
                <a:cxn ang="0">
                  <a:pos x="297320" y="655048"/>
                </a:cxn>
                <a:cxn ang="0">
                  <a:pos x="182966" y="617402"/>
                </a:cxn>
                <a:cxn ang="0">
                  <a:pos x="99106" y="542109"/>
                </a:cxn>
                <a:cxn ang="0">
                  <a:pos x="343061" y="707753"/>
                </a:cxn>
                <a:cxn ang="0">
                  <a:pos x="60988" y="895986"/>
                </a:cxn>
                <a:cxn ang="0">
                  <a:pos x="0" y="865868"/>
                </a:cxn>
                <a:cxn ang="0">
                  <a:pos x="22870" y="527050"/>
                </a:cxn>
                <a:cxn ang="0">
                  <a:pos x="45741" y="496933"/>
                </a:cxn>
                <a:cxn ang="0">
                  <a:pos x="213460" y="203290"/>
                </a:cxn>
                <a:cxn ang="0">
                  <a:pos x="282072" y="90351"/>
                </a:cxn>
                <a:cxn ang="0">
                  <a:pos x="304943" y="52705"/>
                </a:cxn>
                <a:cxn ang="0">
                  <a:pos x="365932" y="7529"/>
                </a:cxn>
                <a:cxn ang="0">
                  <a:pos x="442168" y="15058"/>
                </a:cxn>
                <a:cxn ang="0">
                  <a:pos x="579392" y="97880"/>
                </a:cxn>
                <a:cxn ang="0">
                  <a:pos x="632758" y="158115"/>
                </a:cxn>
                <a:cxn ang="0">
                  <a:pos x="617510" y="233408"/>
                </a:cxn>
                <a:cxn ang="0">
                  <a:pos x="343061" y="707753"/>
                </a:cxn>
              </a:cxnLst>
              <a:rect l="0" t="0" r="0" b="0"/>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rgbClr val="FFFFFF"/>
            </a:solidFill>
            <a:ln w="9525">
              <a:noFill/>
            </a:ln>
          </p:spPr>
          <p:txBody>
            <a:bodyPr/>
            <a:lstStyle/>
            <a:p>
              <a:endParaRPr lang="zh-CN" altLang="en-US">
                <a:solidFill>
                  <a:schemeClr val="tx1"/>
                </a:solidFill>
                <a:latin typeface="微软雅黑" panose="020B0503020204020204" charset="-122"/>
                <a:ea typeface="微软雅黑" panose="020B0503020204020204" charset="-122"/>
              </a:endParaRPr>
            </a:p>
          </p:txBody>
        </p:sp>
      </p:grpSp>
      <p:sp>
        <p:nvSpPr>
          <p:cNvPr id="22" name="流程图: 可选过程 21">
            <a:hlinkClick r:id="rId3" action="ppaction://hlinksldjump"/>
          </p:cNvPr>
          <p:cNvSpPr/>
          <p:nvPr>
            <p:custDataLst>
              <p:tags r:id="rId4"/>
            </p:custDataLst>
          </p:nvPr>
        </p:nvSpPr>
        <p:spPr>
          <a:xfrm>
            <a:off x="3370579" y="1924685"/>
            <a:ext cx="2034540" cy="663575"/>
          </a:xfrm>
          <a:prstGeom prst="flowChartAlternateProcess">
            <a:avLst/>
          </a:prstGeom>
          <a:noFill/>
          <a:ln w="25400">
            <a:solidFill>
              <a:srgbClr val="4E67C8">
                <a:shade val="5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scene3d>
              <a:camera prst="orthographicFront"/>
              <a:lightRig rig="threePt" dir="t"/>
            </a:scene3d>
          </a:bodyPr>
          <a:lstStyle/>
          <a:p>
            <a:pPr algn="ctr" fontAlgn="base">
              <a:defRPr/>
            </a:pPr>
            <a:r>
              <a:rPr lang="zh-CN" altLang="en-US" sz="20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研究方法规范</a:t>
            </a:r>
            <a:endParaRPr lang="zh-CN" altLang="en-US" sz="20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pSp>
        <p:nvGrpSpPr>
          <p:cNvPr id="109574" name="组合 23"/>
          <p:cNvGrpSpPr/>
          <p:nvPr/>
        </p:nvGrpSpPr>
        <p:grpSpPr>
          <a:xfrm>
            <a:off x="2314575" y="2746375"/>
            <a:ext cx="1590675" cy="1590675"/>
            <a:chOff x="2141728" y="2404809"/>
            <a:chExt cx="2121408" cy="2121408"/>
          </a:xfrm>
        </p:grpSpPr>
        <p:sp>
          <p:nvSpPr>
            <p:cNvPr id="27" name="椭圆 26"/>
            <p:cNvSpPr/>
            <p:nvPr>
              <p:custDataLst>
                <p:tags r:id="rId5"/>
              </p:custDataLst>
            </p:nvPr>
          </p:nvSpPr>
          <p:spPr>
            <a:xfrm>
              <a:off x="2141728" y="2404809"/>
              <a:ext cx="2121408" cy="2121408"/>
            </a:xfrm>
            <a:prstGeom prst="ellipse">
              <a:avLst/>
            </a:prstGeom>
            <a:solidFill>
              <a:srgbClr val="4E67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chemeClr val="tx1"/>
                </a:solidFill>
                <a:latin typeface="微软雅黑" panose="020B0503020204020204" charset="-122"/>
                <a:ea typeface="微软雅黑" panose="020B0503020204020204" charset="-122"/>
                <a:sym typeface="Arial" panose="020B0604020202020204" pitchFamily="34" charset="0"/>
              </a:endParaRPr>
            </a:p>
          </p:txBody>
        </p:sp>
        <p:grpSp>
          <p:nvGrpSpPr>
            <p:cNvPr id="28" name="Group 12"/>
            <p:cNvGrpSpPr>
              <a:grpSpLocks noChangeAspect="1"/>
            </p:cNvGrpSpPr>
            <p:nvPr/>
          </p:nvGrpSpPr>
          <p:grpSpPr bwMode="auto">
            <a:xfrm>
              <a:off x="2730310" y="3142797"/>
              <a:ext cx="944244" cy="645432"/>
              <a:chOff x="3683" y="2052"/>
              <a:chExt cx="316" cy="216"/>
            </a:xfrm>
            <a:solidFill>
              <a:schemeClr val="bg1">
                <a:lumMod val="95000"/>
              </a:schemeClr>
            </a:solidFill>
          </p:grpSpPr>
          <p:sp>
            <p:nvSpPr>
              <p:cNvPr id="29" name="Freeform 13"/>
              <p:cNvSpPr>
                <a:spLocks noEditPoints="1"/>
              </p:cNvSpPr>
              <p:nvPr/>
            </p:nvSpPr>
            <p:spPr bwMode="auto">
              <a:xfrm>
                <a:off x="3683" y="2052"/>
                <a:ext cx="181" cy="216"/>
              </a:xfrm>
              <a:custGeom>
                <a:avLst/>
                <a:gdLst>
                  <a:gd name="T0" fmla="*/ 30 w 75"/>
                  <a:gd name="T1" fmla="*/ 14 h 89"/>
                  <a:gd name="T2" fmla="*/ 34 w 75"/>
                  <a:gd name="T3" fmla="*/ 5 h 89"/>
                  <a:gd name="T4" fmla="*/ 34 w 75"/>
                  <a:gd name="T5" fmla="*/ 5 h 89"/>
                  <a:gd name="T6" fmla="*/ 46 w 75"/>
                  <a:gd name="T7" fmla="*/ 0 h 89"/>
                  <a:gd name="T8" fmla="*/ 58 w 75"/>
                  <a:gd name="T9" fmla="*/ 5 h 89"/>
                  <a:gd name="T10" fmla="*/ 58 w 75"/>
                  <a:gd name="T11" fmla="*/ 5 h 89"/>
                  <a:gd name="T12" fmla="*/ 62 w 75"/>
                  <a:gd name="T13" fmla="*/ 17 h 89"/>
                  <a:gd name="T14" fmla="*/ 60 w 75"/>
                  <a:gd name="T15" fmla="*/ 26 h 89"/>
                  <a:gd name="T16" fmla="*/ 59 w 75"/>
                  <a:gd name="T17" fmla="*/ 28 h 89"/>
                  <a:gd name="T18" fmla="*/ 75 w 75"/>
                  <a:gd name="T19" fmla="*/ 28 h 89"/>
                  <a:gd name="T20" fmla="*/ 75 w 75"/>
                  <a:gd name="T21" fmla="*/ 43 h 89"/>
                  <a:gd name="T22" fmla="*/ 59 w 75"/>
                  <a:gd name="T23" fmla="*/ 43 h 89"/>
                  <a:gd name="T24" fmla="*/ 59 w 75"/>
                  <a:gd name="T25" fmla="*/ 46 h 89"/>
                  <a:gd name="T26" fmla="*/ 62 w 75"/>
                  <a:gd name="T27" fmla="*/ 58 h 89"/>
                  <a:gd name="T28" fmla="*/ 53 w 75"/>
                  <a:gd name="T29" fmla="*/ 80 h 89"/>
                  <a:gd name="T30" fmla="*/ 31 w 75"/>
                  <a:gd name="T31" fmla="*/ 89 h 89"/>
                  <a:gd name="T32" fmla="*/ 9 w 75"/>
                  <a:gd name="T33" fmla="*/ 80 h 89"/>
                  <a:gd name="T34" fmla="*/ 0 w 75"/>
                  <a:gd name="T35" fmla="*/ 58 h 89"/>
                  <a:gd name="T36" fmla="*/ 9 w 75"/>
                  <a:gd name="T37" fmla="*/ 36 h 89"/>
                  <a:gd name="T38" fmla="*/ 15 w 75"/>
                  <a:gd name="T39" fmla="*/ 31 h 89"/>
                  <a:gd name="T40" fmla="*/ 30 w 75"/>
                  <a:gd name="T41" fmla="*/ 14 h 89"/>
                  <a:gd name="T42" fmla="*/ 15 w 75"/>
                  <a:gd name="T43" fmla="*/ 57 h 89"/>
                  <a:gd name="T44" fmla="*/ 38 w 75"/>
                  <a:gd name="T45" fmla="*/ 43 h 89"/>
                  <a:gd name="T46" fmla="*/ 15 w 75"/>
                  <a:gd name="T47" fmla="*/ 57 h 89"/>
                  <a:gd name="T48" fmla="*/ 45 w 75"/>
                  <a:gd name="T49" fmla="*/ 44 h 89"/>
                  <a:gd name="T50" fmla="*/ 31 w 75"/>
                  <a:gd name="T51" fmla="*/ 38 h 89"/>
                  <a:gd name="T52" fmla="*/ 17 w 75"/>
                  <a:gd name="T53" fmla="*/ 44 h 89"/>
                  <a:gd name="T54" fmla="*/ 11 w 75"/>
                  <a:gd name="T55" fmla="*/ 58 h 89"/>
                  <a:gd name="T56" fmla="*/ 17 w 75"/>
                  <a:gd name="T57" fmla="*/ 72 h 89"/>
                  <a:gd name="T58" fmla="*/ 31 w 75"/>
                  <a:gd name="T59" fmla="*/ 78 h 89"/>
                  <a:gd name="T60" fmla="*/ 45 w 75"/>
                  <a:gd name="T61" fmla="*/ 72 h 89"/>
                  <a:gd name="T62" fmla="*/ 51 w 75"/>
                  <a:gd name="T63" fmla="*/ 58 h 89"/>
                  <a:gd name="T64" fmla="*/ 45 w 75"/>
                  <a:gd name="T65"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89">
                    <a:moveTo>
                      <a:pt x="30" y="14"/>
                    </a:moveTo>
                    <a:cubicBezTo>
                      <a:pt x="30" y="11"/>
                      <a:pt x="32" y="7"/>
                      <a:pt x="34" y="5"/>
                    </a:cubicBezTo>
                    <a:cubicBezTo>
                      <a:pt x="34" y="5"/>
                      <a:pt x="34" y="5"/>
                      <a:pt x="34" y="5"/>
                    </a:cubicBezTo>
                    <a:cubicBezTo>
                      <a:pt x="37" y="2"/>
                      <a:pt x="42" y="0"/>
                      <a:pt x="46" y="0"/>
                    </a:cubicBezTo>
                    <a:cubicBezTo>
                      <a:pt x="51" y="0"/>
                      <a:pt x="55" y="2"/>
                      <a:pt x="58" y="5"/>
                    </a:cubicBezTo>
                    <a:cubicBezTo>
                      <a:pt x="58" y="5"/>
                      <a:pt x="58" y="5"/>
                      <a:pt x="58" y="5"/>
                    </a:cubicBezTo>
                    <a:cubicBezTo>
                      <a:pt x="61" y="8"/>
                      <a:pt x="62" y="12"/>
                      <a:pt x="62" y="17"/>
                    </a:cubicBezTo>
                    <a:cubicBezTo>
                      <a:pt x="62" y="20"/>
                      <a:pt x="61" y="23"/>
                      <a:pt x="60" y="26"/>
                    </a:cubicBezTo>
                    <a:cubicBezTo>
                      <a:pt x="59" y="28"/>
                      <a:pt x="59" y="28"/>
                      <a:pt x="59" y="28"/>
                    </a:cubicBezTo>
                    <a:cubicBezTo>
                      <a:pt x="75" y="28"/>
                      <a:pt x="75" y="28"/>
                      <a:pt x="75" y="28"/>
                    </a:cubicBezTo>
                    <a:cubicBezTo>
                      <a:pt x="75" y="43"/>
                      <a:pt x="75" y="43"/>
                      <a:pt x="75" y="43"/>
                    </a:cubicBezTo>
                    <a:cubicBezTo>
                      <a:pt x="59" y="43"/>
                      <a:pt x="59" y="43"/>
                      <a:pt x="59" y="43"/>
                    </a:cubicBezTo>
                    <a:cubicBezTo>
                      <a:pt x="59" y="46"/>
                      <a:pt x="59" y="46"/>
                      <a:pt x="59" y="46"/>
                    </a:cubicBezTo>
                    <a:cubicBezTo>
                      <a:pt x="61" y="50"/>
                      <a:pt x="62" y="54"/>
                      <a:pt x="62" y="58"/>
                    </a:cubicBezTo>
                    <a:cubicBezTo>
                      <a:pt x="62" y="67"/>
                      <a:pt x="58" y="74"/>
                      <a:pt x="53" y="80"/>
                    </a:cubicBezTo>
                    <a:cubicBezTo>
                      <a:pt x="47" y="85"/>
                      <a:pt x="39" y="89"/>
                      <a:pt x="31" y="89"/>
                    </a:cubicBezTo>
                    <a:cubicBezTo>
                      <a:pt x="22" y="89"/>
                      <a:pt x="15" y="85"/>
                      <a:pt x="9" y="80"/>
                    </a:cubicBezTo>
                    <a:cubicBezTo>
                      <a:pt x="4" y="74"/>
                      <a:pt x="0" y="67"/>
                      <a:pt x="0" y="58"/>
                    </a:cubicBezTo>
                    <a:cubicBezTo>
                      <a:pt x="0" y="50"/>
                      <a:pt x="4" y="42"/>
                      <a:pt x="9" y="36"/>
                    </a:cubicBezTo>
                    <a:cubicBezTo>
                      <a:pt x="11" y="34"/>
                      <a:pt x="13" y="33"/>
                      <a:pt x="15" y="31"/>
                    </a:cubicBezTo>
                    <a:cubicBezTo>
                      <a:pt x="30" y="14"/>
                      <a:pt x="30" y="14"/>
                      <a:pt x="30" y="14"/>
                    </a:cubicBezTo>
                    <a:close/>
                    <a:moveTo>
                      <a:pt x="15" y="57"/>
                    </a:moveTo>
                    <a:cubicBezTo>
                      <a:pt x="21" y="51"/>
                      <a:pt x="28" y="47"/>
                      <a:pt x="38" y="43"/>
                    </a:cubicBezTo>
                    <a:cubicBezTo>
                      <a:pt x="28" y="42"/>
                      <a:pt x="16" y="44"/>
                      <a:pt x="15" y="57"/>
                    </a:cubicBezTo>
                    <a:close/>
                    <a:moveTo>
                      <a:pt x="45" y="44"/>
                    </a:moveTo>
                    <a:cubicBezTo>
                      <a:pt x="41" y="40"/>
                      <a:pt x="36" y="38"/>
                      <a:pt x="31" y="38"/>
                    </a:cubicBezTo>
                    <a:cubicBezTo>
                      <a:pt x="25" y="38"/>
                      <a:pt x="20" y="40"/>
                      <a:pt x="17" y="44"/>
                    </a:cubicBezTo>
                    <a:cubicBezTo>
                      <a:pt x="13" y="48"/>
                      <a:pt x="11" y="53"/>
                      <a:pt x="11" y="58"/>
                    </a:cubicBezTo>
                    <a:cubicBezTo>
                      <a:pt x="11" y="64"/>
                      <a:pt x="13" y="69"/>
                      <a:pt x="17" y="72"/>
                    </a:cubicBezTo>
                    <a:cubicBezTo>
                      <a:pt x="20" y="76"/>
                      <a:pt x="25" y="78"/>
                      <a:pt x="31" y="78"/>
                    </a:cubicBezTo>
                    <a:cubicBezTo>
                      <a:pt x="36" y="78"/>
                      <a:pt x="41" y="76"/>
                      <a:pt x="45" y="72"/>
                    </a:cubicBezTo>
                    <a:cubicBezTo>
                      <a:pt x="49" y="69"/>
                      <a:pt x="51" y="64"/>
                      <a:pt x="51" y="58"/>
                    </a:cubicBezTo>
                    <a:cubicBezTo>
                      <a:pt x="51" y="53"/>
                      <a:pt x="49" y="48"/>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31" name="Freeform 14"/>
              <p:cNvSpPr>
                <a:spLocks noEditPoints="1"/>
              </p:cNvSpPr>
              <p:nvPr/>
            </p:nvSpPr>
            <p:spPr bwMode="auto">
              <a:xfrm>
                <a:off x="3845" y="2052"/>
                <a:ext cx="154" cy="216"/>
              </a:xfrm>
              <a:custGeom>
                <a:avLst/>
                <a:gdLst>
                  <a:gd name="T0" fmla="*/ 34 w 64"/>
                  <a:gd name="T1" fmla="*/ 14 h 89"/>
                  <a:gd name="T2" fmla="*/ 29 w 64"/>
                  <a:gd name="T3" fmla="*/ 5 h 89"/>
                  <a:gd name="T4" fmla="*/ 29 w 64"/>
                  <a:gd name="T5" fmla="*/ 5 h 89"/>
                  <a:gd name="T6" fmla="*/ 18 w 64"/>
                  <a:gd name="T7" fmla="*/ 0 h 89"/>
                  <a:gd name="T8" fmla="*/ 6 w 64"/>
                  <a:gd name="T9" fmla="*/ 5 h 89"/>
                  <a:gd name="T10" fmla="*/ 6 w 64"/>
                  <a:gd name="T11" fmla="*/ 5 h 89"/>
                  <a:gd name="T12" fmla="*/ 1 w 64"/>
                  <a:gd name="T13" fmla="*/ 17 h 89"/>
                  <a:gd name="T14" fmla="*/ 4 w 64"/>
                  <a:gd name="T15" fmla="*/ 26 h 89"/>
                  <a:gd name="T16" fmla="*/ 4 w 64"/>
                  <a:gd name="T17" fmla="*/ 28 h 89"/>
                  <a:gd name="T18" fmla="*/ 0 w 64"/>
                  <a:gd name="T19" fmla="*/ 28 h 89"/>
                  <a:gd name="T20" fmla="*/ 0 w 64"/>
                  <a:gd name="T21" fmla="*/ 42 h 89"/>
                  <a:gd name="T22" fmla="*/ 5 w 64"/>
                  <a:gd name="T23" fmla="*/ 42 h 89"/>
                  <a:gd name="T24" fmla="*/ 5 w 64"/>
                  <a:gd name="T25" fmla="*/ 46 h 89"/>
                  <a:gd name="T26" fmla="*/ 2 w 64"/>
                  <a:gd name="T27" fmla="*/ 58 h 89"/>
                  <a:gd name="T28" fmla="*/ 11 w 64"/>
                  <a:gd name="T29" fmla="*/ 80 h 89"/>
                  <a:gd name="T30" fmla="*/ 33 w 64"/>
                  <a:gd name="T31" fmla="*/ 89 h 89"/>
                  <a:gd name="T32" fmla="*/ 55 w 64"/>
                  <a:gd name="T33" fmla="*/ 80 h 89"/>
                  <a:gd name="T34" fmla="*/ 64 w 64"/>
                  <a:gd name="T35" fmla="*/ 58 h 89"/>
                  <a:gd name="T36" fmla="*/ 55 w 64"/>
                  <a:gd name="T37" fmla="*/ 36 h 89"/>
                  <a:gd name="T38" fmla="*/ 49 w 64"/>
                  <a:gd name="T39" fmla="*/ 31 h 89"/>
                  <a:gd name="T40" fmla="*/ 34 w 64"/>
                  <a:gd name="T41" fmla="*/ 14 h 89"/>
                  <a:gd name="T42" fmla="*/ 17 w 64"/>
                  <a:gd name="T43" fmla="*/ 57 h 89"/>
                  <a:gd name="T44" fmla="*/ 40 w 64"/>
                  <a:gd name="T45" fmla="*/ 43 h 89"/>
                  <a:gd name="T46" fmla="*/ 17 w 64"/>
                  <a:gd name="T47" fmla="*/ 57 h 89"/>
                  <a:gd name="T48" fmla="*/ 19 w 64"/>
                  <a:gd name="T49" fmla="*/ 44 h 89"/>
                  <a:gd name="T50" fmla="*/ 33 w 64"/>
                  <a:gd name="T51" fmla="*/ 38 h 89"/>
                  <a:gd name="T52" fmla="*/ 47 w 64"/>
                  <a:gd name="T53" fmla="*/ 44 h 89"/>
                  <a:gd name="T54" fmla="*/ 53 w 64"/>
                  <a:gd name="T55" fmla="*/ 58 h 89"/>
                  <a:gd name="T56" fmla="*/ 47 w 64"/>
                  <a:gd name="T57" fmla="*/ 72 h 89"/>
                  <a:gd name="T58" fmla="*/ 33 w 64"/>
                  <a:gd name="T59" fmla="*/ 78 h 89"/>
                  <a:gd name="T60" fmla="*/ 19 w 64"/>
                  <a:gd name="T61" fmla="*/ 72 h 89"/>
                  <a:gd name="T62" fmla="*/ 13 w 64"/>
                  <a:gd name="T63" fmla="*/ 58 h 89"/>
                  <a:gd name="T64" fmla="*/ 19 w 64"/>
                  <a:gd name="T65"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89">
                    <a:moveTo>
                      <a:pt x="34" y="14"/>
                    </a:moveTo>
                    <a:cubicBezTo>
                      <a:pt x="33" y="11"/>
                      <a:pt x="32" y="7"/>
                      <a:pt x="29" y="5"/>
                    </a:cubicBezTo>
                    <a:cubicBezTo>
                      <a:pt x="29" y="5"/>
                      <a:pt x="29" y="5"/>
                      <a:pt x="29" y="5"/>
                    </a:cubicBezTo>
                    <a:cubicBezTo>
                      <a:pt x="26" y="2"/>
                      <a:pt x="22" y="0"/>
                      <a:pt x="18" y="0"/>
                    </a:cubicBezTo>
                    <a:cubicBezTo>
                      <a:pt x="13" y="0"/>
                      <a:pt x="9" y="2"/>
                      <a:pt x="6" y="5"/>
                    </a:cubicBezTo>
                    <a:cubicBezTo>
                      <a:pt x="6" y="5"/>
                      <a:pt x="6" y="5"/>
                      <a:pt x="6" y="5"/>
                    </a:cubicBezTo>
                    <a:cubicBezTo>
                      <a:pt x="3" y="8"/>
                      <a:pt x="1" y="12"/>
                      <a:pt x="1" y="17"/>
                    </a:cubicBezTo>
                    <a:cubicBezTo>
                      <a:pt x="1" y="20"/>
                      <a:pt x="2" y="23"/>
                      <a:pt x="4" y="26"/>
                    </a:cubicBezTo>
                    <a:cubicBezTo>
                      <a:pt x="4" y="28"/>
                      <a:pt x="4" y="28"/>
                      <a:pt x="4" y="28"/>
                    </a:cubicBezTo>
                    <a:cubicBezTo>
                      <a:pt x="0" y="28"/>
                      <a:pt x="0" y="28"/>
                      <a:pt x="0" y="28"/>
                    </a:cubicBezTo>
                    <a:cubicBezTo>
                      <a:pt x="0" y="42"/>
                      <a:pt x="0" y="42"/>
                      <a:pt x="0" y="42"/>
                    </a:cubicBezTo>
                    <a:cubicBezTo>
                      <a:pt x="5" y="42"/>
                      <a:pt x="5" y="42"/>
                      <a:pt x="5" y="42"/>
                    </a:cubicBezTo>
                    <a:cubicBezTo>
                      <a:pt x="5" y="46"/>
                      <a:pt x="5" y="46"/>
                      <a:pt x="5" y="46"/>
                    </a:cubicBezTo>
                    <a:cubicBezTo>
                      <a:pt x="3" y="50"/>
                      <a:pt x="2" y="54"/>
                      <a:pt x="2" y="58"/>
                    </a:cubicBezTo>
                    <a:cubicBezTo>
                      <a:pt x="2" y="67"/>
                      <a:pt x="6" y="74"/>
                      <a:pt x="11" y="80"/>
                    </a:cubicBezTo>
                    <a:cubicBezTo>
                      <a:pt x="17" y="85"/>
                      <a:pt x="24" y="89"/>
                      <a:pt x="33" y="89"/>
                    </a:cubicBezTo>
                    <a:cubicBezTo>
                      <a:pt x="41" y="89"/>
                      <a:pt x="49" y="85"/>
                      <a:pt x="55" y="80"/>
                    </a:cubicBezTo>
                    <a:cubicBezTo>
                      <a:pt x="60" y="74"/>
                      <a:pt x="64" y="67"/>
                      <a:pt x="64" y="58"/>
                    </a:cubicBezTo>
                    <a:cubicBezTo>
                      <a:pt x="64" y="50"/>
                      <a:pt x="60" y="42"/>
                      <a:pt x="55" y="36"/>
                    </a:cubicBezTo>
                    <a:cubicBezTo>
                      <a:pt x="53" y="34"/>
                      <a:pt x="51" y="33"/>
                      <a:pt x="49" y="31"/>
                    </a:cubicBezTo>
                    <a:cubicBezTo>
                      <a:pt x="34" y="14"/>
                      <a:pt x="34" y="14"/>
                      <a:pt x="34" y="14"/>
                    </a:cubicBezTo>
                    <a:close/>
                    <a:moveTo>
                      <a:pt x="17" y="57"/>
                    </a:moveTo>
                    <a:cubicBezTo>
                      <a:pt x="18" y="44"/>
                      <a:pt x="30" y="42"/>
                      <a:pt x="40" y="43"/>
                    </a:cubicBezTo>
                    <a:cubicBezTo>
                      <a:pt x="30" y="47"/>
                      <a:pt x="23" y="51"/>
                      <a:pt x="17" y="57"/>
                    </a:cubicBezTo>
                    <a:close/>
                    <a:moveTo>
                      <a:pt x="19" y="44"/>
                    </a:moveTo>
                    <a:cubicBezTo>
                      <a:pt x="22" y="40"/>
                      <a:pt x="27" y="38"/>
                      <a:pt x="33" y="38"/>
                    </a:cubicBezTo>
                    <a:cubicBezTo>
                      <a:pt x="38" y="38"/>
                      <a:pt x="43" y="40"/>
                      <a:pt x="47" y="44"/>
                    </a:cubicBezTo>
                    <a:cubicBezTo>
                      <a:pt x="51" y="48"/>
                      <a:pt x="53" y="53"/>
                      <a:pt x="53" y="58"/>
                    </a:cubicBezTo>
                    <a:cubicBezTo>
                      <a:pt x="53" y="64"/>
                      <a:pt x="51" y="69"/>
                      <a:pt x="47" y="72"/>
                    </a:cubicBezTo>
                    <a:cubicBezTo>
                      <a:pt x="43" y="76"/>
                      <a:pt x="38" y="78"/>
                      <a:pt x="33" y="78"/>
                    </a:cubicBezTo>
                    <a:cubicBezTo>
                      <a:pt x="27" y="78"/>
                      <a:pt x="22" y="76"/>
                      <a:pt x="19" y="72"/>
                    </a:cubicBezTo>
                    <a:cubicBezTo>
                      <a:pt x="15" y="69"/>
                      <a:pt x="13" y="64"/>
                      <a:pt x="13" y="58"/>
                    </a:cubicBezTo>
                    <a:cubicBezTo>
                      <a:pt x="13" y="53"/>
                      <a:pt x="15" y="48"/>
                      <a:pt x="19" y="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solidFill>
                    <a:schemeClr val="tx1"/>
                  </a:solidFill>
                  <a:latin typeface="微软雅黑" panose="020B0503020204020204" charset="-122"/>
                  <a:ea typeface="微软雅黑" panose="020B0503020204020204" charset="-122"/>
                  <a:sym typeface="Arial" panose="020B0604020202020204" pitchFamily="34" charset="0"/>
                </a:endParaRPr>
              </a:p>
            </p:txBody>
          </p:sp>
        </p:grpSp>
      </p:grpSp>
      <p:sp>
        <p:nvSpPr>
          <p:cNvPr id="32" name="流程图: 可选过程 31">
            <a:hlinkClick r:id="rId6" action="ppaction://hlinksldjump"/>
          </p:cNvPr>
          <p:cNvSpPr/>
          <p:nvPr>
            <p:custDataLst>
              <p:tags r:id="rId7"/>
            </p:custDataLst>
          </p:nvPr>
        </p:nvSpPr>
        <p:spPr>
          <a:xfrm>
            <a:off x="2222500" y="4500563"/>
            <a:ext cx="1990725" cy="663575"/>
          </a:xfrm>
          <a:prstGeom prst="flowChartAlternateProcess">
            <a:avLst/>
          </a:prstGeom>
          <a:noFill/>
          <a:ln w="25400">
            <a:solidFill>
              <a:srgbClr val="4E67C8">
                <a:shade val="5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defRPr/>
            </a:pPr>
            <a:r>
              <a:rPr lang="zh-CN" altLang="en-US" sz="20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论文写作规范</a:t>
            </a:r>
            <a:endParaRPr lang="zh-CN" altLang="en-US" sz="20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pSp>
        <p:nvGrpSpPr>
          <p:cNvPr id="109578" name="组合 32"/>
          <p:cNvGrpSpPr/>
          <p:nvPr/>
        </p:nvGrpSpPr>
        <p:grpSpPr>
          <a:xfrm>
            <a:off x="5137150" y="2746375"/>
            <a:ext cx="1590675" cy="1590675"/>
            <a:chOff x="5921248" y="2404809"/>
            <a:chExt cx="2121408" cy="2121408"/>
          </a:xfrm>
        </p:grpSpPr>
        <p:sp>
          <p:nvSpPr>
            <p:cNvPr id="34" name="椭圆 33"/>
            <p:cNvSpPr/>
            <p:nvPr>
              <p:custDataLst>
                <p:tags r:id="rId8"/>
              </p:custDataLst>
            </p:nvPr>
          </p:nvSpPr>
          <p:spPr>
            <a:xfrm>
              <a:off x="5921248" y="2404809"/>
              <a:ext cx="2121408" cy="2121408"/>
            </a:xfrm>
            <a:prstGeom prst="ellipse">
              <a:avLst/>
            </a:prstGeom>
            <a:solidFill>
              <a:srgbClr val="4E67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109580" name="Freeform 9"/>
            <p:cNvSpPr>
              <a:spLocks noEditPoints="1"/>
            </p:cNvSpPr>
            <p:nvPr>
              <p:custDataLst>
                <p:tags r:id="rId9"/>
              </p:custDataLst>
            </p:nvPr>
          </p:nvSpPr>
          <p:spPr>
            <a:xfrm>
              <a:off x="6568408" y="3133725"/>
              <a:ext cx="827088" cy="663575"/>
            </a:xfrm>
            <a:custGeom>
              <a:avLst/>
              <a:gdLst/>
              <a:ahLst/>
              <a:cxnLst>
                <a:cxn ang="0">
                  <a:pos x="520700" y="103187"/>
                </a:cxn>
                <a:cxn ang="0">
                  <a:pos x="527050" y="36512"/>
                </a:cxn>
                <a:cxn ang="0">
                  <a:pos x="557212" y="0"/>
                </a:cxn>
                <a:cxn ang="0">
                  <a:pos x="827088" y="0"/>
                </a:cxn>
                <a:cxn ang="0">
                  <a:pos x="827088" y="625475"/>
                </a:cxn>
                <a:cxn ang="0">
                  <a:pos x="798512" y="663575"/>
                </a:cxn>
                <a:cxn ang="0">
                  <a:pos x="527050" y="663575"/>
                </a:cxn>
                <a:cxn ang="0">
                  <a:pos x="527050" y="538162"/>
                </a:cxn>
                <a:cxn ang="0">
                  <a:pos x="373062" y="538162"/>
                </a:cxn>
                <a:cxn ang="0">
                  <a:pos x="409575" y="604837"/>
                </a:cxn>
                <a:cxn ang="0">
                  <a:pos x="125412" y="663575"/>
                </a:cxn>
                <a:cxn ang="0">
                  <a:pos x="168275" y="604837"/>
                </a:cxn>
                <a:cxn ang="0">
                  <a:pos x="38100" y="538162"/>
                </a:cxn>
                <a:cxn ang="0">
                  <a:pos x="0" y="501650"/>
                </a:cxn>
                <a:cxn ang="0">
                  <a:pos x="0" y="103187"/>
                </a:cxn>
                <a:cxn ang="0">
                  <a:pos x="38100" y="103187"/>
                </a:cxn>
                <a:cxn ang="0">
                  <a:pos x="184150" y="412750"/>
                </a:cxn>
                <a:cxn ang="0">
                  <a:pos x="147637" y="301625"/>
                </a:cxn>
                <a:cxn ang="0">
                  <a:pos x="147637" y="412750"/>
                </a:cxn>
                <a:cxn ang="0">
                  <a:pos x="409575" y="412750"/>
                </a:cxn>
                <a:cxn ang="0">
                  <a:pos x="366712" y="220662"/>
                </a:cxn>
                <a:cxn ang="0">
                  <a:pos x="366712" y="412750"/>
                </a:cxn>
                <a:cxn ang="0">
                  <a:pos x="352425" y="412750"/>
                </a:cxn>
                <a:cxn ang="0">
                  <a:pos x="315912" y="346075"/>
                </a:cxn>
                <a:cxn ang="0">
                  <a:pos x="315912" y="412750"/>
                </a:cxn>
                <a:cxn ang="0">
                  <a:pos x="293687" y="412750"/>
                </a:cxn>
                <a:cxn ang="0">
                  <a:pos x="257175" y="323850"/>
                </a:cxn>
                <a:cxn ang="0">
                  <a:pos x="257175" y="412750"/>
                </a:cxn>
                <a:cxn ang="0">
                  <a:pos x="242887" y="412750"/>
                </a:cxn>
                <a:cxn ang="0">
                  <a:pos x="204787" y="273050"/>
                </a:cxn>
                <a:cxn ang="0">
                  <a:pos x="204787" y="412750"/>
                </a:cxn>
                <a:cxn ang="0">
                  <a:pos x="762000" y="234950"/>
                </a:cxn>
                <a:cxn ang="0">
                  <a:pos x="630237" y="192087"/>
                </a:cxn>
                <a:cxn ang="0">
                  <a:pos x="762000" y="125412"/>
                </a:cxn>
                <a:cxn ang="0">
                  <a:pos x="593725" y="73025"/>
                </a:cxn>
                <a:cxn ang="0">
                  <a:pos x="762000" y="596900"/>
                </a:cxn>
                <a:cxn ang="0">
                  <a:pos x="630237" y="301625"/>
                </a:cxn>
                <a:cxn ang="0">
                  <a:pos x="630237" y="234950"/>
                </a:cxn>
                <a:cxn ang="0">
                  <a:pos x="66675" y="176212"/>
                </a:cxn>
                <a:cxn ang="0">
                  <a:pos x="490537" y="471487"/>
                </a:cxn>
              </a:cxnLst>
              <a:rect l="0" t="0" r="0" b="0"/>
              <a:pathLst>
                <a:path w="521" h="418">
                  <a:moveTo>
                    <a:pt x="24" y="65"/>
                  </a:moveTo>
                  <a:lnTo>
                    <a:pt x="328" y="65"/>
                  </a:lnTo>
                  <a:lnTo>
                    <a:pt x="332" y="65"/>
                  </a:lnTo>
                  <a:lnTo>
                    <a:pt x="332" y="23"/>
                  </a:lnTo>
                  <a:lnTo>
                    <a:pt x="332" y="0"/>
                  </a:lnTo>
                  <a:lnTo>
                    <a:pt x="351" y="0"/>
                  </a:lnTo>
                  <a:lnTo>
                    <a:pt x="503" y="0"/>
                  </a:lnTo>
                  <a:lnTo>
                    <a:pt x="521" y="0"/>
                  </a:lnTo>
                  <a:lnTo>
                    <a:pt x="521" y="23"/>
                  </a:lnTo>
                  <a:lnTo>
                    <a:pt x="521" y="394"/>
                  </a:lnTo>
                  <a:lnTo>
                    <a:pt x="521" y="418"/>
                  </a:lnTo>
                  <a:lnTo>
                    <a:pt x="503" y="418"/>
                  </a:lnTo>
                  <a:lnTo>
                    <a:pt x="351" y="418"/>
                  </a:lnTo>
                  <a:lnTo>
                    <a:pt x="332" y="418"/>
                  </a:lnTo>
                  <a:lnTo>
                    <a:pt x="332" y="394"/>
                  </a:lnTo>
                  <a:lnTo>
                    <a:pt x="332" y="339"/>
                  </a:lnTo>
                  <a:lnTo>
                    <a:pt x="328" y="339"/>
                  </a:lnTo>
                  <a:lnTo>
                    <a:pt x="235" y="339"/>
                  </a:lnTo>
                  <a:lnTo>
                    <a:pt x="235" y="381"/>
                  </a:lnTo>
                  <a:lnTo>
                    <a:pt x="258" y="381"/>
                  </a:lnTo>
                  <a:lnTo>
                    <a:pt x="258" y="418"/>
                  </a:lnTo>
                  <a:lnTo>
                    <a:pt x="79" y="418"/>
                  </a:lnTo>
                  <a:lnTo>
                    <a:pt x="79" y="381"/>
                  </a:lnTo>
                  <a:lnTo>
                    <a:pt x="106" y="381"/>
                  </a:lnTo>
                  <a:lnTo>
                    <a:pt x="106" y="339"/>
                  </a:lnTo>
                  <a:lnTo>
                    <a:pt x="24" y="339"/>
                  </a:lnTo>
                  <a:lnTo>
                    <a:pt x="0" y="339"/>
                  </a:lnTo>
                  <a:lnTo>
                    <a:pt x="0" y="316"/>
                  </a:lnTo>
                  <a:lnTo>
                    <a:pt x="0" y="88"/>
                  </a:lnTo>
                  <a:lnTo>
                    <a:pt x="0" y="65"/>
                  </a:lnTo>
                  <a:lnTo>
                    <a:pt x="24" y="65"/>
                  </a:lnTo>
                  <a:lnTo>
                    <a:pt x="24" y="65"/>
                  </a:lnTo>
                  <a:close/>
                  <a:moveTo>
                    <a:pt x="93" y="260"/>
                  </a:moveTo>
                  <a:lnTo>
                    <a:pt x="116" y="260"/>
                  </a:lnTo>
                  <a:lnTo>
                    <a:pt x="116" y="190"/>
                  </a:lnTo>
                  <a:lnTo>
                    <a:pt x="93" y="190"/>
                  </a:lnTo>
                  <a:lnTo>
                    <a:pt x="93" y="260"/>
                  </a:lnTo>
                  <a:lnTo>
                    <a:pt x="93" y="260"/>
                  </a:lnTo>
                  <a:close/>
                  <a:moveTo>
                    <a:pt x="231" y="260"/>
                  </a:moveTo>
                  <a:lnTo>
                    <a:pt x="258" y="260"/>
                  </a:lnTo>
                  <a:lnTo>
                    <a:pt x="258" y="139"/>
                  </a:lnTo>
                  <a:lnTo>
                    <a:pt x="231" y="139"/>
                  </a:lnTo>
                  <a:lnTo>
                    <a:pt x="231" y="260"/>
                  </a:lnTo>
                  <a:lnTo>
                    <a:pt x="231" y="260"/>
                  </a:lnTo>
                  <a:close/>
                  <a:moveTo>
                    <a:pt x="199" y="260"/>
                  </a:moveTo>
                  <a:lnTo>
                    <a:pt x="222" y="260"/>
                  </a:lnTo>
                  <a:lnTo>
                    <a:pt x="222" y="218"/>
                  </a:lnTo>
                  <a:lnTo>
                    <a:pt x="199" y="218"/>
                  </a:lnTo>
                  <a:lnTo>
                    <a:pt x="199" y="260"/>
                  </a:lnTo>
                  <a:lnTo>
                    <a:pt x="199" y="260"/>
                  </a:lnTo>
                  <a:close/>
                  <a:moveTo>
                    <a:pt x="162" y="260"/>
                  </a:moveTo>
                  <a:lnTo>
                    <a:pt x="185" y="260"/>
                  </a:lnTo>
                  <a:lnTo>
                    <a:pt x="185" y="204"/>
                  </a:lnTo>
                  <a:lnTo>
                    <a:pt x="162" y="204"/>
                  </a:lnTo>
                  <a:lnTo>
                    <a:pt x="162" y="260"/>
                  </a:lnTo>
                  <a:lnTo>
                    <a:pt x="162" y="260"/>
                  </a:lnTo>
                  <a:close/>
                  <a:moveTo>
                    <a:pt x="129" y="260"/>
                  </a:moveTo>
                  <a:lnTo>
                    <a:pt x="153" y="260"/>
                  </a:lnTo>
                  <a:lnTo>
                    <a:pt x="153" y="172"/>
                  </a:lnTo>
                  <a:lnTo>
                    <a:pt x="129" y="172"/>
                  </a:lnTo>
                  <a:lnTo>
                    <a:pt x="129" y="260"/>
                  </a:lnTo>
                  <a:lnTo>
                    <a:pt x="129" y="260"/>
                  </a:lnTo>
                  <a:close/>
                  <a:moveTo>
                    <a:pt x="397" y="148"/>
                  </a:moveTo>
                  <a:lnTo>
                    <a:pt x="480" y="148"/>
                  </a:lnTo>
                  <a:lnTo>
                    <a:pt x="480" y="121"/>
                  </a:lnTo>
                  <a:lnTo>
                    <a:pt x="397" y="121"/>
                  </a:lnTo>
                  <a:lnTo>
                    <a:pt x="397" y="79"/>
                  </a:lnTo>
                  <a:lnTo>
                    <a:pt x="480" y="79"/>
                  </a:lnTo>
                  <a:lnTo>
                    <a:pt x="480" y="46"/>
                  </a:lnTo>
                  <a:lnTo>
                    <a:pt x="374" y="46"/>
                  </a:lnTo>
                  <a:lnTo>
                    <a:pt x="374" y="376"/>
                  </a:lnTo>
                  <a:lnTo>
                    <a:pt x="480" y="376"/>
                  </a:lnTo>
                  <a:lnTo>
                    <a:pt x="480" y="190"/>
                  </a:lnTo>
                  <a:lnTo>
                    <a:pt x="397" y="190"/>
                  </a:lnTo>
                  <a:lnTo>
                    <a:pt x="397" y="148"/>
                  </a:lnTo>
                  <a:lnTo>
                    <a:pt x="397" y="148"/>
                  </a:lnTo>
                  <a:close/>
                  <a:moveTo>
                    <a:pt x="309" y="111"/>
                  </a:moveTo>
                  <a:lnTo>
                    <a:pt x="42" y="111"/>
                  </a:lnTo>
                  <a:lnTo>
                    <a:pt x="42" y="297"/>
                  </a:lnTo>
                  <a:lnTo>
                    <a:pt x="309" y="297"/>
                  </a:lnTo>
                  <a:lnTo>
                    <a:pt x="309" y="111"/>
                  </a:lnTo>
                  <a:close/>
                </a:path>
              </a:pathLst>
            </a:custGeom>
            <a:solidFill>
              <a:srgbClr val="FFFFFF"/>
            </a:solidFill>
            <a:ln w="9525">
              <a:noFill/>
            </a:ln>
          </p:spPr>
          <p:txBody>
            <a:bodyPr/>
            <a:lstStyle/>
            <a:p>
              <a:endParaRPr lang="zh-CN" altLang="en-US">
                <a:solidFill>
                  <a:schemeClr val="tx1"/>
                </a:solidFill>
                <a:latin typeface="微软雅黑" panose="020B0503020204020204" charset="-122"/>
                <a:ea typeface="微软雅黑" panose="020B0503020204020204" charset="-122"/>
              </a:endParaRPr>
            </a:p>
          </p:txBody>
        </p:sp>
      </p:grpSp>
      <p:sp>
        <p:nvSpPr>
          <p:cNvPr id="39" name="流程图: 可选过程 38">
            <a:hlinkClick r:id="rId10" action="ppaction://hlinksldjump"/>
          </p:cNvPr>
          <p:cNvSpPr/>
          <p:nvPr>
            <p:custDataLst>
              <p:tags r:id="rId11"/>
            </p:custDataLst>
          </p:nvPr>
        </p:nvSpPr>
        <p:spPr>
          <a:xfrm>
            <a:off x="5045075" y="4500563"/>
            <a:ext cx="1968500" cy="663575"/>
          </a:xfrm>
          <a:prstGeom prst="flowChartAlternateProcess">
            <a:avLst/>
          </a:prstGeom>
          <a:noFill/>
          <a:ln w="25400">
            <a:solidFill>
              <a:srgbClr val="4E67C8">
                <a:shade val="5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defRPr/>
            </a:pPr>
            <a:r>
              <a:rPr lang="zh-CN" altLang="en-US" sz="20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参考引用规范</a:t>
            </a:r>
            <a:endParaRPr lang="zh-CN" altLang="en-US" sz="20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pSp>
        <p:nvGrpSpPr>
          <p:cNvPr id="109582" name="组合 39"/>
          <p:cNvGrpSpPr/>
          <p:nvPr/>
        </p:nvGrpSpPr>
        <p:grpSpPr>
          <a:xfrm>
            <a:off x="6550025" y="2746375"/>
            <a:ext cx="1590675" cy="1590675"/>
            <a:chOff x="7811008" y="2404809"/>
            <a:chExt cx="2121408" cy="2121408"/>
          </a:xfrm>
        </p:grpSpPr>
        <p:sp>
          <p:nvSpPr>
            <p:cNvPr id="47" name="椭圆 46"/>
            <p:cNvSpPr/>
            <p:nvPr>
              <p:custDataLst>
                <p:tags r:id="rId12"/>
              </p:custDataLst>
            </p:nvPr>
          </p:nvSpPr>
          <p:spPr>
            <a:xfrm>
              <a:off x="7811008" y="2404809"/>
              <a:ext cx="2121408" cy="2121408"/>
            </a:xfrm>
            <a:prstGeom prst="ellipse">
              <a:avLst/>
            </a:prstGeom>
            <a:solidFill>
              <a:srgbClr val="4E67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109584" name="Freeform 18"/>
            <p:cNvSpPr>
              <a:spLocks noEditPoints="1"/>
            </p:cNvSpPr>
            <p:nvPr>
              <p:custDataLst>
                <p:tags r:id="rId13"/>
              </p:custDataLst>
            </p:nvPr>
          </p:nvSpPr>
          <p:spPr>
            <a:xfrm>
              <a:off x="8531978" y="3059483"/>
              <a:ext cx="676719" cy="820349"/>
            </a:xfrm>
            <a:custGeom>
              <a:avLst/>
              <a:gdLst/>
              <a:ahLst/>
              <a:cxnLst>
                <a:cxn ang="0">
                  <a:pos x="113903" y="106712"/>
                </a:cxn>
                <a:cxn ang="0">
                  <a:pos x="442212" y="66695"/>
                </a:cxn>
                <a:cxn ang="0">
                  <a:pos x="489113" y="106712"/>
                </a:cxn>
                <a:cxn ang="0">
                  <a:pos x="489113" y="120051"/>
                </a:cxn>
                <a:cxn ang="0">
                  <a:pos x="187605" y="160068"/>
                </a:cxn>
                <a:cxn ang="0">
                  <a:pos x="154104" y="206754"/>
                </a:cxn>
                <a:cxn ang="0">
                  <a:pos x="154104" y="660280"/>
                </a:cxn>
                <a:cxn ang="0">
                  <a:pos x="113903" y="660280"/>
                </a:cxn>
                <a:cxn ang="0">
                  <a:pos x="113903" y="106712"/>
                </a:cxn>
                <a:cxn ang="0">
                  <a:pos x="361810" y="326805"/>
                </a:cxn>
                <a:cxn ang="0">
                  <a:pos x="361810" y="440187"/>
                </a:cxn>
                <a:cxn ang="0">
                  <a:pos x="616417" y="406839"/>
                </a:cxn>
                <a:cxn ang="0">
                  <a:pos x="616417" y="293458"/>
                </a:cxn>
                <a:cxn ang="0">
                  <a:pos x="361810" y="326805"/>
                </a:cxn>
                <a:cxn ang="0">
                  <a:pos x="301508" y="253441"/>
                </a:cxn>
                <a:cxn ang="0">
                  <a:pos x="301508" y="807009"/>
                </a:cxn>
                <a:cxn ang="0">
                  <a:pos x="623117" y="766992"/>
                </a:cxn>
                <a:cxn ang="0">
                  <a:pos x="676719" y="713636"/>
                </a:cxn>
                <a:cxn ang="0">
                  <a:pos x="676719" y="253441"/>
                </a:cxn>
                <a:cxn ang="0">
                  <a:pos x="623117" y="213424"/>
                </a:cxn>
                <a:cxn ang="0">
                  <a:pos x="301508" y="253441"/>
                </a:cxn>
                <a:cxn ang="0">
                  <a:pos x="201005" y="193415"/>
                </a:cxn>
                <a:cxn ang="0">
                  <a:pos x="180905" y="206754"/>
                </a:cxn>
                <a:cxn ang="0">
                  <a:pos x="180905" y="740314"/>
                </a:cxn>
                <a:cxn ang="0">
                  <a:pos x="201005" y="773662"/>
                </a:cxn>
                <a:cxn ang="0">
                  <a:pos x="254607" y="813679"/>
                </a:cxn>
                <a:cxn ang="0">
                  <a:pos x="274707" y="793670"/>
                </a:cxn>
                <a:cxn ang="0">
                  <a:pos x="274707" y="260110"/>
                </a:cxn>
                <a:cxn ang="0">
                  <a:pos x="254607" y="226763"/>
                </a:cxn>
                <a:cxn ang="0">
                  <a:pos x="201005" y="193415"/>
                </a:cxn>
                <a:cxn ang="0">
                  <a:pos x="241206" y="180076"/>
                </a:cxn>
                <a:cxn ang="0">
                  <a:pos x="274707" y="206754"/>
                </a:cxn>
                <a:cxn ang="0">
                  <a:pos x="281407" y="206754"/>
                </a:cxn>
                <a:cxn ang="0">
                  <a:pos x="589616" y="166737"/>
                </a:cxn>
                <a:cxn ang="0">
                  <a:pos x="542715" y="146729"/>
                </a:cxn>
                <a:cxn ang="0">
                  <a:pos x="241206" y="180076"/>
                </a:cxn>
                <a:cxn ang="0">
                  <a:pos x="13400" y="46686"/>
                </a:cxn>
                <a:cxn ang="0">
                  <a:pos x="73702" y="86703"/>
                </a:cxn>
                <a:cxn ang="0">
                  <a:pos x="87102" y="120051"/>
                </a:cxn>
                <a:cxn ang="0">
                  <a:pos x="87102" y="653611"/>
                </a:cxn>
                <a:cxn ang="0">
                  <a:pos x="73702" y="666950"/>
                </a:cxn>
                <a:cxn ang="0">
                  <a:pos x="13400" y="633602"/>
                </a:cxn>
                <a:cxn ang="0">
                  <a:pos x="0" y="593585"/>
                </a:cxn>
                <a:cxn ang="0">
                  <a:pos x="0" y="60025"/>
                </a:cxn>
                <a:cxn ang="0">
                  <a:pos x="13400" y="46686"/>
                </a:cxn>
                <a:cxn ang="0">
                  <a:pos x="53601" y="40017"/>
                </a:cxn>
                <a:cxn ang="0">
                  <a:pos x="87102" y="60025"/>
                </a:cxn>
                <a:cxn ang="0">
                  <a:pos x="93802" y="66695"/>
                </a:cxn>
                <a:cxn ang="0">
                  <a:pos x="402011" y="26678"/>
                </a:cxn>
                <a:cxn ang="0">
                  <a:pos x="355109" y="0"/>
                </a:cxn>
                <a:cxn ang="0">
                  <a:pos x="53601" y="40017"/>
                </a:cxn>
              </a:cxnLst>
              <a:rect l="0" t="0" r="0" b="0"/>
              <a:pathLst>
                <a:path w="101" h="123">
                  <a:moveTo>
                    <a:pt x="17" y="16"/>
                  </a:moveTo>
                  <a:cubicBezTo>
                    <a:pt x="66" y="10"/>
                    <a:pt x="66" y="10"/>
                    <a:pt x="66" y="10"/>
                  </a:cubicBezTo>
                  <a:cubicBezTo>
                    <a:pt x="70" y="10"/>
                    <a:pt x="73" y="12"/>
                    <a:pt x="73" y="16"/>
                  </a:cubicBezTo>
                  <a:cubicBezTo>
                    <a:pt x="73" y="18"/>
                    <a:pt x="73" y="18"/>
                    <a:pt x="73" y="18"/>
                  </a:cubicBezTo>
                  <a:cubicBezTo>
                    <a:pt x="28" y="24"/>
                    <a:pt x="28" y="24"/>
                    <a:pt x="28" y="24"/>
                  </a:cubicBezTo>
                  <a:cubicBezTo>
                    <a:pt x="24" y="25"/>
                    <a:pt x="23" y="27"/>
                    <a:pt x="23" y="31"/>
                  </a:cubicBezTo>
                  <a:cubicBezTo>
                    <a:pt x="23" y="99"/>
                    <a:pt x="23" y="99"/>
                    <a:pt x="23" y="99"/>
                  </a:cubicBezTo>
                  <a:cubicBezTo>
                    <a:pt x="17" y="99"/>
                    <a:pt x="17" y="99"/>
                    <a:pt x="17" y="99"/>
                  </a:cubicBezTo>
                  <a:cubicBezTo>
                    <a:pt x="17" y="16"/>
                    <a:pt x="17" y="16"/>
                    <a:pt x="17" y="16"/>
                  </a:cubicBezTo>
                  <a:close/>
                  <a:moveTo>
                    <a:pt x="54" y="49"/>
                  </a:moveTo>
                  <a:cubicBezTo>
                    <a:pt x="54" y="66"/>
                    <a:pt x="54" y="66"/>
                    <a:pt x="54" y="66"/>
                  </a:cubicBezTo>
                  <a:cubicBezTo>
                    <a:pt x="92" y="61"/>
                    <a:pt x="92" y="61"/>
                    <a:pt x="92" y="61"/>
                  </a:cubicBezTo>
                  <a:cubicBezTo>
                    <a:pt x="92" y="44"/>
                    <a:pt x="92" y="44"/>
                    <a:pt x="92" y="44"/>
                  </a:cubicBezTo>
                  <a:cubicBezTo>
                    <a:pt x="54" y="49"/>
                    <a:pt x="54" y="49"/>
                    <a:pt x="54" y="49"/>
                  </a:cubicBezTo>
                  <a:close/>
                  <a:moveTo>
                    <a:pt x="45" y="38"/>
                  </a:moveTo>
                  <a:cubicBezTo>
                    <a:pt x="45" y="121"/>
                    <a:pt x="45" y="121"/>
                    <a:pt x="45" y="121"/>
                  </a:cubicBezTo>
                  <a:cubicBezTo>
                    <a:pt x="93" y="115"/>
                    <a:pt x="93" y="115"/>
                    <a:pt x="93" y="115"/>
                  </a:cubicBezTo>
                  <a:cubicBezTo>
                    <a:pt x="97" y="114"/>
                    <a:pt x="101" y="111"/>
                    <a:pt x="101" y="107"/>
                  </a:cubicBezTo>
                  <a:cubicBezTo>
                    <a:pt x="101" y="38"/>
                    <a:pt x="101" y="38"/>
                    <a:pt x="101" y="38"/>
                  </a:cubicBezTo>
                  <a:cubicBezTo>
                    <a:pt x="101" y="34"/>
                    <a:pt x="97" y="31"/>
                    <a:pt x="93" y="32"/>
                  </a:cubicBezTo>
                  <a:cubicBezTo>
                    <a:pt x="45" y="38"/>
                    <a:pt x="45" y="38"/>
                    <a:pt x="45" y="38"/>
                  </a:cubicBezTo>
                  <a:close/>
                  <a:moveTo>
                    <a:pt x="30" y="29"/>
                  </a:moveTo>
                  <a:cubicBezTo>
                    <a:pt x="28" y="28"/>
                    <a:pt x="27" y="29"/>
                    <a:pt x="27" y="31"/>
                  </a:cubicBezTo>
                  <a:cubicBezTo>
                    <a:pt x="27" y="111"/>
                    <a:pt x="27" y="111"/>
                    <a:pt x="27" y="111"/>
                  </a:cubicBezTo>
                  <a:cubicBezTo>
                    <a:pt x="27" y="113"/>
                    <a:pt x="28" y="115"/>
                    <a:pt x="30" y="116"/>
                  </a:cubicBezTo>
                  <a:cubicBezTo>
                    <a:pt x="38" y="122"/>
                    <a:pt x="38" y="122"/>
                    <a:pt x="38" y="122"/>
                  </a:cubicBezTo>
                  <a:cubicBezTo>
                    <a:pt x="40" y="123"/>
                    <a:pt x="41" y="122"/>
                    <a:pt x="41" y="119"/>
                  </a:cubicBezTo>
                  <a:cubicBezTo>
                    <a:pt x="41" y="39"/>
                    <a:pt x="41" y="39"/>
                    <a:pt x="41" y="39"/>
                  </a:cubicBezTo>
                  <a:cubicBezTo>
                    <a:pt x="41" y="37"/>
                    <a:pt x="40" y="35"/>
                    <a:pt x="38" y="34"/>
                  </a:cubicBezTo>
                  <a:cubicBezTo>
                    <a:pt x="30" y="29"/>
                    <a:pt x="30" y="29"/>
                    <a:pt x="30" y="29"/>
                  </a:cubicBezTo>
                  <a:close/>
                  <a:moveTo>
                    <a:pt x="36" y="27"/>
                  </a:moveTo>
                  <a:cubicBezTo>
                    <a:pt x="41" y="31"/>
                    <a:pt x="41" y="31"/>
                    <a:pt x="41" y="31"/>
                  </a:cubicBezTo>
                  <a:cubicBezTo>
                    <a:pt x="41" y="31"/>
                    <a:pt x="42" y="31"/>
                    <a:pt x="42" y="31"/>
                  </a:cubicBezTo>
                  <a:cubicBezTo>
                    <a:pt x="88" y="25"/>
                    <a:pt x="88" y="25"/>
                    <a:pt x="88" y="25"/>
                  </a:cubicBezTo>
                  <a:cubicBezTo>
                    <a:pt x="87" y="23"/>
                    <a:pt x="84" y="21"/>
                    <a:pt x="81" y="22"/>
                  </a:cubicBezTo>
                  <a:cubicBezTo>
                    <a:pt x="36" y="27"/>
                    <a:pt x="36" y="27"/>
                    <a:pt x="36" y="27"/>
                  </a:cubicBezTo>
                  <a:close/>
                  <a:moveTo>
                    <a:pt x="2" y="7"/>
                  </a:moveTo>
                  <a:cubicBezTo>
                    <a:pt x="11" y="13"/>
                    <a:pt x="11" y="13"/>
                    <a:pt x="11" y="13"/>
                  </a:cubicBezTo>
                  <a:cubicBezTo>
                    <a:pt x="12" y="14"/>
                    <a:pt x="13" y="16"/>
                    <a:pt x="13" y="18"/>
                  </a:cubicBezTo>
                  <a:cubicBezTo>
                    <a:pt x="13" y="98"/>
                    <a:pt x="13" y="98"/>
                    <a:pt x="13" y="98"/>
                  </a:cubicBezTo>
                  <a:cubicBezTo>
                    <a:pt x="13" y="100"/>
                    <a:pt x="12" y="101"/>
                    <a:pt x="11" y="100"/>
                  </a:cubicBezTo>
                  <a:cubicBezTo>
                    <a:pt x="2" y="95"/>
                    <a:pt x="2" y="95"/>
                    <a:pt x="2" y="95"/>
                  </a:cubicBezTo>
                  <a:cubicBezTo>
                    <a:pt x="1" y="94"/>
                    <a:pt x="0" y="92"/>
                    <a:pt x="0" y="89"/>
                  </a:cubicBezTo>
                  <a:cubicBezTo>
                    <a:pt x="0" y="9"/>
                    <a:pt x="0" y="9"/>
                    <a:pt x="0" y="9"/>
                  </a:cubicBezTo>
                  <a:cubicBezTo>
                    <a:pt x="0" y="7"/>
                    <a:pt x="1" y="6"/>
                    <a:pt x="2" y="7"/>
                  </a:cubicBezTo>
                  <a:close/>
                  <a:moveTo>
                    <a:pt x="8" y="6"/>
                  </a:moveTo>
                  <a:cubicBezTo>
                    <a:pt x="13" y="9"/>
                    <a:pt x="13" y="9"/>
                    <a:pt x="13" y="9"/>
                  </a:cubicBezTo>
                  <a:cubicBezTo>
                    <a:pt x="14" y="9"/>
                    <a:pt x="14" y="9"/>
                    <a:pt x="14" y="10"/>
                  </a:cubicBezTo>
                  <a:cubicBezTo>
                    <a:pt x="60" y="4"/>
                    <a:pt x="60" y="4"/>
                    <a:pt x="60" y="4"/>
                  </a:cubicBezTo>
                  <a:cubicBezTo>
                    <a:pt x="59" y="1"/>
                    <a:pt x="56" y="0"/>
                    <a:pt x="53" y="0"/>
                  </a:cubicBezTo>
                  <a:lnTo>
                    <a:pt x="8" y="6"/>
                  </a:lnTo>
                  <a:close/>
                </a:path>
              </a:pathLst>
            </a:custGeom>
            <a:solidFill>
              <a:srgbClr val="FFFFFF"/>
            </a:solidFill>
            <a:ln w="9525">
              <a:noFill/>
            </a:ln>
          </p:spPr>
          <p:txBody>
            <a:bodyPr/>
            <a:lstStyle/>
            <a:p>
              <a:endParaRPr lang="zh-CN" altLang="en-US">
                <a:solidFill>
                  <a:schemeClr val="tx1"/>
                </a:solidFill>
                <a:latin typeface="微软雅黑" panose="020B0503020204020204" charset="-122"/>
                <a:ea typeface="微软雅黑" panose="020B0503020204020204" charset="-122"/>
              </a:endParaRPr>
            </a:p>
          </p:txBody>
        </p:sp>
      </p:grpSp>
      <p:sp>
        <p:nvSpPr>
          <p:cNvPr id="55" name="流程图: 可选过程 54">
            <a:hlinkClick r:id="rId14" action="ppaction://hlinksldjump"/>
          </p:cNvPr>
          <p:cNvSpPr/>
          <p:nvPr>
            <p:custDataLst>
              <p:tags r:id="rId15"/>
            </p:custDataLst>
          </p:nvPr>
        </p:nvSpPr>
        <p:spPr>
          <a:xfrm>
            <a:off x="6473825" y="1924050"/>
            <a:ext cx="2033588" cy="663575"/>
          </a:xfrm>
          <a:prstGeom prst="flowChartAlternateProcess">
            <a:avLst/>
          </a:prstGeom>
          <a:noFill/>
          <a:ln w="25400">
            <a:solidFill>
              <a:srgbClr val="4E67C8">
                <a:shade val="5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defRPr/>
            </a:pPr>
            <a:r>
              <a:rPr lang="zh-CN" altLang="en-US" sz="20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科学实验规范</a:t>
            </a:r>
            <a:endParaRPr lang="zh-CN" altLang="en-US" sz="20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56" name="椭圆 55"/>
          <p:cNvSpPr/>
          <p:nvPr>
            <p:custDataLst>
              <p:tags r:id="rId16"/>
            </p:custDataLst>
          </p:nvPr>
        </p:nvSpPr>
        <p:spPr>
          <a:xfrm>
            <a:off x="7956550" y="2746375"/>
            <a:ext cx="1590675" cy="1590675"/>
          </a:xfrm>
          <a:prstGeom prst="ellipse">
            <a:avLst/>
          </a:prstGeom>
          <a:solidFill>
            <a:srgbClr val="4E67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57" name="流程图: 可选过程 56">
            <a:hlinkClick r:id="rId17" action="ppaction://hlinksldjump"/>
          </p:cNvPr>
          <p:cNvSpPr/>
          <p:nvPr>
            <p:custDataLst>
              <p:tags r:id="rId18"/>
            </p:custDataLst>
          </p:nvPr>
        </p:nvSpPr>
        <p:spPr>
          <a:xfrm>
            <a:off x="7880350" y="4500563"/>
            <a:ext cx="1958975" cy="663575"/>
          </a:xfrm>
          <a:prstGeom prst="flowChartAlternateProcess">
            <a:avLst/>
          </a:prstGeom>
          <a:noFill/>
          <a:ln w="25400">
            <a:solidFill>
              <a:srgbClr val="4E67C8">
                <a:shade val="5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r>
              <a:rPr lang="zh-CN" altLang="en-US" sz="20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自身学术规范</a:t>
            </a:r>
            <a:endParaRPr lang="zh-CN" altLang="en-US" sz="20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58" name="KSO_Shape"/>
          <p:cNvSpPr/>
          <p:nvPr>
            <p:custDataLst>
              <p:tags r:id="rId19"/>
            </p:custDataLst>
          </p:nvPr>
        </p:nvSpPr>
        <p:spPr bwMode="auto">
          <a:xfrm>
            <a:off x="8439150" y="3228975"/>
            <a:ext cx="627063" cy="625475"/>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anchor="ctr">
            <a:scene3d>
              <a:camera prst="orthographicFront"/>
              <a:lightRig rig="threePt" dir="t"/>
            </a:scene3d>
            <a:sp3d contourW="12700">
              <a:contourClr>
                <a:srgbClr val="FFFFFF"/>
              </a:contourClr>
            </a:sp3d>
          </a:bodyPr>
          <a:lstStyle/>
          <a:p>
            <a:pPr algn="ctr" fontAlgn="base">
              <a:defRPr/>
            </a:pPr>
            <a:endParaRPr lang="zh-CN" altLang="en-US" strike="noStrike" noProof="1">
              <a:solidFill>
                <a:schemeClr val="tx1"/>
              </a:solidFill>
              <a:latin typeface="微软雅黑" panose="020B0503020204020204" charset="-122"/>
              <a:ea typeface="微软雅黑" panose="020B0503020204020204" charset="-122"/>
              <a:sym typeface="Arial" panose="020B0604020202020204" pitchFamily="34" charset="0"/>
            </a:endParaRPr>
          </a:p>
        </p:txBody>
      </p:sp>
    </p:spTree>
    <p:custDataLst>
      <p:tags r:id="rId20"/>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p:cNvSpPr>
          <p:nvPr>
            <p:ph type="title"/>
          </p:nvPr>
        </p:nvSpPr>
        <p:spPr>
          <a:xfrm>
            <a:off x="1433512" y="523875"/>
            <a:ext cx="8229600" cy="738187"/>
          </a:xfrm>
        </p:spPr>
        <p:txBody>
          <a:bodyPr wrap="square" anchor="b"/>
          <a:lstStyle/>
          <a:p>
            <a:pPr lvl="0" indent="0" eaLnBrk="1" fontAlgn="base" hangingPunct="1"/>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研究方法规范</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104451" name="Rectangle 3"/>
          <p:cNvSpPr>
            <a:spLocks noGrp="1"/>
          </p:cNvSpPr>
          <p:nvPr>
            <p:ph type="body" sz="half"/>
          </p:nvPr>
        </p:nvSpPr>
        <p:spPr>
          <a:xfrm>
            <a:off x="4838322" y="1845366"/>
            <a:ext cx="6913563" cy="4724400"/>
          </a:xfrm>
        </p:spPr>
        <p:txBody>
          <a:bodyPr wrap="square" anchor="t"/>
          <a:lstStyle>
            <a:lvl1pPr lvl="0">
              <a:defRPr sz="2800"/>
            </a:lvl1pPr>
            <a:lvl2pPr lvl="1">
              <a:defRPr sz="2400"/>
            </a:lvl2pPr>
            <a:lvl3pPr lvl="2">
              <a:defRPr sz="2000"/>
            </a:lvl3pPr>
            <a:lvl4pPr lvl="3">
              <a:defRPr sz="1800"/>
            </a:lvl4pPr>
            <a:lvl5pPr lvl="4">
              <a:defRPr sz="1800"/>
            </a:lvl5pPr>
          </a:lstStyle>
          <a:p>
            <a:pPr lvl="0" indent="-271780" eaLnBrk="1" hangingPunct="1">
              <a:lnSpc>
                <a:spcPct val="150000"/>
              </a:lnSpc>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常用方法应给出基本操作信息；</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lnSpc>
                <a:spcPct val="150000"/>
              </a:lnSpc>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新工艺</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新方法应详细描述，以便他人重复或验证；</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lnSpc>
                <a:spcPct val="150000"/>
              </a:lnSpc>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简洁的实验流程示意图有助于读者准确理解你的研究；</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lnSpc>
                <a:spcPct val="150000"/>
              </a:lnSpc>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注意取样的科学性，说明取样方法；</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lnSpc>
                <a:spcPct val="150000"/>
              </a:lnSpc>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实验数据必须真实可靠，反映实际情况。</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11619" name="图片 1"/>
          <p:cNvPicPr>
            <a:picLocks noChangeAspect="1"/>
          </p:cNvPicPr>
          <p:nvPr/>
        </p:nvPicPr>
        <p:blipFill>
          <a:blip r:embed="rId1"/>
          <a:stretch>
            <a:fillRect/>
          </a:stretch>
        </p:blipFill>
        <p:spPr>
          <a:xfrm>
            <a:off x="1037466" y="2091704"/>
            <a:ext cx="3117850" cy="2274888"/>
          </a:xfrm>
          <a:prstGeom prst="rect">
            <a:avLst/>
          </a:prstGeom>
          <a:noFill/>
          <a:ln w="9525">
            <a:noFill/>
          </a:ln>
        </p:spPr>
      </p:pic>
      <p:sp>
        <p:nvSpPr>
          <p:cNvPr id="2" name="文本框 1"/>
          <p:cNvSpPr txBox="1"/>
          <p:nvPr/>
        </p:nvSpPr>
        <p:spPr>
          <a:xfrm>
            <a:off x="507365" y="564515"/>
            <a:ext cx="774700" cy="706755"/>
          </a:xfrm>
          <a:prstGeom prst="rect">
            <a:avLst/>
          </a:prstGeom>
          <a:noFill/>
        </p:spPr>
        <p:txBody>
          <a:bodyPr wrap="none" rtlCol="0">
            <a:spAutoFit/>
          </a:bodyPr>
          <a:lstStyle/>
          <a:p>
            <a:r>
              <a:rPr lang="en-US" altLang="zh-CN" sz="4000" b="1">
                <a:latin typeface="Times New Roman" panose="02020603050405020304" pitchFamily="18" charset="0"/>
                <a:cs typeface="Times New Roman" panose="02020603050405020304" pitchFamily="18" charset="0"/>
              </a:rPr>
              <a:t>(1)</a:t>
            </a:r>
            <a:endParaRPr lang="en-US" altLang="zh-CN" sz="4000" b="1">
              <a:latin typeface="Times New Roman" panose="02020603050405020304" pitchFamily="18" charset="0"/>
              <a:cs typeface="Times New Roman" panose="02020603050405020304" pitchFamily="18" charset="0"/>
            </a:endParaRPr>
          </a:p>
        </p:txBody>
      </p:sp>
      <p:sp>
        <p:nvSpPr>
          <p:cNvPr id="8" name="直角上箭头 7">
            <a:hlinkClick r:id="rId2" action="ppaction://hlinksldjump"/>
          </p:cNvPr>
          <p:cNvSpPr/>
          <p:nvPr/>
        </p:nvSpPr>
        <p:spPr>
          <a:xfrm>
            <a:off x="172720" y="6382385"/>
            <a:ext cx="450850" cy="357505"/>
          </a:xfrm>
          <a:prstGeom prst="bentUpArrow">
            <a:avLst>
              <a:gd name="adj1" fmla="val 25000"/>
              <a:gd name="adj2" fmla="val 26267"/>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p:cNvSpPr>
          <p:nvPr>
            <p:ph type="title"/>
          </p:nvPr>
        </p:nvSpPr>
        <p:spPr>
          <a:xfrm>
            <a:off x="1043608" y="760412"/>
            <a:ext cx="7621131" cy="490537"/>
          </a:xfrm>
        </p:spPr>
        <p:txBody>
          <a:bodyPr wrap="square" anchor="b">
            <a:normAutofit/>
          </a:bodyPr>
          <a:lstStyle/>
          <a:p>
            <a:pPr marL="357505" fontAlgn="base">
              <a:buClr>
                <a:srgbClr val="9966FF"/>
              </a:buClr>
              <a:buSzPct val="80000"/>
            </a:pPr>
            <a:r>
              <a:rPr lang="zh-CN" altLang="en-US" sz="2800" b="1"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科学实验规范</a:t>
            </a:r>
            <a:endParaRPr lang="zh-CN" altLang="en-US" sz="2800" b="1"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112642" name="Rectangle 3"/>
          <p:cNvSpPr/>
          <p:nvPr/>
        </p:nvSpPr>
        <p:spPr>
          <a:xfrm>
            <a:off x="2063750" y="1341438"/>
            <a:ext cx="6480175" cy="4323080"/>
          </a:xfrm>
          <a:prstGeom prst="rect">
            <a:avLst/>
          </a:prstGeom>
          <a:noFill/>
          <a:ln w="9525">
            <a:noFill/>
          </a:ln>
        </p:spPr>
        <p:txBody>
          <a:bodyPr anchor="t">
            <a:spAutoFit/>
          </a:bodyPr>
          <a:lstStyle/>
          <a:p>
            <a:pPr marL="285750" indent="-285750">
              <a:lnSpc>
                <a:spcPct val="150000"/>
              </a:lnSpc>
              <a:spcBef>
                <a:spcPts val="100"/>
              </a:spcBef>
              <a:spcAft>
                <a:spcPts val="0"/>
              </a:spcAft>
              <a:buClr>
                <a:srgbClr val="000000"/>
              </a:buClr>
              <a:buSzPct val="90000"/>
              <a:buFont typeface="Arial" panose="020B0604020202020204" pitchFamily="34" charset="0"/>
              <a:buChar char="•"/>
            </a:pPr>
            <a:r>
              <a:rPr lang="zh-CN" altLang="en-US" b="0" dirty="0">
                <a:latin typeface="微软雅黑" panose="020B0503020204020204" charset="-122"/>
                <a:ea typeface="微软雅黑" panose="020B0503020204020204" charset="-122"/>
                <a:cs typeface="微软雅黑" panose="020B0503020204020204" charset="-122"/>
              </a:rPr>
              <a:t>应重视学术研究前的通盘计划以及科学的实验设计。</a:t>
            </a:r>
            <a:endParaRPr lang="zh-CN" altLang="en-US" b="0" dirty="0">
              <a:latin typeface="微软雅黑" panose="020B0503020204020204" charset="-122"/>
              <a:ea typeface="微软雅黑" panose="020B0503020204020204" charset="-122"/>
              <a:cs typeface="微软雅黑" panose="020B0503020204020204" charset="-122"/>
            </a:endParaRPr>
          </a:p>
          <a:p>
            <a:pPr marL="285750" indent="-285750">
              <a:lnSpc>
                <a:spcPct val="150000"/>
              </a:lnSpc>
              <a:spcBef>
                <a:spcPts val="100"/>
              </a:spcBef>
              <a:spcAft>
                <a:spcPts val="0"/>
              </a:spcAft>
              <a:buClr>
                <a:srgbClr val="000000"/>
              </a:buClr>
              <a:buSzPct val="90000"/>
              <a:buFont typeface="Arial" panose="020B0604020202020204" pitchFamily="34" charset="0"/>
              <a:buChar char="•"/>
            </a:pPr>
            <a:r>
              <a:rPr lang="zh-CN" altLang="en-US" b="0" dirty="0">
                <a:latin typeface="微软雅黑" panose="020B0503020204020204" charset="-122"/>
                <a:ea typeface="微软雅黑" panose="020B0503020204020204" charset="-122"/>
                <a:cs typeface="微软雅黑" panose="020B0503020204020204" charset="-122"/>
                <a:sym typeface="Arial" panose="020B0604020202020204" pitchFamily="34" charset="0"/>
              </a:rPr>
              <a:t>严格遵守实验室规章制度及实验操作规程。</a:t>
            </a:r>
            <a:r>
              <a:rPr lang="zh-CN" altLang="en-US" b="0" dirty="0">
                <a:latin typeface="微软雅黑" panose="020B0503020204020204" charset="-122"/>
                <a:ea typeface="微软雅黑" panose="020B0503020204020204" charset="-122"/>
                <a:cs typeface="微软雅黑" panose="020B0503020204020204" charset="-122"/>
              </a:rPr>
              <a:t>   </a:t>
            </a:r>
            <a:endParaRPr lang="zh-CN" altLang="en-US" b="0" dirty="0">
              <a:latin typeface="微软雅黑" panose="020B0503020204020204" charset="-122"/>
              <a:ea typeface="微软雅黑" panose="020B0503020204020204" charset="-122"/>
              <a:cs typeface="微软雅黑" panose="020B0503020204020204" charset="-122"/>
            </a:endParaRPr>
          </a:p>
          <a:p>
            <a:pPr marL="285750" indent="-285750">
              <a:lnSpc>
                <a:spcPct val="150000"/>
              </a:lnSpc>
              <a:spcBef>
                <a:spcPts val="100"/>
              </a:spcBef>
              <a:spcAft>
                <a:spcPts val="0"/>
              </a:spcAft>
              <a:buClr>
                <a:srgbClr val="000000"/>
              </a:buClr>
              <a:buSzPct val="90000"/>
              <a:buFont typeface="Arial" panose="020B0604020202020204" pitchFamily="34" charset="0"/>
              <a:buChar char="•"/>
            </a:pPr>
            <a:r>
              <a:rPr lang="zh-CN" altLang="en-US" b="0" dirty="0">
                <a:solidFill>
                  <a:srgbClr val="E33725"/>
                </a:solidFill>
                <a:latin typeface="微软雅黑" panose="020B0503020204020204" charset="-122"/>
                <a:ea typeface="微软雅黑" panose="020B0503020204020204" charset="-122"/>
                <a:cs typeface="微软雅黑" panose="020B0503020204020204" charset="-122"/>
              </a:rPr>
              <a:t>忠实于原始数据</a:t>
            </a:r>
            <a:r>
              <a:rPr lang="zh-CN" altLang="en-US" b="0" dirty="0">
                <a:latin typeface="微软雅黑" panose="020B0503020204020204" charset="-122"/>
                <a:ea typeface="微软雅黑" panose="020B0503020204020204" charset="-122"/>
                <a:cs typeface="微软雅黑" panose="020B0503020204020204" charset="-122"/>
              </a:rPr>
              <a:t>。捏造、篡改或隐瞒不利数据都属于伪造数据的范畴。    </a:t>
            </a:r>
            <a:endParaRPr lang="zh-CN" altLang="en-US" b="0" dirty="0">
              <a:latin typeface="微软雅黑" panose="020B0503020204020204" charset="-122"/>
              <a:ea typeface="微软雅黑" panose="020B0503020204020204" charset="-122"/>
              <a:cs typeface="微软雅黑" panose="020B0503020204020204" charset="-122"/>
            </a:endParaRPr>
          </a:p>
          <a:p>
            <a:pPr marL="285750" indent="-285750">
              <a:lnSpc>
                <a:spcPct val="150000"/>
              </a:lnSpc>
              <a:spcBef>
                <a:spcPts val="100"/>
              </a:spcBef>
              <a:spcAft>
                <a:spcPts val="0"/>
              </a:spcAft>
              <a:buClr>
                <a:srgbClr val="000000"/>
              </a:buClr>
              <a:buSzPct val="90000"/>
              <a:buFont typeface="Arial" panose="020B0604020202020204" pitchFamily="34" charset="0"/>
              <a:buChar char="•"/>
            </a:pPr>
            <a:r>
              <a:rPr lang="zh-CN" altLang="en-US" b="0" dirty="0">
                <a:latin typeface="微软雅黑" panose="020B0503020204020204" charset="-122"/>
                <a:ea typeface="微软雅黑" panose="020B0503020204020204" charset="-122"/>
                <a:cs typeface="微软雅黑" panose="020B0503020204020204" charset="-122"/>
              </a:rPr>
              <a:t>应遵循可被重复的原则进行学术活动。一般科学方法的准则、假设的形成和检验、实验，数据的分析和判断，结论的形成是通用的。</a:t>
            </a:r>
            <a:endParaRPr lang="zh-CN" altLang="en-US" b="0" dirty="0">
              <a:latin typeface="微软雅黑" panose="020B0503020204020204" charset="-122"/>
              <a:ea typeface="微软雅黑" panose="020B0503020204020204" charset="-122"/>
              <a:cs typeface="微软雅黑" panose="020B0503020204020204" charset="-122"/>
            </a:endParaRPr>
          </a:p>
          <a:p>
            <a:pPr marL="285750" indent="-285750">
              <a:lnSpc>
                <a:spcPct val="150000"/>
              </a:lnSpc>
              <a:spcBef>
                <a:spcPts val="100"/>
              </a:spcBef>
              <a:spcAft>
                <a:spcPts val="0"/>
              </a:spcAft>
              <a:buClr>
                <a:srgbClr val="000000"/>
              </a:buClr>
              <a:buSzPct val="90000"/>
              <a:buFont typeface="Arial" panose="020B0604020202020204" pitchFamily="34" charset="0"/>
              <a:buChar char="•"/>
            </a:pPr>
            <a:r>
              <a:rPr lang="zh-CN" altLang="en-US" b="0" dirty="0">
                <a:latin typeface="微软雅黑" panose="020B0503020204020204" charset="-122"/>
                <a:ea typeface="微软雅黑" panose="020B0503020204020204" charset="-122"/>
                <a:cs typeface="微软雅黑" panose="020B0503020204020204" charset="-122"/>
              </a:rPr>
              <a:t>研究数据应恰当记录，妥善保管，保证数据的保密性。</a:t>
            </a:r>
            <a:endParaRPr lang="zh-CN" altLang="en-US" b="0" dirty="0">
              <a:latin typeface="微软雅黑" panose="020B0503020204020204" charset="-122"/>
              <a:ea typeface="微软雅黑" panose="020B0503020204020204" charset="-122"/>
              <a:cs typeface="微软雅黑" panose="020B0503020204020204" charset="-122"/>
            </a:endParaRPr>
          </a:p>
          <a:p>
            <a:pPr marL="285750" indent="-285750">
              <a:lnSpc>
                <a:spcPct val="150000"/>
              </a:lnSpc>
              <a:spcBef>
                <a:spcPts val="100"/>
              </a:spcBef>
              <a:spcAft>
                <a:spcPts val="0"/>
              </a:spcAft>
              <a:buClr>
                <a:srgbClr val="000000"/>
              </a:buClr>
              <a:buSzPct val="90000"/>
              <a:buFont typeface="Arial" panose="020B0604020202020204" pitchFamily="34" charset="0"/>
              <a:buChar char="•"/>
            </a:pPr>
            <a:r>
              <a:rPr lang="zh-CN" altLang="en-US" b="0" dirty="0">
                <a:solidFill>
                  <a:srgbClr val="E33725"/>
                </a:solidFill>
                <a:latin typeface="微软雅黑" panose="020B0503020204020204" charset="-122"/>
                <a:ea typeface="微软雅黑" panose="020B0503020204020204" charset="-122"/>
                <a:cs typeface="微软雅黑" panose="020B0503020204020204" charset="-122"/>
              </a:rPr>
              <a:t>学生在研究过程中所得到的数据处理，应由导师负责，在</a:t>
            </a:r>
            <a:endParaRPr lang="zh-CN" altLang="en-US" b="0" dirty="0">
              <a:solidFill>
                <a:srgbClr val="E33725"/>
              </a:solidFill>
              <a:latin typeface="微软雅黑" panose="020B0503020204020204" charset="-122"/>
              <a:ea typeface="微软雅黑" panose="020B0503020204020204" charset="-122"/>
              <a:cs typeface="微软雅黑" panose="020B0503020204020204" charset="-122"/>
            </a:endParaRPr>
          </a:p>
          <a:p>
            <a:pPr>
              <a:lnSpc>
                <a:spcPct val="150000"/>
              </a:lnSpc>
              <a:spcBef>
                <a:spcPts val="100"/>
              </a:spcBef>
              <a:spcAft>
                <a:spcPts val="0"/>
              </a:spcAft>
              <a:buClr>
                <a:schemeClr val="accent1"/>
              </a:buClr>
              <a:buSzPct val="90000"/>
              <a:buFont typeface="Wingdings" panose="05000000000000000000" pitchFamily="2" charset="2"/>
              <a:buNone/>
            </a:pPr>
            <a:r>
              <a:rPr lang="zh-CN" altLang="en-US" b="0" dirty="0">
                <a:solidFill>
                  <a:srgbClr val="E33725"/>
                </a:solidFill>
                <a:latin typeface="微软雅黑" panose="020B0503020204020204" charset="-122"/>
                <a:ea typeface="微软雅黑" panose="020B0503020204020204" charset="-122"/>
                <a:cs typeface="微软雅黑" panose="020B0503020204020204" charset="-122"/>
              </a:rPr>
              <a:t>    没有征得导师同意的情况下，不得对外公开研究数据及结论。</a:t>
            </a:r>
            <a:endParaRPr lang="zh-CN" altLang="en-US" b="0" dirty="0">
              <a:solidFill>
                <a:srgbClr val="E33725"/>
              </a:solidFill>
              <a:latin typeface="微软雅黑" panose="020B0503020204020204" charset="-122"/>
              <a:ea typeface="微软雅黑" panose="020B0503020204020204" charset="-122"/>
              <a:cs typeface="微软雅黑" panose="020B0503020204020204" charset="-122"/>
            </a:endParaRPr>
          </a:p>
        </p:txBody>
      </p:sp>
      <p:pic>
        <p:nvPicPr>
          <p:cNvPr id="112643" name="Picture 4"/>
          <p:cNvPicPr>
            <a:picLocks noChangeAspect="1"/>
          </p:cNvPicPr>
          <p:nvPr/>
        </p:nvPicPr>
        <p:blipFill>
          <a:blip r:embed="rId1"/>
          <a:stretch>
            <a:fillRect/>
          </a:stretch>
        </p:blipFill>
        <p:spPr>
          <a:xfrm>
            <a:off x="8467725" y="4421188"/>
            <a:ext cx="2159000" cy="1676400"/>
          </a:xfrm>
          <a:prstGeom prst="rect">
            <a:avLst/>
          </a:prstGeom>
          <a:noFill/>
          <a:ln w="9525">
            <a:noFill/>
          </a:ln>
        </p:spPr>
      </p:pic>
      <p:sp>
        <p:nvSpPr>
          <p:cNvPr id="2" name="文本框 1"/>
          <p:cNvSpPr txBox="1"/>
          <p:nvPr/>
        </p:nvSpPr>
        <p:spPr>
          <a:xfrm>
            <a:off x="507365" y="564515"/>
            <a:ext cx="774700" cy="706755"/>
          </a:xfrm>
          <a:prstGeom prst="rect">
            <a:avLst/>
          </a:prstGeom>
          <a:noFill/>
        </p:spPr>
        <p:txBody>
          <a:bodyPr wrap="none" rtlCol="0">
            <a:spAutoFit/>
          </a:bodyPr>
          <a:lstStyle/>
          <a:p>
            <a:r>
              <a:rPr lang="en-US" altLang="zh-CN" sz="4000" b="1">
                <a:latin typeface="Times New Roman" panose="02020603050405020304" pitchFamily="18" charset="0"/>
                <a:cs typeface="Times New Roman" panose="02020603050405020304" pitchFamily="18" charset="0"/>
              </a:rPr>
              <a:t>(2)</a:t>
            </a:r>
            <a:endParaRPr lang="en-US" altLang="zh-CN" sz="4000" b="1">
              <a:latin typeface="Times New Roman" panose="02020603050405020304" pitchFamily="18" charset="0"/>
              <a:cs typeface="Times New Roman" panose="02020603050405020304" pitchFamily="18" charset="0"/>
            </a:endParaRPr>
          </a:p>
        </p:txBody>
      </p:sp>
      <p:sp>
        <p:nvSpPr>
          <p:cNvPr id="8" name="直角上箭头 7">
            <a:hlinkClick r:id="rId2" action="ppaction://hlinksldjump"/>
          </p:cNvPr>
          <p:cNvSpPr/>
          <p:nvPr/>
        </p:nvSpPr>
        <p:spPr>
          <a:xfrm>
            <a:off x="172720" y="6382385"/>
            <a:ext cx="450850" cy="357505"/>
          </a:xfrm>
          <a:prstGeom prst="bentUpArrow">
            <a:avLst>
              <a:gd name="adj1" fmla="val 25000"/>
              <a:gd name="adj2" fmla="val 26267"/>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p:cNvSpPr>
          <p:nvPr>
            <p:ph type="title"/>
          </p:nvPr>
        </p:nvSpPr>
        <p:spPr>
          <a:xfrm>
            <a:off x="1396945" y="473075"/>
            <a:ext cx="7785100" cy="777875"/>
          </a:xfrm>
        </p:spPr>
        <p:txBody>
          <a:bodyPr wrap="square" anchor="b"/>
          <a:lstStyle/>
          <a:p>
            <a:pPr lvl="0" indent="0" eaLnBrk="1" fontAlgn="base" hangingPunct="1"/>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论文写作规范</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106499" name="Rectangle 3"/>
          <p:cNvSpPr>
            <a:spLocks noGrp="1"/>
          </p:cNvSpPr>
          <p:nvPr>
            <p:ph type="body" sz="half"/>
          </p:nvPr>
        </p:nvSpPr>
        <p:spPr>
          <a:xfrm>
            <a:off x="2019300" y="1598613"/>
            <a:ext cx="8153400" cy="5259387"/>
          </a:xfrm>
        </p:spPr>
        <p:txBody>
          <a:bodyPr wrap="square" anchor="t"/>
          <a:lstStyle>
            <a:lvl1pPr lvl="0">
              <a:defRPr sz="2800"/>
            </a:lvl1pPr>
            <a:lvl2pPr lvl="1">
              <a:defRPr sz="2400"/>
            </a:lvl2pPr>
            <a:lvl3pPr lvl="2">
              <a:defRPr sz="2000"/>
            </a:lvl3pPr>
            <a:lvl4pPr lvl="3">
              <a:defRPr sz="1800"/>
            </a:lvl4pPr>
            <a:lvl5pPr lvl="4">
              <a:defRPr sz="1800"/>
            </a:lvl5pPr>
          </a:lstStyle>
          <a:p>
            <a:pPr lvl="0" indent="-271780"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论文写作有着严格的要求，尤其是学位论文</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indent="-271780"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具备一定规模与学术性</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结构严谨</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lnSpc>
                <a:spcPct val="150000"/>
              </a:lnSpc>
              <a:spcBef>
                <a:spcPct val="0"/>
              </a:spcBef>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          除题目、作者姓名、专业、导师、关键词等基本著录项目外，在内容结构上一般有序言（或引言、前言）、摘要、目录、正文、注释或参考文献、致谢等。</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语言规范、措辞得当</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装订、版式等方面有严格要求</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lnSpc>
                <a:spcPct val="150000"/>
              </a:lnSpc>
              <a:spcBef>
                <a:spcPct val="0"/>
              </a:spcBef>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       </a:t>
            </a:r>
            <a:endParaRPr lang="zh-CN" altLang="en-US" sz="1800" u="sng"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lnSpc>
                <a:spcPct val="150000"/>
              </a:lnSpc>
              <a:spcBef>
                <a:spcPct val="0"/>
              </a:spcBef>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800" u="sng" dirty="0">
                <a:solidFill>
                  <a:srgbClr val="E33725"/>
                </a:solidFill>
                <a:latin typeface="微软雅黑" panose="020B0503020204020204" charset="-122"/>
                <a:ea typeface="微软雅黑" panose="020B0503020204020204" charset="-122"/>
                <a:cs typeface="微软雅黑" panose="020B0503020204020204" charset="-122"/>
              </a:rPr>
              <a:t>相关标准：科学技术报告、学位论文和学术论文的编写格式（GB7713）</a:t>
            </a:r>
            <a:r>
              <a:rPr lang="en-US" altLang="zh-CN" sz="1800" u="sng" dirty="0">
                <a:solidFill>
                  <a:srgbClr val="E33725"/>
                </a:solidFill>
                <a:latin typeface="微软雅黑" panose="020B0503020204020204" charset="-122"/>
                <a:ea typeface="微软雅黑" panose="020B0503020204020204" charset="-122"/>
                <a:cs typeface="微软雅黑" panose="020B0503020204020204" charset="-122"/>
              </a:rPr>
              <a:t>《</a:t>
            </a:r>
            <a:r>
              <a:rPr lang="zh-CN" altLang="en-US" sz="1800" u="sng" dirty="0">
                <a:solidFill>
                  <a:srgbClr val="E33725"/>
                </a:solidFill>
                <a:latin typeface="微软雅黑" panose="020B0503020204020204" charset="-122"/>
                <a:ea typeface="微软雅黑" panose="020B0503020204020204" charset="-122"/>
                <a:cs typeface="微软雅黑" panose="020B0503020204020204" charset="-122"/>
              </a:rPr>
              <a:t>西安科技大学研究生学位论文规范</a:t>
            </a:r>
            <a:r>
              <a:rPr lang="en-US" altLang="zh-CN" sz="1800" u="sng" dirty="0">
                <a:solidFill>
                  <a:srgbClr val="E33725"/>
                </a:solidFill>
                <a:latin typeface="微软雅黑" panose="020B0503020204020204" charset="-122"/>
                <a:ea typeface="微软雅黑" panose="020B0503020204020204" charset="-122"/>
                <a:cs typeface="微软雅黑" panose="020B0503020204020204" charset="-122"/>
              </a:rPr>
              <a:t>》</a:t>
            </a:r>
            <a:endParaRPr lang="en-US" altLang="zh-CN" sz="1800" u="sng" dirty="0">
              <a:solidFill>
                <a:srgbClr val="E33725"/>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507365" y="564515"/>
            <a:ext cx="774700" cy="706755"/>
          </a:xfrm>
          <a:prstGeom prst="rect">
            <a:avLst/>
          </a:prstGeom>
          <a:noFill/>
        </p:spPr>
        <p:txBody>
          <a:bodyPr wrap="none" rtlCol="0">
            <a:spAutoFit/>
          </a:bodyPr>
          <a:lstStyle/>
          <a:p>
            <a:r>
              <a:rPr lang="en-US" altLang="zh-CN" sz="4000" b="1">
                <a:latin typeface="Times New Roman" panose="02020603050405020304" pitchFamily="18" charset="0"/>
                <a:cs typeface="Times New Roman" panose="02020603050405020304" pitchFamily="18" charset="0"/>
              </a:rPr>
              <a:t>(3)</a:t>
            </a:r>
            <a:endParaRPr lang="en-US" altLang="zh-CN" sz="4000" b="1">
              <a:latin typeface="Times New Roman" panose="02020603050405020304" pitchFamily="18" charset="0"/>
              <a:cs typeface="Times New Roman" panose="02020603050405020304" pitchFamily="18" charset="0"/>
            </a:endParaRPr>
          </a:p>
        </p:txBody>
      </p:sp>
      <p:sp>
        <p:nvSpPr>
          <p:cNvPr id="8" name="直角上箭头 7">
            <a:hlinkClick r:id="rId1" action="ppaction://hlinksldjump"/>
          </p:cNvPr>
          <p:cNvSpPr/>
          <p:nvPr/>
        </p:nvSpPr>
        <p:spPr>
          <a:xfrm>
            <a:off x="172720" y="6382385"/>
            <a:ext cx="450850" cy="357505"/>
          </a:xfrm>
          <a:prstGeom prst="bentUpArrow">
            <a:avLst>
              <a:gd name="adj1" fmla="val 25000"/>
              <a:gd name="adj2" fmla="val 26267"/>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p:cNvSpPr>
          <p:nvPr>
            <p:ph type="title"/>
          </p:nvPr>
        </p:nvSpPr>
        <p:spPr>
          <a:xfrm>
            <a:off x="1391934" y="505929"/>
            <a:ext cx="8388350" cy="717550"/>
          </a:xfrm>
        </p:spPr>
        <p:txBody>
          <a:bodyPr wrap="square" anchor="b"/>
          <a:lstStyle/>
          <a:p>
            <a:pPr lvl="0" indent="0" eaLnBrk="1" fontAlgn="base" hangingPunct="1"/>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参考、引用规范</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107523" name="Rectangle 3"/>
          <p:cNvSpPr>
            <a:spLocks noGrp="1"/>
          </p:cNvSpPr>
          <p:nvPr>
            <p:ph type="body"/>
          </p:nvPr>
        </p:nvSpPr>
        <p:spPr>
          <a:xfrm>
            <a:off x="4507774" y="1933575"/>
            <a:ext cx="7056437" cy="5256213"/>
          </a:xfrm>
        </p:spPr>
        <p:txBody>
          <a:bodyPr wrap="square" anchor="t"/>
          <a:lstStyle/>
          <a:p>
            <a:pPr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必须尊重作者意愿，不可断章取义</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引用观点应尽可能追溯到原创者</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尽可能保持原貌，如有增删须加以说明</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避免过度引用，通常的论文中不能超过</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10</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不包含学位论文</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引用未发表的作品须征得作者或权益人的同意</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引用应有明显的标志，避免混淆</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引用须标注真实出处，提供相关准确信息</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0"/>
              </a:spcBef>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规定文字的表述，结论性的引用必须用原文，且要完整；描述性地引用需要用自己的语言，不能照抄别人的描述。</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14691" name="Picture 4"/>
          <p:cNvPicPr>
            <a:picLocks noChangeAspect="1"/>
          </p:cNvPicPr>
          <p:nvPr/>
        </p:nvPicPr>
        <p:blipFill>
          <a:blip r:embed="rId1"/>
          <a:stretch>
            <a:fillRect/>
          </a:stretch>
        </p:blipFill>
        <p:spPr>
          <a:xfrm>
            <a:off x="1071527" y="2852151"/>
            <a:ext cx="2462213" cy="1476375"/>
          </a:xfrm>
          <a:prstGeom prst="rect">
            <a:avLst/>
          </a:prstGeom>
          <a:noFill/>
          <a:ln w="9525">
            <a:noFill/>
          </a:ln>
        </p:spPr>
      </p:pic>
      <p:sp>
        <p:nvSpPr>
          <p:cNvPr id="2" name="文本框 1"/>
          <p:cNvSpPr txBox="1"/>
          <p:nvPr/>
        </p:nvSpPr>
        <p:spPr>
          <a:xfrm>
            <a:off x="507365" y="564515"/>
            <a:ext cx="774700" cy="706755"/>
          </a:xfrm>
          <a:prstGeom prst="rect">
            <a:avLst/>
          </a:prstGeom>
          <a:noFill/>
        </p:spPr>
        <p:txBody>
          <a:bodyPr wrap="none" rtlCol="0">
            <a:spAutoFit/>
          </a:bodyPr>
          <a:lstStyle/>
          <a:p>
            <a:r>
              <a:rPr lang="en-US" altLang="zh-CN" sz="4000" b="1">
                <a:latin typeface="Times New Roman" panose="02020603050405020304" pitchFamily="18" charset="0"/>
                <a:cs typeface="Times New Roman" panose="02020603050405020304" pitchFamily="18" charset="0"/>
              </a:rPr>
              <a:t>(4)</a:t>
            </a:r>
            <a:endParaRPr lang="en-US" altLang="zh-CN" sz="4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p:cNvSpPr>
          <p:nvPr>
            <p:ph type="title"/>
          </p:nvPr>
        </p:nvSpPr>
        <p:spPr>
          <a:xfrm>
            <a:off x="1341671" y="597574"/>
            <a:ext cx="7931150" cy="706453"/>
          </a:xfrm>
        </p:spPr>
        <p:txBody>
          <a:bodyPr wrap="square" anchor="b"/>
          <a:lstStyle/>
          <a:p>
            <a:pPr marL="357505" lvl="0" indent="-271780" algn="l" eaLnBrk="1" fontAlgn="base" hangingPunct="1">
              <a:lnSpc>
                <a:spcPct val="110000"/>
              </a:lnSpc>
              <a:spcBef>
                <a:spcPts val="600"/>
              </a:spcBef>
              <a:buClr>
                <a:srgbClr val="9966FF"/>
              </a:buClr>
              <a:buSzPct val="80000"/>
              <a:buFont typeface="Century Gothic" panose="020B0502020202020204" pitchFamily="34" charset="0"/>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如何规范使用参考文献</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108547" name="Rectangle 3"/>
          <p:cNvSpPr>
            <a:spLocks noGrp="1"/>
          </p:cNvSpPr>
          <p:nvPr/>
        </p:nvSpPr>
        <p:spPr>
          <a:xfrm>
            <a:off x="2095500" y="1624013"/>
            <a:ext cx="8001000" cy="3870325"/>
          </a:xfrm>
          <a:prstGeom prst="rect">
            <a:avLst/>
          </a:prstGeom>
          <a:noFill/>
          <a:ln w="9525">
            <a:noFill/>
          </a:ln>
        </p:spPr>
        <p:txBody>
          <a:bodyPr anchor="t"/>
          <a:lstStyle/>
          <a:p>
            <a:pPr marL="357505" indent="-271780" algn="just">
              <a:lnSpc>
                <a:spcPct val="150000"/>
              </a:lnSpc>
              <a:spcBef>
                <a:spcPts val="600"/>
              </a:spcBef>
              <a:spcAft>
                <a:spcPct val="20000"/>
              </a:spcAft>
              <a:buClr>
                <a:schemeClr val="accent1"/>
              </a:buClr>
              <a:buSzPct val="80000"/>
              <a:buFont typeface="Wingdings" panose="05000000000000000000" pitchFamily="2" charset="2"/>
              <a:buChar char=""/>
            </a:pPr>
            <a:r>
              <a:rPr lang="zh-CN" altLang="en-US" sz="2000" b="0" dirty="0">
                <a:latin typeface="微软雅黑" panose="020B0503020204020204" charset="-122"/>
                <a:ea typeface="微软雅黑" panose="020B0503020204020204" charset="-122"/>
                <a:cs typeface="微软雅黑" panose="020B0503020204020204" charset="-122"/>
              </a:rPr>
              <a:t>一篇文章的引用参考部分包括注释和参考文献两部分。</a:t>
            </a:r>
            <a:endParaRPr lang="zh-CN" altLang="en-US" sz="2000" b="0" dirty="0">
              <a:latin typeface="微软雅黑" panose="020B0503020204020204" charset="-122"/>
              <a:ea typeface="微软雅黑" panose="020B0503020204020204" charset="-122"/>
              <a:cs typeface="微软雅黑" panose="020B0503020204020204" charset="-122"/>
            </a:endParaRPr>
          </a:p>
          <a:p>
            <a:pPr marL="357505" indent="-271780" algn="just">
              <a:lnSpc>
                <a:spcPct val="150000"/>
              </a:lnSpc>
              <a:spcBef>
                <a:spcPts val="600"/>
              </a:spcBef>
              <a:spcAft>
                <a:spcPct val="20000"/>
              </a:spcAft>
              <a:buClr>
                <a:schemeClr val="accent1"/>
              </a:buClr>
              <a:buSzPct val="80000"/>
              <a:buFont typeface="Wingdings" panose="05000000000000000000" pitchFamily="2" charset="2"/>
              <a:buChar char=""/>
            </a:pPr>
            <a:r>
              <a:rPr lang="zh-CN" altLang="en-US" sz="2000" b="0" u="sng" dirty="0">
                <a:solidFill>
                  <a:srgbClr val="E33725"/>
                </a:solidFill>
                <a:latin typeface="微软雅黑" panose="020B0503020204020204" charset="-122"/>
                <a:ea typeface="微软雅黑" panose="020B0503020204020204" charset="-122"/>
                <a:cs typeface="微软雅黑" panose="020B0503020204020204" charset="-122"/>
              </a:rPr>
              <a:t>参考文献是作者写作论著时所参考的文献书目，一般集中列表于文末；</a:t>
            </a:r>
            <a:r>
              <a:rPr lang="zh-CN" altLang="en-US" sz="2000" b="0" dirty="0">
                <a:latin typeface="微软雅黑" panose="020B0503020204020204" charset="-122"/>
                <a:ea typeface="微软雅黑" panose="020B0503020204020204" charset="-122"/>
                <a:cs typeface="微软雅黑" panose="020B0503020204020204" charset="-122"/>
              </a:rPr>
              <a:t>参考文献用</a:t>
            </a:r>
            <a:r>
              <a:rPr lang="en-US" altLang="zh-CN" sz="2000" b="0" dirty="0">
                <a:latin typeface="微软雅黑" panose="020B0503020204020204" charset="-122"/>
                <a:ea typeface="微软雅黑" panose="020B0503020204020204" charset="-122"/>
                <a:cs typeface="微软雅黑" panose="020B0503020204020204" charset="-122"/>
              </a:rPr>
              <a:t>[1][2]</a:t>
            </a:r>
            <a:r>
              <a:rPr lang="zh-CN" altLang="en-US" sz="2000" b="0" dirty="0">
                <a:latin typeface="微软雅黑" panose="020B0503020204020204" charset="-122"/>
                <a:ea typeface="微软雅黑" panose="020B0503020204020204" charset="-122"/>
                <a:cs typeface="微软雅黑" panose="020B0503020204020204" charset="-122"/>
              </a:rPr>
              <a:t>标注，放尾注。</a:t>
            </a:r>
            <a:endParaRPr lang="zh-CN" altLang="en-US" sz="2000" b="0" dirty="0">
              <a:latin typeface="微软雅黑" panose="020B0503020204020204" charset="-122"/>
              <a:ea typeface="微软雅黑" panose="020B0503020204020204" charset="-122"/>
              <a:cs typeface="微软雅黑" panose="020B0503020204020204" charset="-122"/>
            </a:endParaRPr>
          </a:p>
          <a:p>
            <a:pPr marL="357505" indent="-271780" algn="just">
              <a:lnSpc>
                <a:spcPct val="150000"/>
              </a:lnSpc>
              <a:spcBef>
                <a:spcPts val="600"/>
              </a:spcBef>
              <a:spcAft>
                <a:spcPct val="20000"/>
              </a:spcAft>
              <a:buClr>
                <a:schemeClr val="accent1"/>
              </a:buClr>
              <a:buSzPct val="80000"/>
              <a:buFont typeface="Wingdings" panose="05000000000000000000" pitchFamily="2" charset="2"/>
              <a:buChar char=""/>
            </a:pPr>
            <a:r>
              <a:rPr lang="zh-CN" altLang="en-US" sz="2000" b="0" u="sng" dirty="0">
                <a:solidFill>
                  <a:srgbClr val="E33725"/>
                </a:solidFill>
                <a:latin typeface="微软雅黑" panose="020B0503020204020204" charset="-122"/>
                <a:ea typeface="微软雅黑" panose="020B0503020204020204" charset="-122"/>
                <a:cs typeface="微软雅黑" panose="020B0503020204020204" charset="-122"/>
              </a:rPr>
              <a:t>注释是对正文中某一特定内容的解释或补充说明，</a:t>
            </a:r>
            <a:r>
              <a:rPr lang="zh-CN" altLang="en-US" sz="2000" b="0" dirty="0">
                <a:solidFill>
                  <a:schemeClr val="folHlink"/>
                </a:solidFill>
                <a:latin typeface="微软雅黑" panose="020B0503020204020204" charset="-122"/>
                <a:ea typeface="微软雅黑" panose="020B0503020204020204" charset="-122"/>
                <a:cs typeface="微软雅黑" panose="020B0503020204020204" charset="-122"/>
              </a:rPr>
              <a:t>（</a:t>
            </a:r>
            <a:r>
              <a:rPr lang="zh-CN" altLang="en-US" sz="2000" b="0" dirty="0">
                <a:latin typeface="微软雅黑" panose="020B0503020204020204" charset="-122"/>
                <a:ea typeface="微软雅黑" panose="020B0503020204020204" charset="-122"/>
                <a:cs typeface="微软雅黑" panose="020B0503020204020204" charset="-122"/>
              </a:rPr>
              <a:t>转引的参考文献也可以放在注释里），注释用</a:t>
            </a:r>
            <a:r>
              <a:rPr lang="zh-CN" altLang="en-US" sz="2000" b="0" dirty="0">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2000" b="0" dirty="0">
                <a:latin typeface="微软雅黑" panose="020B0503020204020204" charset="-122"/>
                <a:ea typeface="微软雅黑" panose="020B0503020204020204" charset="-122"/>
                <a:cs typeface="微软雅黑" panose="020B0503020204020204" charset="-122"/>
              </a:rPr>
              <a:t>标注，放脚注。</a:t>
            </a:r>
            <a:endParaRPr lang="zh-CN" altLang="en-US" sz="2000" b="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1" fill="hold"/>
                                        <p:tgtEl>
                                          <p:spTgt spid="10854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p:cNvSpPr>
          <p:nvPr>
            <p:ph type="title"/>
          </p:nvPr>
        </p:nvSpPr>
        <p:spPr>
          <a:xfrm>
            <a:off x="1428224" y="495838"/>
            <a:ext cx="7429500" cy="765175"/>
          </a:xfrm>
        </p:spPr>
        <p:txBody>
          <a:bodyPr wrap="square" anchor="b"/>
          <a:lstStyle/>
          <a:p>
            <a:pPr lvl="0" indent="0" eaLnBrk="1" fontAlgn="base" hangingPunct="1"/>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参考文献著录规则</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109571" name="Rectangle 3"/>
          <p:cNvSpPr>
            <a:spLocks noGrp="1"/>
          </p:cNvSpPr>
          <p:nvPr>
            <p:ph type="body" sz="half"/>
          </p:nvPr>
        </p:nvSpPr>
        <p:spPr>
          <a:xfrm>
            <a:off x="1987205" y="1927528"/>
            <a:ext cx="9482552" cy="5040313"/>
          </a:xfrm>
        </p:spPr>
        <p:txBody>
          <a:bodyPr wrap="square" anchor="t"/>
          <a:lstStyle>
            <a:lvl1pPr lvl="0">
              <a:defRPr sz="2800"/>
            </a:lvl1pPr>
            <a:lvl2pPr lvl="1">
              <a:defRPr sz="2400"/>
            </a:lvl2pPr>
            <a:lvl3pPr lvl="2">
              <a:defRPr sz="2000"/>
            </a:lvl3pPr>
            <a:lvl4pPr lvl="3">
              <a:defRPr sz="1800"/>
            </a:lvl4pPr>
            <a:lvl5pPr lvl="4">
              <a:defRPr sz="1800"/>
            </a:lvl5pPr>
          </a:lstStyle>
          <a:p>
            <a:pPr lvl="0" indent="-271780" eaLnBrk="1" hangingPunct="1"/>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[M]</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图书专著   </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[C]</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论文集         </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[N]</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报纸</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[J]</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期刊            </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[D]</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学位论文     </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[R]</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报告</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[S]</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标准           </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[P]</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专利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[Z]</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其他未说明的文献</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[A]</a:t>
            </a: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专著、论文集中的析出文献</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buNone/>
            </a:pP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buNone/>
            </a:pP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rPr>
              <a:t>[1</a:t>
            </a: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800" b="1" dirty="0">
                <a:solidFill>
                  <a:schemeClr val="tx1"/>
                </a:solidFill>
                <a:latin typeface="微软雅黑" panose="020B0503020204020204" charset="-122"/>
                <a:ea typeface="微软雅黑" panose="020B0503020204020204" charset="-122"/>
                <a:cs typeface="微软雅黑" panose="020B0503020204020204" charset="-122"/>
              </a:rPr>
              <a:t>胡军华</a:t>
            </a: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1800" b="1" dirty="0">
                <a:solidFill>
                  <a:schemeClr val="tx1"/>
                </a:solidFill>
                <a:latin typeface="微软雅黑" panose="020B0503020204020204" charset="-122"/>
                <a:ea typeface="微软雅黑" panose="020B0503020204020204" charset="-122"/>
                <a:cs typeface="微软雅黑" panose="020B0503020204020204" charset="-122"/>
              </a:rPr>
              <a:t>基于累积前景理论的动态随机多准则决策方法</a:t>
            </a: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rPr>
              <a:t>[J].</a:t>
            </a:r>
            <a:r>
              <a:rPr lang="zh-CN" altLang="en-US" sz="1800" b="1" dirty="0">
                <a:solidFill>
                  <a:schemeClr val="tx1"/>
                </a:solidFill>
                <a:latin typeface="微软雅黑" panose="020B0503020204020204" charset="-122"/>
                <a:ea typeface="微软雅黑" panose="020B0503020204020204" charset="-122"/>
                <a:cs typeface="微软雅黑" panose="020B0503020204020204" charset="-122"/>
              </a:rPr>
              <a:t>软科学</a:t>
            </a: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rPr>
              <a:t>,2012(02)</a:t>
            </a:r>
            <a:r>
              <a:rPr lang="zh-CN" altLang="en-US" sz="1800" b="1" dirty="0">
                <a:solidFill>
                  <a:schemeClr val="tx1"/>
                </a:solidFill>
                <a:latin typeface="微软雅黑" panose="020B0503020204020204" charset="-122"/>
                <a:ea typeface="微软雅黑" panose="020B0503020204020204" charset="-122"/>
                <a:cs typeface="微软雅黑" panose="020B0503020204020204" charset="-122"/>
              </a:rPr>
              <a:t>：</a:t>
            </a: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rPr>
              <a:t>132-135.</a:t>
            </a:r>
            <a:endParaRPr lang="en-US" altLang="zh-CN" sz="1800" b="1"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buNone/>
            </a:pPr>
            <a:endParaRPr lang="en-US" altLang="zh-CN" sz="1800" b="1" dirty="0">
              <a:solidFill>
                <a:schemeClr val="tx1"/>
              </a:solidFill>
              <a:latin typeface="微软雅黑" panose="020B0503020204020204" charset="-122"/>
              <a:ea typeface="微软雅黑" panose="020B0503020204020204" charset="-122"/>
              <a:cs typeface="微软雅黑" panose="020B0503020204020204" charset="-122"/>
            </a:endParaRPr>
          </a:p>
          <a:p>
            <a:pPr lvl="0" indent="-271780" eaLnBrk="1" hangingPunct="1">
              <a:buNone/>
            </a:pP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rPr>
              <a:t>[2</a:t>
            </a: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王广宇</a:t>
            </a: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知识管理</a:t>
            </a: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冲击与改进战略研究</a:t>
            </a: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[M].</a:t>
            </a:r>
            <a:r>
              <a:rPr lang="zh-CN" altLang="en-US"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北京：清华大学出版社</a:t>
            </a:r>
            <a:r>
              <a:rPr lang="en-US" altLang="zh-CN"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,2004:153.</a:t>
            </a:r>
            <a:endParaRPr lang="en-US" altLang="zh-CN" sz="1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indent="-271780" eaLnBrk="1" hangingPunct="1">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indent="-271780" eaLnBrk="1" hangingPunct="1">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    中国国家标准</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a:t>
            </a:r>
            <a:r>
              <a:rPr lang="en-US" altLang="zh-CN" sz="1800" u="sng" dirty="0">
                <a:solidFill>
                  <a:schemeClr val="tx1"/>
                </a:solidFill>
                <a:latin typeface="微软雅黑" panose="020B0503020204020204" charset="-122"/>
                <a:ea typeface="微软雅黑" panose="020B0503020204020204" charset="-122"/>
                <a:cs typeface="微软雅黑" panose="020B0503020204020204" charset="-122"/>
              </a:rPr>
              <a:t>信息与文献 参考文献著录规则</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》GB/T 7714-2015</a:t>
            </a:r>
            <a:endParaRPr lang="en-US" altLang="zh-CN" sz="18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9572" name="AutoShape 4"/>
          <p:cNvSpPr/>
          <p:nvPr/>
        </p:nvSpPr>
        <p:spPr>
          <a:xfrm>
            <a:off x="8295005" y="2286000"/>
            <a:ext cx="1271905" cy="609600"/>
          </a:xfrm>
          <a:prstGeom prst="wedgeRoundRectCallout">
            <a:avLst>
              <a:gd name="adj1" fmla="val -43681"/>
              <a:gd name="adj2" fmla="val 89125"/>
              <a:gd name="adj3" fmla="val 16667"/>
            </a:avLst>
          </a:prstGeom>
          <a:solidFill>
            <a:schemeClr val="accent5"/>
          </a:solidFill>
        </p:spPr>
        <p:style>
          <a:lnRef idx="3">
            <a:schemeClr val="lt1"/>
          </a:lnRef>
          <a:fillRef idx="1">
            <a:schemeClr val="accent1"/>
          </a:fillRef>
          <a:effectRef idx="1">
            <a:schemeClr val="accent1"/>
          </a:effectRef>
          <a:fontRef idx="minor">
            <a:schemeClr val="lt1"/>
          </a:fontRef>
        </p:style>
        <p:txBody>
          <a:bodyPr wrap="none" anchor="ctr">
            <a:scene3d>
              <a:camera prst="orthographicFront"/>
              <a:lightRig rig="threePt" dir="t"/>
            </a:scene3d>
          </a:bodyPr>
          <a:lstStyle/>
          <a:p>
            <a:pPr lvl="0" indent="0" algn="ctr" fontAlgn="base"/>
            <a:r>
              <a:rPr lang="zh-CN" altLang="en-US" sz="2400" b="1" strike="noStrike" noProof="1">
                <a:ln w="6600">
                  <a:solidFill>
                    <a:schemeClr val="accent2"/>
                  </a:solidFill>
                  <a:prstDash val="solid"/>
                </a:ln>
                <a:solidFill>
                  <a:schemeClr val="bg1"/>
                </a:solidFill>
                <a:effectLst/>
                <a:latin typeface="黑体" panose="02010609060101010101" charset="-122"/>
                <a:ea typeface="黑体" panose="02010609060101010101" charset="-122"/>
              </a:rPr>
              <a:t>举例</a:t>
            </a:r>
            <a:endParaRPr lang="zh-CN" altLang="en-US" sz="2400" b="1" strike="noStrike" noProof="1">
              <a:ln w="6600">
                <a:solidFill>
                  <a:schemeClr val="accent2"/>
                </a:solidFill>
                <a:prstDash val="solid"/>
              </a:ln>
              <a:solidFill>
                <a:schemeClr val="bg1"/>
              </a:solidFill>
              <a:effectLst/>
              <a:latin typeface="黑体" panose="02010609060101010101" charset="-122"/>
              <a:ea typeface="黑体" panose="02010609060101010101" charset="-122"/>
            </a:endParaRPr>
          </a:p>
        </p:txBody>
      </p:sp>
      <p:sp>
        <p:nvSpPr>
          <p:cNvPr id="8" name="直角上箭头 7">
            <a:hlinkClick r:id="rId1" action="ppaction://hlinksldjump"/>
          </p:cNvPr>
          <p:cNvSpPr/>
          <p:nvPr/>
        </p:nvSpPr>
        <p:spPr>
          <a:xfrm>
            <a:off x="172720" y="6382385"/>
            <a:ext cx="450850" cy="357505"/>
          </a:xfrm>
          <a:prstGeom prst="bentUpArrow">
            <a:avLst>
              <a:gd name="adj1" fmla="val 25000"/>
              <a:gd name="adj2" fmla="val 26267"/>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9572"/>
                                        </p:tgtEl>
                                        <p:attrNameLst>
                                          <p:attrName>style.visibility</p:attrName>
                                        </p:attrNameLst>
                                      </p:cBhvr>
                                      <p:to>
                                        <p:strVal val="visible"/>
                                      </p:to>
                                    </p:set>
                                    <p:anim calcmode="lin" valueType="num">
                                      <p:cBhvr>
                                        <p:cTn id="7" dur="500" fill="hold"/>
                                        <p:tgtEl>
                                          <p:spTgt spid="109572"/>
                                        </p:tgtEl>
                                        <p:attrNameLst>
                                          <p:attrName>ppt_w</p:attrName>
                                        </p:attrNameLst>
                                      </p:cBhvr>
                                      <p:tavLst>
                                        <p:tav tm="0">
                                          <p:val>
                                            <p:fltVal val="0"/>
                                          </p:val>
                                        </p:tav>
                                        <p:tav tm="100000">
                                          <p:val>
                                            <p:strVal val="#ppt_w"/>
                                          </p:val>
                                        </p:tav>
                                      </p:tavLst>
                                    </p:anim>
                                    <p:anim calcmode="lin" valueType="num">
                                      <p:cBhvr>
                                        <p:cTn id="8" dur="500" fill="hold"/>
                                        <p:tgtEl>
                                          <p:spTgt spid="109572"/>
                                        </p:tgtEl>
                                        <p:attrNameLst>
                                          <p:attrName>ppt_h</p:attrName>
                                        </p:attrNameLst>
                                      </p:cBhvr>
                                      <p:tavLst>
                                        <p:tav tm="0">
                                          <p:val>
                                            <p:fltVal val="0"/>
                                          </p:val>
                                        </p:tav>
                                        <p:tav tm="100000">
                                          <p:val>
                                            <p:strVal val="#ppt_h"/>
                                          </p:val>
                                        </p:tav>
                                      </p:tavLst>
                                    </p:anim>
                                    <p:animEffect transition="in" filter="fade">
                                      <p:cBhvr>
                                        <p:cTn id="9"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 Box 5"/>
          <p:cNvSpPr txBox="1"/>
          <p:nvPr/>
        </p:nvSpPr>
        <p:spPr>
          <a:xfrm>
            <a:off x="1958340" y="751840"/>
            <a:ext cx="8931275" cy="1201420"/>
          </a:xfrm>
          <a:prstGeom prst="rect">
            <a:avLst/>
          </a:prstGeom>
          <a:solidFill>
            <a:schemeClr val="bg1">
              <a:alpha val="50000"/>
            </a:schemeClr>
          </a:solidFill>
          <a:ln w="9525">
            <a:noFill/>
          </a:ln>
        </p:spPr>
        <p:txBody>
          <a:bodyPr wrap="square" lIns="90170" tIns="46990" rIns="90170" bIns="46990" anchor="t">
            <a:spAutoFit/>
          </a:bodyPr>
          <a:lstStyle/>
          <a:p>
            <a:pPr>
              <a:lnSpc>
                <a:spcPct val="120000"/>
              </a:lnSpc>
            </a:pPr>
            <a:r>
              <a:rPr lang="zh-CN" sz="2000" dirty="0">
                <a:latin typeface="微软雅黑" panose="020B0503020204020204" charset="-122"/>
                <a:ea typeface="微软雅黑" panose="020B0503020204020204" charset="-122"/>
                <a:cs typeface="微软雅黑" panose="020B0503020204020204" charset="-122"/>
              </a:rPr>
              <a:t>图书馆二期</a:t>
            </a:r>
            <a:r>
              <a:rPr sz="2000" dirty="0">
                <a:latin typeface="微软雅黑" panose="020B0503020204020204" charset="-122"/>
                <a:ea typeface="微软雅黑" panose="020B0503020204020204" charset="-122"/>
                <a:cs typeface="微软雅黑" panose="020B0503020204020204" charset="-122"/>
              </a:rPr>
              <a:t>从2015年开始建设，2017年落成。分地下一层、地上五层，馆舍总面积17800平方米，设计藏书量120万册。主要设置有：智慧学习空间、图书借阅区、研讨间、多媒体播放室、咖啡厅、自修区、朗读区、报告厅等。</a:t>
            </a:r>
            <a:endParaRPr sz="2000" dirty="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403860" y="2690495"/>
            <a:ext cx="5541645" cy="3694430"/>
          </a:xfrm>
          <a:prstGeom prst="rect">
            <a:avLst/>
          </a:prstGeom>
        </p:spPr>
      </p:pic>
      <p:pic>
        <p:nvPicPr>
          <p:cNvPr id="3" name="图片 2"/>
          <p:cNvPicPr>
            <a:picLocks noChangeAspect="1"/>
          </p:cNvPicPr>
          <p:nvPr/>
        </p:nvPicPr>
        <p:blipFill>
          <a:blip r:embed="rId2"/>
          <a:stretch>
            <a:fillRect/>
          </a:stretch>
        </p:blipFill>
        <p:spPr>
          <a:xfrm>
            <a:off x="6287770" y="2690495"/>
            <a:ext cx="5540375" cy="369379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fade">
                                      <p:cBhvr>
                                        <p:cTn id="7" dur="1000"/>
                                        <p:tgtEl>
                                          <p:spTgt spid="39941"/>
                                        </p:tgtEl>
                                      </p:cBhvr>
                                    </p:animEffect>
                                    <p:anim calcmode="lin" valueType="num">
                                      <p:cBhvr>
                                        <p:cTn id="8" dur="1000" fill="hold"/>
                                        <p:tgtEl>
                                          <p:spTgt spid="39941"/>
                                        </p:tgtEl>
                                        <p:attrNameLst>
                                          <p:attrName>ppt_x</p:attrName>
                                        </p:attrNameLst>
                                      </p:cBhvr>
                                      <p:tavLst>
                                        <p:tav tm="0">
                                          <p:val>
                                            <p:strVal val="#ppt_x"/>
                                          </p:val>
                                        </p:tav>
                                        <p:tav tm="100000">
                                          <p:val>
                                            <p:strVal val="#ppt_x"/>
                                          </p:val>
                                        </p:tav>
                                      </p:tavLst>
                                    </p:anim>
                                    <p:anim calcmode="lin" valueType="num">
                                      <p:cBhvr>
                                        <p:cTn id="9"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ldLvl="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p:cNvSpPr>
          <p:nvPr>
            <p:ph type="title"/>
          </p:nvPr>
        </p:nvSpPr>
        <p:spPr>
          <a:xfrm>
            <a:off x="1441174" y="852454"/>
            <a:ext cx="6284913" cy="388911"/>
          </a:xfrm>
        </p:spPr>
        <p:txBody>
          <a:bodyPr wrap="square" anchor="b">
            <a:noAutofit/>
          </a:bodyPr>
          <a:lstStyle/>
          <a:p>
            <a:pPr lvl="0" indent="0" eaLnBrk="1" fontAlgn="base" hangingPunct="1"/>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自身学术规范</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110595" name="Rectangle 3"/>
          <p:cNvSpPr>
            <a:spLocks noGrp="1"/>
          </p:cNvSpPr>
          <p:nvPr>
            <p:ph type="body"/>
          </p:nvPr>
        </p:nvSpPr>
        <p:spPr>
          <a:xfrm>
            <a:off x="2170906" y="1785248"/>
            <a:ext cx="7850188" cy="3870325"/>
          </a:xfrm>
        </p:spPr>
        <p:txBody>
          <a:bodyPr wrap="square" anchor="t">
            <a:normAutofit fontScale="90000" lnSpcReduction="20000"/>
          </a:bodyPr>
          <a:lstStyle/>
          <a:p>
            <a:pPr eaLnBrk="1" hangingPunct="1">
              <a:lnSpc>
                <a:spcPct val="150000"/>
              </a:lnSpc>
            </a:pPr>
            <a:r>
              <a:rPr lang="zh-CN" altLang="en-US" dirty="0">
                <a:solidFill>
                  <a:schemeClr val="tx1"/>
                </a:solidFill>
                <a:latin typeface="微软雅黑" panose="020B0503020204020204" charset="-122"/>
                <a:ea typeface="微软雅黑" panose="020B0503020204020204" charset="-122"/>
              </a:rPr>
              <a:t>加强自律与自我约束，端正科研态度</a:t>
            </a:r>
            <a:endParaRPr lang="zh-CN" altLang="en-US" dirty="0">
              <a:solidFill>
                <a:schemeClr val="tx1"/>
              </a:solidFill>
              <a:latin typeface="微软雅黑" panose="020B0503020204020204" charset="-122"/>
              <a:ea typeface="微软雅黑" panose="020B0503020204020204" charset="-122"/>
            </a:endParaRPr>
          </a:p>
          <a:p>
            <a:pPr eaLnBrk="1" hangingPunct="1">
              <a:lnSpc>
                <a:spcPct val="150000"/>
              </a:lnSpc>
            </a:pPr>
            <a:r>
              <a:rPr lang="zh-CN" altLang="en-US" dirty="0">
                <a:solidFill>
                  <a:schemeClr val="tx1"/>
                </a:solidFill>
                <a:latin typeface="微软雅黑" panose="020B0503020204020204" charset="-122"/>
                <a:ea typeface="微软雅黑" panose="020B0503020204020204" charset="-122"/>
              </a:rPr>
              <a:t>实事求是，尊重科学</a:t>
            </a:r>
            <a:endParaRPr lang="zh-CN" altLang="en-US" dirty="0">
              <a:solidFill>
                <a:schemeClr val="tx1"/>
              </a:solidFill>
              <a:latin typeface="微软雅黑" panose="020B0503020204020204" charset="-122"/>
              <a:ea typeface="微软雅黑" panose="020B0503020204020204" charset="-122"/>
            </a:endParaRPr>
          </a:p>
          <a:p>
            <a:pPr eaLnBrk="1" hangingPunct="1">
              <a:lnSpc>
                <a:spcPct val="150000"/>
              </a:lnSpc>
            </a:pPr>
            <a:r>
              <a:rPr lang="zh-CN" altLang="en-US" dirty="0">
                <a:solidFill>
                  <a:schemeClr val="tx1"/>
                </a:solidFill>
                <a:latin typeface="微软雅黑" panose="020B0503020204020204" charset="-122"/>
                <a:ea typeface="微软雅黑" panose="020B0503020204020204" charset="-122"/>
              </a:rPr>
              <a:t>尊重他人劳动成果、尊重知识产权</a:t>
            </a:r>
            <a:endParaRPr lang="zh-CN" altLang="en-US" dirty="0">
              <a:solidFill>
                <a:schemeClr val="tx1"/>
              </a:solidFill>
              <a:latin typeface="微软雅黑" panose="020B0503020204020204" charset="-122"/>
              <a:ea typeface="微软雅黑" panose="020B0503020204020204" charset="-122"/>
            </a:endParaRPr>
          </a:p>
          <a:p>
            <a:pPr eaLnBrk="1" hangingPunct="1">
              <a:lnSpc>
                <a:spcPct val="150000"/>
              </a:lnSpc>
            </a:pPr>
            <a:r>
              <a:rPr lang="zh-CN" altLang="en-US" dirty="0">
                <a:solidFill>
                  <a:schemeClr val="tx1"/>
                </a:solidFill>
                <a:latin typeface="微软雅黑" panose="020B0503020204020204" charset="-122"/>
                <a:ea typeface="微软雅黑" panose="020B0503020204020204" charset="-122"/>
              </a:rPr>
              <a:t>明确学术规范的界定，规避风险</a:t>
            </a:r>
            <a:endParaRPr lang="zh-CN" altLang="en-US" dirty="0">
              <a:solidFill>
                <a:schemeClr val="tx1"/>
              </a:solidFill>
              <a:latin typeface="微软雅黑" panose="020B0503020204020204" charset="-122"/>
              <a:ea typeface="微软雅黑" panose="020B0503020204020204" charset="-122"/>
            </a:endParaRPr>
          </a:p>
          <a:p>
            <a:pPr eaLnBrk="1" hangingPunct="1">
              <a:lnSpc>
                <a:spcPct val="150000"/>
              </a:lnSpc>
            </a:pPr>
            <a:r>
              <a:rPr lang="zh-CN" altLang="en-US" dirty="0">
                <a:solidFill>
                  <a:schemeClr val="tx1"/>
                </a:solidFill>
                <a:latin typeface="微软雅黑" panose="020B0503020204020204" charset="-122"/>
                <a:ea typeface="微软雅黑" panose="020B0503020204020204" charset="-122"/>
              </a:rPr>
              <a:t>正确引用，适当致谢</a:t>
            </a:r>
            <a:endParaRPr lang="zh-CN" altLang="en-US" dirty="0">
              <a:solidFill>
                <a:schemeClr val="tx1"/>
              </a:solidFill>
              <a:latin typeface="微软雅黑" panose="020B0503020204020204" charset="-122"/>
              <a:ea typeface="微软雅黑" panose="020B0503020204020204" charset="-122"/>
            </a:endParaRPr>
          </a:p>
          <a:p>
            <a:pPr eaLnBrk="1" hangingPunct="1">
              <a:lnSpc>
                <a:spcPct val="150000"/>
              </a:lnSpc>
            </a:pPr>
            <a:r>
              <a:rPr lang="zh-CN" altLang="en-US" dirty="0">
                <a:solidFill>
                  <a:schemeClr val="tx1"/>
                </a:solidFill>
                <a:latin typeface="微软雅黑" panose="020B0503020204020204" charset="-122"/>
                <a:ea typeface="微软雅黑" panose="020B0503020204020204" charset="-122"/>
                <a:sym typeface="Arial" panose="020B0604020202020204" pitchFamily="34" charset="0"/>
              </a:rPr>
              <a:t>掌握如注释、参考文献、征引、实验技巧等基本的学术研究方法，弄清借鉴与抄袭的界限。</a:t>
            </a:r>
            <a:endParaRPr lang="zh-CN" altLang="en-US" sz="1700" dirty="0">
              <a:solidFill>
                <a:srgbClr val="FF3300"/>
              </a:solidFill>
              <a:latin typeface="微软雅黑" panose="020B0503020204020204" charset="-122"/>
              <a:ea typeface="微软雅黑" panose="020B0503020204020204" charset="-122"/>
            </a:endParaRPr>
          </a:p>
        </p:txBody>
      </p:sp>
      <p:sp>
        <p:nvSpPr>
          <p:cNvPr id="8" name="直角上箭头 7">
            <a:hlinkClick r:id="rId1" action="ppaction://hlinksldjump"/>
          </p:cNvPr>
          <p:cNvSpPr/>
          <p:nvPr/>
        </p:nvSpPr>
        <p:spPr>
          <a:xfrm>
            <a:off x="172720" y="6382385"/>
            <a:ext cx="450850" cy="357505"/>
          </a:xfrm>
          <a:prstGeom prst="bentUpArrow">
            <a:avLst>
              <a:gd name="adj1" fmla="val 25000"/>
              <a:gd name="adj2" fmla="val 26267"/>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07365" y="564515"/>
            <a:ext cx="774700" cy="706755"/>
          </a:xfrm>
          <a:prstGeom prst="rect">
            <a:avLst/>
          </a:prstGeom>
          <a:noFill/>
        </p:spPr>
        <p:txBody>
          <a:bodyPr wrap="none" rtlCol="0">
            <a:spAutoFit/>
          </a:bodyPr>
          <a:lstStyle/>
          <a:p>
            <a:r>
              <a:rPr lang="en-US" altLang="zh-CN" sz="4000" b="1">
                <a:latin typeface="Times New Roman" panose="02020603050405020304" pitchFamily="18" charset="0"/>
                <a:cs typeface="Times New Roman" panose="02020603050405020304" pitchFamily="18" charset="0"/>
              </a:rPr>
              <a:t>(5)</a:t>
            </a:r>
            <a:endParaRPr lang="en-US" altLang="zh-CN" sz="4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2536526" y="2638391"/>
            <a:ext cx="1439509" cy="1399207"/>
          </a:xfrm>
          <a:prstGeom prst="ellipse">
            <a:avLst/>
          </a:prstGeom>
          <a:gradFill>
            <a:gsLst>
              <a:gs pos="100000">
                <a:srgbClr val="2E5DAA"/>
              </a:gs>
              <a:gs pos="56000">
                <a:srgbClr val="F3A3A8"/>
              </a:gs>
            </a:gsLst>
            <a:lin ang="3600000" scaled="0"/>
          </a:gradFill>
          <a:ln w="19050">
            <a:noFill/>
          </a:ln>
        </p:spPr>
        <p:txBody>
          <a:bodyPr rtlCol="0" anchor="ctr"/>
          <a:lstStyle/>
          <a:p>
            <a:pPr algn="ctr"/>
            <a:endParaRPr lang="zh-CN" altLang="en-US" sz="1865"/>
          </a:p>
        </p:txBody>
      </p:sp>
      <p:sp>
        <p:nvSpPr>
          <p:cNvPr id="12" name="椭圆 11"/>
          <p:cNvSpPr/>
          <p:nvPr/>
        </p:nvSpPr>
        <p:spPr>
          <a:xfrm>
            <a:off x="6872010" y="2097060"/>
            <a:ext cx="1439509" cy="1399207"/>
          </a:xfrm>
          <a:prstGeom prst="ellipse">
            <a:avLst/>
          </a:prstGeom>
          <a:gradFill>
            <a:gsLst>
              <a:gs pos="100000">
                <a:srgbClr val="2E5DAA"/>
              </a:gs>
              <a:gs pos="56000">
                <a:srgbClr val="F3A3A8"/>
              </a:gs>
            </a:gsLst>
            <a:lin ang="3600000" scaled="0"/>
          </a:gradFill>
          <a:ln w="19050">
            <a:noFill/>
          </a:ln>
        </p:spPr>
        <p:txBody>
          <a:bodyPr rtlCol="0" anchor="ctr"/>
          <a:lstStyle/>
          <a:p>
            <a:pPr algn="ctr"/>
            <a:endParaRPr lang="zh-CN" altLang="en-US" sz="1865"/>
          </a:p>
        </p:txBody>
      </p:sp>
      <p:sp>
        <p:nvSpPr>
          <p:cNvPr id="15" name="椭圆 14"/>
          <p:cNvSpPr/>
          <p:nvPr/>
        </p:nvSpPr>
        <p:spPr>
          <a:xfrm>
            <a:off x="1622852" y="2621445"/>
            <a:ext cx="250373" cy="243364"/>
          </a:xfrm>
          <a:prstGeom prst="ellipse">
            <a:avLst/>
          </a:prstGeom>
          <a:solidFill>
            <a:srgbClr val="F3A3A8"/>
          </a:solidFill>
          <a:ln>
            <a:noFill/>
          </a:ln>
        </p:spPr>
        <p:txBody>
          <a:bodyPr vert="horz" wrap="square" lIns="121920" tIns="60960" rIns="121920" bIns="60960" numCol="1" anchor="t" anchorCtr="0" compatLnSpc="1"/>
          <a:lstStyle/>
          <a:p>
            <a:endParaRPr lang="zh-CN" altLang="en-US" sz="1865"/>
          </a:p>
        </p:txBody>
      </p:sp>
      <p:sp>
        <p:nvSpPr>
          <p:cNvPr id="16" name="椭圆 15"/>
          <p:cNvSpPr/>
          <p:nvPr/>
        </p:nvSpPr>
        <p:spPr>
          <a:xfrm>
            <a:off x="5421623" y="1453675"/>
            <a:ext cx="849215" cy="825439"/>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1865"/>
          </a:p>
        </p:txBody>
      </p:sp>
      <p:sp>
        <p:nvSpPr>
          <p:cNvPr id="17" name="椭圆 16"/>
          <p:cNvSpPr/>
          <p:nvPr/>
        </p:nvSpPr>
        <p:spPr>
          <a:xfrm>
            <a:off x="4869599" y="3227242"/>
            <a:ext cx="125187" cy="121681"/>
          </a:xfrm>
          <a:prstGeom prst="ellipse">
            <a:avLst/>
          </a:prstGeom>
          <a:solidFill>
            <a:srgbClr val="F3A3A8"/>
          </a:solidFill>
          <a:ln>
            <a:noFill/>
          </a:ln>
        </p:spPr>
        <p:txBody>
          <a:bodyPr vert="horz" wrap="square" lIns="121920" tIns="60960" rIns="121920" bIns="60960" numCol="1" anchor="t" anchorCtr="0" compatLnSpc="1"/>
          <a:lstStyle/>
          <a:p>
            <a:endParaRPr lang="zh-CN" altLang="en-US" sz="1865"/>
          </a:p>
        </p:txBody>
      </p:sp>
      <p:sp>
        <p:nvSpPr>
          <p:cNvPr id="19" name="椭圆 18"/>
          <p:cNvSpPr/>
          <p:nvPr/>
        </p:nvSpPr>
        <p:spPr>
          <a:xfrm>
            <a:off x="7466578" y="5406755"/>
            <a:ext cx="250373" cy="243364"/>
          </a:xfrm>
          <a:prstGeom prst="ellipse">
            <a:avLst/>
          </a:prstGeom>
          <a:solidFill>
            <a:srgbClr val="F3A3A8"/>
          </a:solidFill>
          <a:ln>
            <a:noFill/>
          </a:ln>
        </p:spPr>
        <p:txBody>
          <a:bodyPr vert="horz" wrap="square" lIns="121920" tIns="60960" rIns="121920" bIns="60960" numCol="1" anchor="t" anchorCtr="0" compatLnSpc="1"/>
          <a:lstStyle/>
          <a:p>
            <a:endParaRPr lang="zh-CN" altLang="en-US" sz="1865"/>
          </a:p>
        </p:txBody>
      </p:sp>
      <p:sp>
        <p:nvSpPr>
          <p:cNvPr id="20" name="椭圆 19"/>
          <p:cNvSpPr/>
          <p:nvPr/>
        </p:nvSpPr>
        <p:spPr>
          <a:xfrm>
            <a:off x="4840596" y="4866824"/>
            <a:ext cx="424608" cy="412720"/>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1865"/>
          </a:p>
        </p:txBody>
      </p:sp>
      <p:grpSp>
        <p:nvGrpSpPr>
          <p:cNvPr id="21" name="组合 20"/>
          <p:cNvGrpSpPr/>
          <p:nvPr/>
        </p:nvGrpSpPr>
        <p:grpSpPr>
          <a:xfrm>
            <a:off x="7217878" y="2493809"/>
            <a:ext cx="747777" cy="605708"/>
            <a:chOff x="9799386" y="4124929"/>
            <a:chExt cx="384251" cy="320213"/>
          </a:xfrm>
          <a:solidFill>
            <a:schemeClr val="tx1"/>
          </a:solidFill>
        </p:grpSpPr>
        <p:sp>
          <p:nvSpPr>
            <p:cNvPr id="22" name="Freeform 957"/>
            <p:cNvSpPr/>
            <p:nvPr/>
          </p:nvSpPr>
          <p:spPr bwMode="auto">
            <a:xfrm>
              <a:off x="9812199" y="4291433"/>
              <a:ext cx="64046" cy="153700"/>
            </a:xfrm>
            <a:custGeom>
              <a:avLst/>
              <a:gdLst>
                <a:gd name="T0" fmla="*/ 28 w 32"/>
                <a:gd name="T1" fmla="*/ 72 h 76"/>
                <a:gd name="T2" fmla="*/ 28 w 32"/>
                <a:gd name="T3" fmla="*/ 68 h 76"/>
                <a:gd name="T4" fmla="*/ 8 w 32"/>
                <a:gd name="T5" fmla="*/ 68 h 76"/>
                <a:gd name="T6" fmla="*/ 8 w 32"/>
                <a:gd name="T7" fmla="*/ 8 h 76"/>
                <a:gd name="T8" fmla="*/ 24 w 32"/>
                <a:gd name="T9" fmla="*/ 8 h 76"/>
                <a:gd name="T10" fmla="*/ 24 w 32"/>
                <a:gd name="T11" fmla="*/ 72 h 76"/>
                <a:gd name="T12" fmla="*/ 28 w 32"/>
                <a:gd name="T13" fmla="*/ 72 h 76"/>
                <a:gd name="T14" fmla="*/ 28 w 32"/>
                <a:gd name="T15" fmla="*/ 68 h 76"/>
                <a:gd name="T16" fmla="*/ 28 w 32"/>
                <a:gd name="T17" fmla="*/ 72 h 76"/>
                <a:gd name="T18" fmla="*/ 32 w 32"/>
                <a:gd name="T19" fmla="*/ 72 h 76"/>
                <a:gd name="T20" fmla="*/ 32 w 32"/>
                <a:gd name="T21" fmla="*/ 4 h 76"/>
                <a:gd name="T22" fmla="*/ 31 w 32"/>
                <a:gd name="T23" fmla="*/ 1 h 76"/>
                <a:gd name="T24" fmla="*/ 28 w 32"/>
                <a:gd name="T25" fmla="*/ 0 h 76"/>
                <a:gd name="T26" fmla="*/ 4 w 32"/>
                <a:gd name="T27" fmla="*/ 0 h 76"/>
                <a:gd name="T28" fmla="*/ 1 w 32"/>
                <a:gd name="T29" fmla="*/ 1 h 76"/>
                <a:gd name="T30" fmla="*/ 0 w 32"/>
                <a:gd name="T31" fmla="*/ 4 h 76"/>
                <a:gd name="T32" fmla="*/ 0 w 32"/>
                <a:gd name="T33" fmla="*/ 72 h 76"/>
                <a:gd name="T34" fmla="*/ 1 w 32"/>
                <a:gd name="T35" fmla="*/ 75 h 76"/>
                <a:gd name="T36" fmla="*/ 4 w 32"/>
                <a:gd name="T37" fmla="*/ 76 h 76"/>
                <a:gd name="T38" fmla="*/ 28 w 32"/>
                <a:gd name="T39" fmla="*/ 76 h 76"/>
                <a:gd name="T40" fmla="*/ 31 w 32"/>
                <a:gd name="T41" fmla="*/ 75 h 76"/>
                <a:gd name="T42" fmla="*/ 32 w 32"/>
                <a:gd name="T43" fmla="*/ 72 h 76"/>
                <a:gd name="T44" fmla="*/ 28 w 32"/>
                <a:gd name="T45"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76">
                  <a:moveTo>
                    <a:pt x="28" y="72"/>
                  </a:moveTo>
                  <a:cubicBezTo>
                    <a:pt x="28" y="68"/>
                    <a:pt x="28" y="68"/>
                    <a:pt x="28" y="68"/>
                  </a:cubicBezTo>
                  <a:cubicBezTo>
                    <a:pt x="8" y="68"/>
                    <a:pt x="8" y="68"/>
                    <a:pt x="8" y="68"/>
                  </a:cubicBezTo>
                  <a:cubicBezTo>
                    <a:pt x="8" y="8"/>
                    <a:pt x="8" y="8"/>
                    <a:pt x="8" y="8"/>
                  </a:cubicBezTo>
                  <a:cubicBezTo>
                    <a:pt x="24" y="8"/>
                    <a:pt x="24" y="8"/>
                    <a:pt x="24" y="8"/>
                  </a:cubicBezTo>
                  <a:cubicBezTo>
                    <a:pt x="24" y="72"/>
                    <a:pt x="24" y="72"/>
                    <a:pt x="24" y="72"/>
                  </a:cubicBezTo>
                  <a:cubicBezTo>
                    <a:pt x="28" y="72"/>
                    <a:pt x="28" y="72"/>
                    <a:pt x="28" y="72"/>
                  </a:cubicBezTo>
                  <a:cubicBezTo>
                    <a:pt x="28" y="68"/>
                    <a:pt x="28" y="68"/>
                    <a:pt x="28" y="68"/>
                  </a:cubicBezTo>
                  <a:cubicBezTo>
                    <a:pt x="28" y="72"/>
                    <a:pt x="28" y="72"/>
                    <a:pt x="28" y="72"/>
                  </a:cubicBezTo>
                  <a:cubicBezTo>
                    <a:pt x="32" y="72"/>
                    <a:pt x="32" y="72"/>
                    <a:pt x="32" y="72"/>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72"/>
                    <a:pt x="0" y="72"/>
                    <a:pt x="0" y="72"/>
                  </a:cubicBezTo>
                  <a:cubicBezTo>
                    <a:pt x="0" y="73"/>
                    <a:pt x="1" y="74"/>
                    <a:pt x="1" y="75"/>
                  </a:cubicBezTo>
                  <a:cubicBezTo>
                    <a:pt x="2" y="75"/>
                    <a:pt x="3" y="76"/>
                    <a:pt x="4" y="76"/>
                  </a:cubicBezTo>
                  <a:cubicBezTo>
                    <a:pt x="28" y="76"/>
                    <a:pt x="28" y="76"/>
                    <a:pt x="28" y="76"/>
                  </a:cubicBezTo>
                  <a:cubicBezTo>
                    <a:pt x="29" y="76"/>
                    <a:pt x="30" y="75"/>
                    <a:pt x="31" y="75"/>
                  </a:cubicBezTo>
                  <a:cubicBezTo>
                    <a:pt x="32" y="74"/>
                    <a:pt x="32" y="73"/>
                    <a:pt x="32" y="72"/>
                  </a:cubicBezTo>
                  <a:lnTo>
                    <a:pt x="2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23" name="Freeform 958"/>
            <p:cNvSpPr/>
            <p:nvPr/>
          </p:nvSpPr>
          <p:spPr bwMode="auto">
            <a:xfrm>
              <a:off x="9914666" y="4188966"/>
              <a:ext cx="51233" cy="256167"/>
            </a:xfrm>
            <a:custGeom>
              <a:avLst/>
              <a:gdLst>
                <a:gd name="T0" fmla="*/ 28 w 32"/>
                <a:gd name="T1" fmla="*/ 124 h 128"/>
                <a:gd name="T2" fmla="*/ 28 w 32"/>
                <a:gd name="T3" fmla="*/ 120 h 128"/>
                <a:gd name="T4" fmla="*/ 8 w 32"/>
                <a:gd name="T5" fmla="*/ 120 h 128"/>
                <a:gd name="T6" fmla="*/ 8 w 32"/>
                <a:gd name="T7" fmla="*/ 8 h 128"/>
                <a:gd name="T8" fmla="*/ 24 w 32"/>
                <a:gd name="T9" fmla="*/ 8 h 128"/>
                <a:gd name="T10" fmla="*/ 24 w 32"/>
                <a:gd name="T11" fmla="*/ 124 h 128"/>
                <a:gd name="T12" fmla="*/ 28 w 32"/>
                <a:gd name="T13" fmla="*/ 124 h 128"/>
                <a:gd name="T14" fmla="*/ 28 w 32"/>
                <a:gd name="T15" fmla="*/ 120 h 128"/>
                <a:gd name="T16" fmla="*/ 28 w 32"/>
                <a:gd name="T17" fmla="*/ 124 h 128"/>
                <a:gd name="T18" fmla="*/ 32 w 32"/>
                <a:gd name="T19" fmla="*/ 124 h 128"/>
                <a:gd name="T20" fmla="*/ 32 w 32"/>
                <a:gd name="T21" fmla="*/ 4 h 128"/>
                <a:gd name="T22" fmla="*/ 31 w 32"/>
                <a:gd name="T23" fmla="*/ 1 h 128"/>
                <a:gd name="T24" fmla="*/ 28 w 32"/>
                <a:gd name="T25" fmla="*/ 0 h 128"/>
                <a:gd name="T26" fmla="*/ 4 w 32"/>
                <a:gd name="T27" fmla="*/ 0 h 128"/>
                <a:gd name="T28" fmla="*/ 1 w 32"/>
                <a:gd name="T29" fmla="*/ 1 h 128"/>
                <a:gd name="T30" fmla="*/ 0 w 32"/>
                <a:gd name="T31" fmla="*/ 4 h 128"/>
                <a:gd name="T32" fmla="*/ 0 w 32"/>
                <a:gd name="T33" fmla="*/ 124 h 128"/>
                <a:gd name="T34" fmla="*/ 1 w 32"/>
                <a:gd name="T35" fmla="*/ 127 h 128"/>
                <a:gd name="T36" fmla="*/ 4 w 32"/>
                <a:gd name="T37" fmla="*/ 128 h 128"/>
                <a:gd name="T38" fmla="*/ 28 w 32"/>
                <a:gd name="T39" fmla="*/ 128 h 128"/>
                <a:gd name="T40" fmla="*/ 31 w 32"/>
                <a:gd name="T41" fmla="*/ 127 h 128"/>
                <a:gd name="T42" fmla="*/ 32 w 32"/>
                <a:gd name="T43" fmla="*/ 124 h 128"/>
                <a:gd name="T44" fmla="*/ 28 w 32"/>
                <a:gd name="T45" fmla="*/ 1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28">
                  <a:moveTo>
                    <a:pt x="28" y="124"/>
                  </a:moveTo>
                  <a:cubicBezTo>
                    <a:pt x="28" y="120"/>
                    <a:pt x="28" y="120"/>
                    <a:pt x="28" y="120"/>
                  </a:cubicBezTo>
                  <a:cubicBezTo>
                    <a:pt x="8" y="120"/>
                    <a:pt x="8" y="120"/>
                    <a:pt x="8" y="120"/>
                  </a:cubicBezTo>
                  <a:cubicBezTo>
                    <a:pt x="8" y="8"/>
                    <a:pt x="8" y="8"/>
                    <a:pt x="8" y="8"/>
                  </a:cubicBezTo>
                  <a:cubicBezTo>
                    <a:pt x="24" y="8"/>
                    <a:pt x="24" y="8"/>
                    <a:pt x="24" y="8"/>
                  </a:cubicBezTo>
                  <a:cubicBezTo>
                    <a:pt x="24" y="124"/>
                    <a:pt x="24" y="124"/>
                    <a:pt x="24" y="124"/>
                  </a:cubicBezTo>
                  <a:cubicBezTo>
                    <a:pt x="28" y="124"/>
                    <a:pt x="28" y="124"/>
                    <a:pt x="28" y="124"/>
                  </a:cubicBezTo>
                  <a:cubicBezTo>
                    <a:pt x="28" y="120"/>
                    <a:pt x="28" y="120"/>
                    <a:pt x="28" y="120"/>
                  </a:cubicBezTo>
                  <a:cubicBezTo>
                    <a:pt x="28" y="124"/>
                    <a:pt x="28" y="124"/>
                    <a:pt x="28" y="124"/>
                  </a:cubicBezTo>
                  <a:cubicBezTo>
                    <a:pt x="32" y="124"/>
                    <a:pt x="32" y="124"/>
                    <a:pt x="32" y="124"/>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24"/>
                    <a:pt x="0" y="124"/>
                    <a:pt x="0" y="124"/>
                  </a:cubicBezTo>
                  <a:cubicBezTo>
                    <a:pt x="0" y="125"/>
                    <a:pt x="1" y="126"/>
                    <a:pt x="1" y="127"/>
                  </a:cubicBezTo>
                  <a:cubicBezTo>
                    <a:pt x="2" y="127"/>
                    <a:pt x="3" y="128"/>
                    <a:pt x="4" y="128"/>
                  </a:cubicBezTo>
                  <a:cubicBezTo>
                    <a:pt x="28" y="128"/>
                    <a:pt x="28" y="128"/>
                    <a:pt x="28" y="128"/>
                  </a:cubicBezTo>
                  <a:cubicBezTo>
                    <a:pt x="29" y="128"/>
                    <a:pt x="30" y="127"/>
                    <a:pt x="31" y="127"/>
                  </a:cubicBezTo>
                  <a:cubicBezTo>
                    <a:pt x="32" y="126"/>
                    <a:pt x="32" y="125"/>
                    <a:pt x="32" y="124"/>
                  </a:cubicBezTo>
                  <a:lnTo>
                    <a:pt x="28"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24" name="Freeform 959"/>
            <p:cNvSpPr/>
            <p:nvPr/>
          </p:nvSpPr>
          <p:spPr bwMode="auto">
            <a:xfrm>
              <a:off x="10004320" y="4240200"/>
              <a:ext cx="64046" cy="204934"/>
            </a:xfrm>
            <a:custGeom>
              <a:avLst/>
              <a:gdLst>
                <a:gd name="T0" fmla="*/ 28 w 32"/>
                <a:gd name="T1" fmla="*/ 100 h 104"/>
                <a:gd name="T2" fmla="*/ 28 w 32"/>
                <a:gd name="T3" fmla="*/ 96 h 104"/>
                <a:gd name="T4" fmla="*/ 8 w 32"/>
                <a:gd name="T5" fmla="*/ 96 h 104"/>
                <a:gd name="T6" fmla="*/ 8 w 32"/>
                <a:gd name="T7" fmla="*/ 8 h 104"/>
                <a:gd name="T8" fmla="*/ 24 w 32"/>
                <a:gd name="T9" fmla="*/ 8 h 104"/>
                <a:gd name="T10" fmla="*/ 24 w 32"/>
                <a:gd name="T11" fmla="*/ 100 h 104"/>
                <a:gd name="T12" fmla="*/ 28 w 32"/>
                <a:gd name="T13" fmla="*/ 100 h 104"/>
                <a:gd name="T14" fmla="*/ 28 w 32"/>
                <a:gd name="T15" fmla="*/ 96 h 104"/>
                <a:gd name="T16" fmla="*/ 28 w 32"/>
                <a:gd name="T17" fmla="*/ 100 h 104"/>
                <a:gd name="T18" fmla="*/ 32 w 32"/>
                <a:gd name="T19" fmla="*/ 100 h 104"/>
                <a:gd name="T20" fmla="*/ 32 w 32"/>
                <a:gd name="T21" fmla="*/ 4 h 104"/>
                <a:gd name="T22" fmla="*/ 31 w 32"/>
                <a:gd name="T23" fmla="*/ 1 h 104"/>
                <a:gd name="T24" fmla="*/ 28 w 32"/>
                <a:gd name="T25" fmla="*/ 0 h 104"/>
                <a:gd name="T26" fmla="*/ 4 w 32"/>
                <a:gd name="T27" fmla="*/ 0 h 104"/>
                <a:gd name="T28" fmla="*/ 1 w 32"/>
                <a:gd name="T29" fmla="*/ 1 h 104"/>
                <a:gd name="T30" fmla="*/ 0 w 32"/>
                <a:gd name="T31" fmla="*/ 4 h 104"/>
                <a:gd name="T32" fmla="*/ 0 w 32"/>
                <a:gd name="T33" fmla="*/ 100 h 104"/>
                <a:gd name="T34" fmla="*/ 1 w 32"/>
                <a:gd name="T35" fmla="*/ 103 h 104"/>
                <a:gd name="T36" fmla="*/ 4 w 32"/>
                <a:gd name="T37" fmla="*/ 104 h 104"/>
                <a:gd name="T38" fmla="*/ 28 w 32"/>
                <a:gd name="T39" fmla="*/ 104 h 104"/>
                <a:gd name="T40" fmla="*/ 31 w 32"/>
                <a:gd name="T41" fmla="*/ 103 h 104"/>
                <a:gd name="T42" fmla="*/ 32 w 32"/>
                <a:gd name="T43" fmla="*/ 100 h 104"/>
                <a:gd name="T44" fmla="*/ 28 w 32"/>
                <a:gd name="T45"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04">
                  <a:moveTo>
                    <a:pt x="28" y="100"/>
                  </a:moveTo>
                  <a:cubicBezTo>
                    <a:pt x="28" y="96"/>
                    <a:pt x="28" y="96"/>
                    <a:pt x="28" y="96"/>
                  </a:cubicBezTo>
                  <a:cubicBezTo>
                    <a:pt x="8" y="96"/>
                    <a:pt x="8" y="96"/>
                    <a:pt x="8" y="96"/>
                  </a:cubicBezTo>
                  <a:cubicBezTo>
                    <a:pt x="8" y="8"/>
                    <a:pt x="8" y="8"/>
                    <a:pt x="8" y="8"/>
                  </a:cubicBezTo>
                  <a:cubicBezTo>
                    <a:pt x="24" y="8"/>
                    <a:pt x="24" y="8"/>
                    <a:pt x="24" y="8"/>
                  </a:cubicBezTo>
                  <a:cubicBezTo>
                    <a:pt x="24" y="100"/>
                    <a:pt x="24" y="100"/>
                    <a:pt x="24" y="100"/>
                  </a:cubicBezTo>
                  <a:cubicBezTo>
                    <a:pt x="28" y="100"/>
                    <a:pt x="28" y="100"/>
                    <a:pt x="28" y="100"/>
                  </a:cubicBezTo>
                  <a:cubicBezTo>
                    <a:pt x="28" y="96"/>
                    <a:pt x="28" y="96"/>
                    <a:pt x="28" y="96"/>
                  </a:cubicBezTo>
                  <a:cubicBezTo>
                    <a:pt x="28" y="100"/>
                    <a:pt x="28" y="100"/>
                    <a:pt x="28" y="100"/>
                  </a:cubicBezTo>
                  <a:cubicBezTo>
                    <a:pt x="32" y="100"/>
                    <a:pt x="32" y="100"/>
                    <a:pt x="32" y="100"/>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00"/>
                    <a:pt x="0" y="100"/>
                    <a:pt x="0" y="100"/>
                  </a:cubicBezTo>
                  <a:cubicBezTo>
                    <a:pt x="0" y="101"/>
                    <a:pt x="1" y="102"/>
                    <a:pt x="1" y="103"/>
                  </a:cubicBezTo>
                  <a:cubicBezTo>
                    <a:pt x="2" y="103"/>
                    <a:pt x="3" y="104"/>
                    <a:pt x="4" y="104"/>
                  </a:cubicBezTo>
                  <a:cubicBezTo>
                    <a:pt x="28" y="104"/>
                    <a:pt x="28" y="104"/>
                    <a:pt x="28" y="104"/>
                  </a:cubicBezTo>
                  <a:cubicBezTo>
                    <a:pt x="29" y="104"/>
                    <a:pt x="30" y="103"/>
                    <a:pt x="31" y="103"/>
                  </a:cubicBezTo>
                  <a:cubicBezTo>
                    <a:pt x="32" y="102"/>
                    <a:pt x="32" y="101"/>
                    <a:pt x="32" y="100"/>
                  </a:cubicBezTo>
                  <a:lnTo>
                    <a:pt x="28"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25" name="Freeform 960"/>
            <p:cNvSpPr/>
            <p:nvPr/>
          </p:nvSpPr>
          <p:spPr bwMode="auto">
            <a:xfrm>
              <a:off x="10093983" y="4124929"/>
              <a:ext cx="64046" cy="320213"/>
            </a:xfrm>
            <a:custGeom>
              <a:avLst/>
              <a:gdLst>
                <a:gd name="T0" fmla="*/ 28 w 32"/>
                <a:gd name="T1" fmla="*/ 156 h 160"/>
                <a:gd name="T2" fmla="*/ 28 w 32"/>
                <a:gd name="T3" fmla="*/ 152 h 160"/>
                <a:gd name="T4" fmla="*/ 8 w 32"/>
                <a:gd name="T5" fmla="*/ 152 h 160"/>
                <a:gd name="T6" fmla="*/ 8 w 32"/>
                <a:gd name="T7" fmla="*/ 8 h 160"/>
                <a:gd name="T8" fmla="*/ 24 w 32"/>
                <a:gd name="T9" fmla="*/ 8 h 160"/>
                <a:gd name="T10" fmla="*/ 24 w 32"/>
                <a:gd name="T11" fmla="*/ 156 h 160"/>
                <a:gd name="T12" fmla="*/ 28 w 32"/>
                <a:gd name="T13" fmla="*/ 156 h 160"/>
                <a:gd name="T14" fmla="*/ 28 w 32"/>
                <a:gd name="T15" fmla="*/ 152 h 160"/>
                <a:gd name="T16" fmla="*/ 28 w 32"/>
                <a:gd name="T17" fmla="*/ 156 h 160"/>
                <a:gd name="T18" fmla="*/ 32 w 32"/>
                <a:gd name="T19" fmla="*/ 156 h 160"/>
                <a:gd name="T20" fmla="*/ 32 w 32"/>
                <a:gd name="T21" fmla="*/ 4 h 160"/>
                <a:gd name="T22" fmla="*/ 31 w 32"/>
                <a:gd name="T23" fmla="*/ 1 h 160"/>
                <a:gd name="T24" fmla="*/ 28 w 32"/>
                <a:gd name="T25" fmla="*/ 0 h 160"/>
                <a:gd name="T26" fmla="*/ 4 w 32"/>
                <a:gd name="T27" fmla="*/ 0 h 160"/>
                <a:gd name="T28" fmla="*/ 1 w 32"/>
                <a:gd name="T29" fmla="*/ 1 h 160"/>
                <a:gd name="T30" fmla="*/ 0 w 32"/>
                <a:gd name="T31" fmla="*/ 4 h 160"/>
                <a:gd name="T32" fmla="*/ 0 w 32"/>
                <a:gd name="T33" fmla="*/ 156 h 160"/>
                <a:gd name="T34" fmla="*/ 1 w 32"/>
                <a:gd name="T35" fmla="*/ 159 h 160"/>
                <a:gd name="T36" fmla="*/ 4 w 32"/>
                <a:gd name="T37" fmla="*/ 160 h 160"/>
                <a:gd name="T38" fmla="*/ 28 w 32"/>
                <a:gd name="T39" fmla="*/ 160 h 160"/>
                <a:gd name="T40" fmla="*/ 31 w 32"/>
                <a:gd name="T41" fmla="*/ 159 h 160"/>
                <a:gd name="T42" fmla="*/ 32 w 32"/>
                <a:gd name="T43" fmla="*/ 156 h 160"/>
                <a:gd name="T44" fmla="*/ 28 w 32"/>
                <a:gd name="T45" fmla="*/ 1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60">
                  <a:moveTo>
                    <a:pt x="28" y="156"/>
                  </a:moveTo>
                  <a:cubicBezTo>
                    <a:pt x="28" y="152"/>
                    <a:pt x="28" y="152"/>
                    <a:pt x="28" y="152"/>
                  </a:cubicBezTo>
                  <a:cubicBezTo>
                    <a:pt x="8" y="152"/>
                    <a:pt x="8" y="152"/>
                    <a:pt x="8" y="152"/>
                  </a:cubicBezTo>
                  <a:cubicBezTo>
                    <a:pt x="8" y="8"/>
                    <a:pt x="8" y="8"/>
                    <a:pt x="8" y="8"/>
                  </a:cubicBezTo>
                  <a:cubicBezTo>
                    <a:pt x="24" y="8"/>
                    <a:pt x="24" y="8"/>
                    <a:pt x="24" y="8"/>
                  </a:cubicBezTo>
                  <a:cubicBezTo>
                    <a:pt x="24" y="156"/>
                    <a:pt x="24" y="156"/>
                    <a:pt x="24" y="156"/>
                  </a:cubicBezTo>
                  <a:cubicBezTo>
                    <a:pt x="28" y="156"/>
                    <a:pt x="28" y="156"/>
                    <a:pt x="28" y="156"/>
                  </a:cubicBezTo>
                  <a:cubicBezTo>
                    <a:pt x="28" y="152"/>
                    <a:pt x="28" y="152"/>
                    <a:pt x="28" y="152"/>
                  </a:cubicBezTo>
                  <a:cubicBezTo>
                    <a:pt x="28" y="156"/>
                    <a:pt x="28" y="156"/>
                    <a:pt x="28" y="156"/>
                  </a:cubicBezTo>
                  <a:cubicBezTo>
                    <a:pt x="32" y="156"/>
                    <a:pt x="32" y="156"/>
                    <a:pt x="32" y="156"/>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56"/>
                    <a:pt x="0" y="156"/>
                    <a:pt x="0" y="156"/>
                  </a:cubicBezTo>
                  <a:cubicBezTo>
                    <a:pt x="0" y="157"/>
                    <a:pt x="1" y="158"/>
                    <a:pt x="1" y="159"/>
                  </a:cubicBezTo>
                  <a:cubicBezTo>
                    <a:pt x="2" y="159"/>
                    <a:pt x="3" y="160"/>
                    <a:pt x="4" y="160"/>
                  </a:cubicBezTo>
                  <a:cubicBezTo>
                    <a:pt x="28" y="160"/>
                    <a:pt x="28" y="160"/>
                    <a:pt x="28" y="160"/>
                  </a:cubicBezTo>
                  <a:cubicBezTo>
                    <a:pt x="29" y="160"/>
                    <a:pt x="30" y="159"/>
                    <a:pt x="31" y="159"/>
                  </a:cubicBezTo>
                  <a:cubicBezTo>
                    <a:pt x="32" y="158"/>
                    <a:pt x="32" y="157"/>
                    <a:pt x="32" y="156"/>
                  </a:cubicBezTo>
                  <a:lnTo>
                    <a:pt x="28"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26" name="Freeform 961"/>
            <p:cNvSpPr/>
            <p:nvPr/>
          </p:nvSpPr>
          <p:spPr bwMode="auto">
            <a:xfrm>
              <a:off x="9799386" y="4432329"/>
              <a:ext cx="384251" cy="12812"/>
            </a:xfrm>
            <a:custGeom>
              <a:avLst/>
              <a:gdLst>
                <a:gd name="T0" fmla="*/ 188 w 192"/>
                <a:gd name="T1" fmla="*/ 0 h 8"/>
                <a:gd name="T2" fmla="*/ 4 w 192"/>
                <a:gd name="T3" fmla="*/ 0 h 8"/>
                <a:gd name="T4" fmla="*/ 0 w 192"/>
                <a:gd name="T5" fmla="*/ 4 h 8"/>
                <a:gd name="T6" fmla="*/ 4 w 192"/>
                <a:gd name="T7" fmla="*/ 8 h 8"/>
                <a:gd name="T8" fmla="*/ 188 w 192"/>
                <a:gd name="T9" fmla="*/ 8 h 8"/>
                <a:gd name="T10" fmla="*/ 192 w 192"/>
                <a:gd name="T11" fmla="*/ 4 h 8"/>
                <a:gd name="T12" fmla="*/ 188 w 19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2" h="8">
                  <a:moveTo>
                    <a:pt x="188" y="0"/>
                  </a:moveTo>
                  <a:cubicBezTo>
                    <a:pt x="4" y="0"/>
                    <a:pt x="4" y="0"/>
                    <a:pt x="4" y="0"/>
                  </a:cubicBezTo>
                  <a:cubicBezTo>
                    <a:pt x="2" y="0"/>
                    <a:pt x="0" y="2"/>
                    <a:pt x="0" y="4"/>
                  </a:cubicBezTo>
                  <a:cubicBezTo>
                    <a:pt x="0" y="6"/>
                    <a:pt x="2" y="8"/>
                    <a:pt x="4" y="8"/>
                  </a:cubicBezTo>
                  <a:cubicBezTo>
                    <a:pt x="188" y="8"/>
                    <a:pt x="188" y="8"/>
                    <a:pt x="188" y="8"/>
                  </a:cubicBezTo>
                  <a:cubicBezTo>
                    <a:pt x="190" y="8"/>
                    <a:pt x="192" y="6"/>
                    <a:pt x="192" y="4"/>
                  </a:cubicBezTo>
                  <a:cubicBezTo>
                    <a:pt x="192" y="2"/>
                    <a:pt x="190" y="0"/>
                    <a:pt x="18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grpSp>
      <p:grpSp>
        <p:nvGrpSpPr>
          <p:cNvPr id="27" name="组合 26"/>
          <p:cNvGrpSpPr/>
          <p:nvPr/>
        </p:nvGrpSpPr>
        <p:grpSpPr>
          <a:xfrm>
            <a:off x="2894850" y="3035139"/>
            <a:ext cx="722860" cy="605711"/>
            <a:chOff x="8864380" y="5059935"/>
            <a:chExt cx="371447" cy="320214"/>
          </a:xfrm>
          <a:solidFill>
            <a:schemeClr val="tx1"/>
          </a:solidFill>
        </p:grpSpPr>
        <p:sp>
          <p:nvSpPr>
            <p:cNvPr id="28" name="Freeform 964"/>
            <p:cNvSpPr/>
            <p:nvPr/>
          </p:nvSpPr>
          <p:spPr bwMode="auto">
            <a:xfrm>
              <a:off x="8889996" y="5226448"/>
              <a:ext cx="38429" cy="51233"/>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4 w 24"/>
                <a:gd name="T23" fmla="*/ 20 h 24"/>
                <a:gd name="T24" fmla="*/ 6 w 24"/>
                <a:gd name="T25" fmla="*/ 18 h 24"/>
                <a:gd name="T26" fmla="*/ 9 w 24"/>
                <a:gd name="T27" fmla="*/ 15 h 24"/>
                <a:gd name="T28" fmla="*/ 8 w 24"/>
                <a:gd name="T29" fmla="*/ 12 h 24"/>
                <a:gd name="T30" fmla="*/ 9 w 24"/>
                <a:gd name="T31" fmla="*/ 9 h 24"/>
                <a:gd name="T32" fmla="*/ 12 w 24"/>
                <a:gd name="T33" fmla="*/ 8 h 24"/>
                <a:gd name="T34" fmla="*/ 15 w 24"/>
                <a:gd name="T35" fmla="*/ 9 h 24"/>
                <a:gd name="T36" fmla="*/ 15 w 24"/>
                <a:gd name="T37" fmla="*/ 9 h 24"/>
                <a:gd name="T38" fmla="*/ 16 w 24"/>
                <a:gd name="T39" fmla="*/ 12 h 24"/>
                <a:gd name="T40" fmla="*/ 15 w 24"/>
                <a:gd name="T41" fmla="*/ 15 h 24"/>
                <a:gd name="T42" fmla="*/ 12 w 24"/>
                <a:gd name="T43" fmla="*/ 16 h 24"/>
                <a:gd name="T44" fmla="*/ 9 w 24"/>
                <a:gd name="T45" fmla="*/ 15 h 24"/>
                <a:gd name="T46" fmla="*/ 9 w 24"/>
                <a:gd name="T47" fmla="*/ 15 h 24"/>
                <a:gd name="T48" fmla="*/ 6 w 24"/>
                <a:gd name="T4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4" y="20"/>
                    <a:pt x="4" y="20"/>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cubicBezTo>
                    <a:pt x="9" y="15"/>
                    <a:pt x="9" y="15"/>
                    <a:pt x="9" y="15"/>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29" name="Freeform 965"/>
            <p:cNvSpPr/>
            <p:nvPr/>
          </p:nvSpPr>
          <p:spPr bwMode="auto">
            <a:xfrm>
              <a:off x="8979651" y="5123981"/>
              <a:ext cx="51233" cy="51233"/>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6 w 24"/>
                <a:gd name="T23" fmla="*/ 18 h 24"/>
                <a:gd name="T24" fmla="*/ 9 w 24"/>
                <a:gd name="T25" fmla="*/ 15 h 24"/>
                <a:gd name="T26" fmla="*/ 8 w 24"/>
                <a:gd name="T27" fmla="*/ 12 h 24"/>
                <a:gd name="T28" fmla="*/ 9 w 24"/>
                <a:gd name="T29" fmla="*/ 9 h 24"/>
                <a:gd name="T30" fmla="*/ 12 w 24"/>
                <a:gd name="T31" fmla="*/ 8 h 24"/>
                <a:gd name="T32" fmla="*/ 15 w 24"/>
                <a:gd name="T33" fmla="*/ 9 h 24"/>
                <a:gd name="T34" fmla="*/ 15 w 24"/>
                <a:gd name="T35" fmla="*/ 9 h 24"/>
                <a:gd name="T36" fmla="*/ 16 w 24"/>
                <a:gd name="T37" fmla="*/ 12 h 24"/>
                <a:gd name="T38" fmla="*/ 15 w 24"/>
                <a:gd name="T39" fmla="*/ 15 h 24"/>
                <a:gd name="T40" fmla="*/ 12 w 24"/>
                <a:gd name="T41" fmla="*/ 16 h 24"/>
                <a:gd name="T42" fmla="*/ 9 w 24"/>
                <a:gd name="T43" fmla="*/ 15 h 24"/>
                <a:gd name="T44" fmla="*/ 6 w 24"/>
                <a:gd name="T4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0" name="Freeform 966"/>
            <p:cNvSpPr/>
            <p:nvPr/>
          </p:nvSpPr>
          <p:spPr bwMode="auto">
            <a:xfrm>
              <a:off x="8877184" y="5303298"/>
              <a:ext cx="64046" cy="76850"/>
            </a:xfrm>
            <a:custGeom>
              <a:avLst/>
              <a:gdLst>
                <a:gd name="T0" fmla="*/ 28 w 32"/>
                <a:gd name="T1" fmla="*/ 36 h 40"/>
                <a:gd name="T2" fmla="*/ 28 w 32"/>
                <a:gd name="T3" fmla="*/ 32 h 40"/>
                <a:gd name="T4" fmla="*/ 8 w 32"/>
                <a:gd name="T5" fmla="*/ 32 h 40"/>
                <a:gd name="T6" fmla="*/ 8 w 32"/>
                <a:gd name="T7" fmla="*/ 8 h 40"/>
                <a:gd name="T8" fmla="*/ 24 w 32"/>
                <a:gd name="T9" fmla="*/ 8 h 40"/>
                <a:gd name="T10" fmla="*/ 24 w 32"/>
                <a:gd name="T11" fmla="*/ 36 h 40"/>
                <a:gd name="T12" fmla="*/ 28 w 32"/>
                <a:gd name="T13" fmla="*/ 36 h 40"/>
                <a:gd name="T14" fmla="*/ 28 w 32"/>
                <a:gd name="T15" fmla="*/ 32 h 40"/>
                <a:gd name="T16" fmla="*/ 28 w 32"/>
                <a:gd name="T17" fmla="*/ 36 h 40"/>
                <a:gd name="T18" fmla="*/ 32 w 32"/>
                <a:gd name="T19" fmla="*/ 36 h 40"/>
                <a:gd name="T20" fmla="*/ 32 w 32"/>
                <a:gd name="T21" fmla="*/ 4 h 40"/>
                <a:gd name="T22" fmla="*/ 31 w 32"/>
                <a:gd name="T23" fmla="*/ 1 h 40"/>
                <a:gd name="T24" fmla="*/ 28 w 32"/>
                <a:gd name="T25" fmla="*/ 0 h 40"/>
                <a:gd name="T26" fmla="*/ 4 w 32"/>
                <a:gd name="T27" fmla="*/ 0 h 40"/>
                <a:gd name="T28" fmla="*/ 1 w 32"/>
                <a:gd name="T29" fmla="*/ 1 h 40"/>
                <a:gd name="T30" fmla="*/ 0 w 32"/>
                <a:gd name="T31" fmla="*/ 4 h 40"/>
                <a:gd name="T32" fmla="*/ 0 w 32"/>
                <a:gd name="T33" fmla="*/ 36 h 40"/>
                <a:gd name="T34" fmla="*/ 1 w 32"/>
                <a:gd name="T35" fmla="*/ 39 h 40"/>
                <a:gd name="T36" fmla="*/ 4 w 32"/>
                <a:gd name="T37" fmla="*/ 40 h 40"/>
                <a:gd name="T38" fmla="*/ 28 w 32"/>
                <a:gd name="T39" fmla="*/ 40 h 40"/>
                <a:gd name="T40" fmla="*/ 31 w 32"/>
                <a:gd name="T41" fmla="*/ 39 h 40"/>
                <a:gd name="T42" fmla="*/ 32 w 32"/>
                <a:gd name="T43" fmla="*/ 36 h 40"/>
                <a:gd name="T44" fmla="*/ 28 w 32"/>
                <a:gd name="T45"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40">
                  <a:moveTo>
                    <a:pt x="28" y="36"/>
                  </a:moveTo>
                  <a:cubicBezTo>
                    <a:pt x="28" y="32"/>
                    <a:pt x="28" y="32"/>
                    <a:pt x="28" y="32"/>
                  </a:cubicBezTo>
                  <a:cubicBezTo>
                    <a:pt x="8" y="32"/>
                    <a:pt x="8" y="32"/>
                    <a:pt x="8" y="32"/>
                  </a:cubicBezTo>
                  <a:cubicBezTo>
                    <a:pt x="8" y="8"/>
                    <a:pt x="8" y="8"/>
                    <a:pt x="8" y="8"/>
                  </a:cubicBezTo>
                  <a:cubicBezTo>
                    <a:pt x="24" y="8"/>
                    <a:pt x="24" y="8"/>
                    <a:pt x="24" y="8"/>
                  </a:cubicBezTo>
                  <a:cubicBezTo>
                    <a:pt x="24" y="36"/>
                    <a:pt x="24" y="36"/>
                    <a:pt x="24" y="36"/>
                  </a:cubicBezTo>
                  <a:cubicBezTo>
                    <a:pt x="28" y="36"/>
                    <a:pt x="28" y="36"/>
                    <a:pt x="28" y="36"/>
                  </a:cubicBezTo>
                  <a:cubicBezTo>
                    <a:pt x="28" y="32"/>
                    <a:pt x="28" y="32"/>
                    <a:pt x="28" y="32"/>
                  </a:cubicBezTo>
                  <a:cubicBezTo>
                    <a:pt x="28" y="36"/>
                    <a:pt x="28" y="36"/>
                    <a:pt x="28" y="36"/>
                  </a:cubicBezTo>
                  <a:cubicBezTo>
                    <a:pt x="32" y="36"/>
                    <a:pt x="32" y="36"/>
                    <a:pt x="32" y="36"/>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36"/>
                    <a:pt x="0" y="36"/>
                    <a:pt x="0" y="36"/>
                  </a:cubicBezTo>
                  <a:cubicBezTo>
                    <a:pt x="0" y="37"/>
                    <a:pt x="1" y="38"/>
                    <a:pt x="1" y="39"/>
                  </a:cubicBezTo>
                  <a:cubicBezTo>
                    <a:pt x="2" y="39"/>
                    <a:pt x="3" y="40"/>
                    <a:pt x="4" y="40"/>
                  </a:cubicBezTo>
                  <a:cubicBezTo>
                    <a:pt x="28" y="40"/>
                    <a:pt x="28" y="40"/>
                    <a:pt x="28" y="40"/>
                  </a:cubicBezTo>
                  <a:cubicBezTo>
                    <a:pt x="29" y="40"/>
                    <a:pt x="30" y="39"/>
                    <a:pt x="31" y="39"/>
                  </a:cubicBezTo>
                  <a:cubicBezTo>
                    <a:pt x="32" y="38"/>
                    <a:pt x="32" y="37"/>
                    <a:pt x="32" y="36"/>
                  </a:cubicBezTo>
                  <a:lnTo>
                    <a:pt x="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1" name="Freeform 967"/>
            <p:cNvSpPr/>
            <p:nvPr/>
          </p:nvSpPr>
          <p:spPr bwMode="auto">
            <a:xfrm>
              <a:off x="8966847" y="5213636"/>
              <a:ext cx="64046" cy="166513"/>
            </a:xfrm>
            <a:custGeom>
              <a:avLst/>
              <a:gdLst>
                <a:gd name="T0" fmla="*/ 28 w 32"/>
                <a:gd name="T1" fmla="*/ 84 h 88"/>
                <a:gd name="T2" fmla="*/ 28 w 32"/>
                <a:gd name="T3" fmla="*/ 80 h 88"/>
                <a:gd name="T4" fmla="*/ 8 w 32"/>
                <a:gd name="T5" fmla="*/ 80 h 88"/>
                <a:gd name="T6" fmla="*/ 8 w 32"/>
                <a:gd name="T7" fmla="*/ 8 h 88"/>
                <a:gd name="T8" fmla="*/ 24 w 32"/>
                <a:gd name="T9" fmla="*/ 8 h 88"/>
                <a:gd name="T10" fmla="*/ 24 w 32"/>
                <a:gd name="T11" fmla="*/ 84 h 88"/>
                <a:gd name="T12" fmla="*/ 28 w 32"/>
                <a:gd name="T13" fmla="*/ 84 h 88"/>
                <a:gd name="T14" fmla="*/ 28 w 32"/>
                <a:gd name="T15" fmla="*/ 80 h 88"/>
                <a:gd name="T16" fmla="*/ 28 w 32"/>
                <a:gd name="T17" fmla="*/ 84 h 88"/>
                <a:gd name="T18" fmla="*/ 32 w 32"/>
                <a:gd name="T19" fmla="*/ 84 h 88"/>
                <a:gd name="T20" fmla="*/ 32 w 32"/>
                <a:gd name="T21" fmla="*/ 4 h 88"/>
                <a:gd name="T22" fmla="*/ 31 w 32"/>
                <a:gd name="T23" fmla="*/ 1 h 88"/>
                <a:gd name="T24" fmla="*/ 28 w 32"/>
                <a:gd name="T25" fmla="*/ 0 h 88"/>
                <a:gd name="T26" fmla="*/ 4 w 32"/>
                <a:gd name="T27" fmla="*/ 0 h 88"/>
                <a:gd name="T28" fmla="*/ 1 w 32"/>
                <a:gd name="T29" fmla="*/ 1 h 88"/>
                <a:gd name="T30" fmla="*/ 0 w 32"/>
                <a:gd name="T31" fmla="*/ 4 h 88"/>
                <a:gd name="T32" fmla="*/ 0 w 32"/>
                <a:gd name="T33" fmla="*/ 84 h 88"/>
                <a:gd name="T34" fmla="*/ 1 w 32"/>
                <a:gd name="T35" fmla="*/ 87 h 88"/>
                <a:gd name="T36" fmla="*/ 4 w 32"/>
                <a:gd name="T37" fmla="*/ 88 h 88"/>
                <a:gd name="T38" fmla="*/ 28 w 32"/>
                <a:gd name="T39" fmla="*/ 88 h 88"/>
                <a:gd name="T40" fmla="*/ 31 w 32"/>
                <a:gd name="T41" fmla="*/ 87 h 88"/>
                <a:gd name="T42" fmla="*/ 32 w 32"/>
                <a:gd name="T43" fmla="*/ 84 h 88"/>
                <a:gd name="T44" fmla="*/ 28 w 32"/>
                <a:gd name="T45"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88">
                  <a:moveTo>
                    <a:pt x="28" y="84"/>
                  </a:moveTo>
                  <a:cubicBezTo>
                    <a:pt x="28" y="80"/>
                    <a:pt x="28" y="80"/>
                    <a:pt x="28" y="80"/>
                  </a:cubicBezTo>
                  <a:cubicBezTo>
                    <a:pt x="8" y="80"/>
                    <a:pt x="8" y="80"/>
                    <a:pt x="8" y="80"/>
                  </a:cubicBezTo>
                  <a:cubicBezTo>
                    <a:pt x="8" y="8"/>
                    <a:pt x="8" y="8"/>
                    <a:pt x="8" y="8"/>
                  </a:cubicBezTo>
                  <a:cubicBezTo>
                    <a:pt x="24" y="8"/>
                    <a:pt x="24" y="8"/>
                    <a:pt x="24" y="8"/>
                  </a:cubicBezTo>
                  <a:cubicBezTo>
                    <a:pt x="24" y="84"/>
                    <a:pt x="24" y="84"/>
                    <a:pt x="24" y="84"/>
                  </a:cubicBezTo>
                  <a:cubicBezTo>
                    <a:pt x="28" y="84"/>
                    <a:pt x="28" y="84"/>
                    <a:pt x="28" y="84"/>
                  </a:cubicBezTo>
                  <a:cubicBezTo>
                    <a:pt x="28" y="80"/>
                    <a:pt x="28" y="80"/>
                    <a:pt x="28" y="80"/>
                  </a:cubicBezTo>
                  <a:cubicBezTo>
                    <a:pt x="28" y="84"/>
                    <a:pt x="28" y="84"/>
                    <a:pt x="28" y="84"/>
                  </a:cubicBezTo>
                  <a:cubicBezTo>
                    <a:pt x="32" y="84"/>
                    <a:pt x="32" y="84"/>
                    <a:pt x="32" y="84"/>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84"/>
                    <a:pt x="0" y="84"/>
                    <a:pt x="0" y="84"/>
                  </a:cubicBezTo>
                  <a:cubicBezTo>
                    <a:pt x="0" y="85"/>
                    <a:pt x="1" y="86"/>
                    <a:pt x="1" y="87"/>
                  </a:cubicBezTo>
                  <a:cubicBezTo>
                    <a:pt x="2" y="87"/>
                    <a:pt x="3" y="88"/>
                    <a:pt x="4" y="88"/>
                  </a:cubicBezTo>
                  <a:cubicBezTo>
                    <a:pt x="28" y="88"/>
                    <a:pt x="28" y="88"/>
                    <a:pt x="28" y="88"/>
                  </a:cubicBezTo>
                  <a:cubicBezTo>
                    <a:pt x="29" y="88"/>
                    <a:pt x="30" y="87"/>
                    <a:pt x="31" y="87"/>
                  </a:cubicBezTo>
                  <a:cubicBezTo>
                    <a:pt x="32" y="86"/>
                    <a:pt x="32" y="85"/>
                    <a:pt x="32" y="84"/>
                  </a:cubicBezTo>
                  <a:lnTo>
                    <a:pt x="28"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2" name="Freeform 968"/>
            <p:cNvSpPr/>
            <p:nvPr/>
          </p:nvSpPr>
          <p:spPr bwMode="auto">
            <a:xfrm>
              <a:off x="9069314" y="5252065"/>
              <a:ext cx="64046" cy="128084"/>
            </a:xfrm>
            <a:custGeom>
              <a:avLst/>
              <a:gdLst>
                <a:gd name="T0" fmla="*/ 28 w 32"/>
                <a:gd name="T1" fmla="*/ 60 h 64"/>
                <a:gd name="T2" fmla="*/ 28 w 32"/>
                <a:gd name="T3" fmla="*/ 56 h 64"/>
                <a:gd name="T4" fmla="*/ 8 w 32"/>
                <a:gd name="T5" fmla="*/ 56 h 64"/>
                <a:gd name="T6" fmla="*/ 8 w 32"/>
                <a:gd name="T7" fmla="*/ 8 h 64"/>
                <a:gd name="T8" fmla="*/ 24 w 32"/>
                <a:gd name="T9" fmla="*/ 8 h 64"/>
                <a:gd name="T10" fmla="*/ 24 w 32"/>
                <a:gd name="T11" fmla="*/ 60 h 64"/>
                <a:gd name="T12" fmla="*/ 28 w 32"/>
                <a:gd name="T13" fmla="*/ 60 h 64"/>
                <a:gd name="T14" fmla="*/ 28 w 32"/>
                <a:gd name="T15" fmla="*/ 56 h 64"/>
                <a:gd name="T16" fmla="*/ 28 w 32"/>
                <a:gd name="T17" fmla="*/ 60 h 64"/>
                <a:gd name="T18" fmla="*/ 32 w 32"/>
                <a:gd name="T19" fmla="*/ 60 h 64"/>
                <a:gd name="T20" fmla="*/ 32 w 32"/>
                <a:gd name="T21" fmla="*/ 4 h 64"/>
                <a:gd name="T22" fmla="*/ 31 w 32"/>
                <a:gd name="T23" fmla="*/ 1 h 64"/>
                <a:gd name="T24" fmla="*/ 28 w 32"/>
                <a:gd name="T25" fmla="*/ 0 h 64"/>
                <a:gd name="T26" fmla="*/ 4 w 32"/>
                <a:gd name="T27" fmla="*/ 0 h 64"/>
                <a:gd name="T28" fmla="*/ 1 w 32"/>
                <a:gd name="T29" fmla="*/ 1 h 64"/>
                <a:gd name="T30" fmla="*/ 0 w 32"/>
                <a:gd name="T31" fmla="*/ 4 h 64"/>
                <a:gd name="T32" fmla="*/ 0 w 32"/>
                <a:gd name="T33" fmla="*/ 60 h 64"/>
                <a:gd name="T34" fmla="*/ 1 w 32"/>
                <a:gd name="T35" fmla="*/ 63 h 64"/>
                <a:gd name="T36" fmla="*/ 4 w 32"/>
                <a:gd name="T37" fmla="*/ 64 h 64"/>
                <a:gd name="T38" fmla="*/ 28 w 32"/>
                <a:gd name="T39" fmla="*/ 64 h 64"/>
                <a:gd name="T40" fmla="*/ 31 w 32"/>
                <a:gd name="T41" fmla="*/ 63 h 64"/>
                <a:gd name="T42" fmla="*/ 32 w 32"/>
                <a:gd name="T43" fmla="*/ 60 h 64"/>
                <a:gd name="T44" fmla="*/ 28 w 32"/>
                <a:gd name="T45"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64">
                  <a:moveTo>
                    <a:pt x="28" y="60"/>
                  </a:moveTo>
                  <a:cubicBezTo>
                    <a:pt x="28" y="56"/>
                    <a:pt x="28" y="56"/>
                    <a:pt x="28" y="56"/>
                  </a:cubicBezTo>
                  <a:cubicBezTo>
                    <a:pt x="8" y="56"/>
                    <a:pt x="8" y="56"/>
                    <a:pt x="8" y="56"/>
                  </a:cubicBezTo>
                  <a:cubicBezTo>
                    <a:pt x="8" y="8"/>
                    <a:pt x="8" y="8"/>
                    <a:pt x="8" y="8"/>
                  </a:cubicBezTo>
                  <a:cubicBezTo>
                    <a:pt x="24" y="8"/>
                    <a:pt x="24" y="8"/>
                    <a:pt x="24" y="8"/>
                  </a:cubicBezTo>
                  <a:cubicBezTo>
                    <a:pt x="24" y="60"/>
                    <a:pt x="24" y="60"/>
                    <a:pt x="24" y="60"/>
                  </a:cubicBezTo>
                  <a:cubicBezTo>
                    <a:pt x="28" y="60"/>
                    <a:pt x="28" y="60"/>
                    <a:pt x="28" y="60"/>
                  </a:cubicBezTo>
                  <a:cubicBezTo>
                    <a:pt x="28" y="56"/>
                    <a:pt x="28" y="56"/>
                    <a:pt x="28" y="56"/>
                  </a:cubicBezTo>
                  <a:cubicBezTo>
                    <a:pt x="28" y="60"/>
                    <a:pt x="28" y="60"/>
                    <a:pt x="28" y="60"/>
                  </a:cubicBezTo>
                  <a:cubicBezTo>
                    <a:pt x="32" y="60"/>
                    <a:pt x="32" y="60"/>
                    <a:pt x="32" y="60"/>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60"/>
                    <a:pt x="0" y="60"/>
                    <a:pt x="0" y="60"/>
                  </a:cubicBezTo>
                  <a:cubicBezTo>
                    <a:pt x="0" y="61"/>
                    <a:pt x="1" y="62"/>
                    <a:pt x="1" y="63"/>
                  </a:cubicBezTo>
                  <a:cubicBezTo>
                    <a:pt x="2" y="63"/>
                    <a:pt x="3" y="64"/>
                    <a:pt x="4" y="64"/>
                  </a:cubicBezTo>
                  <a:cubicBezTo>
                    <a:pt x="28" y="64"/>
                    <a:pt x="28" y="64"/>
                    <a:pt x="28" y="64"/>
                  </a:cubicBezTo>
                  <a:cubicBezTo>
                    <a:pt x="29" y="64"/>
                    <a:pt x="30" y="63"/>
                    <a:pt x="31" y="63"/>
                  </a:cubicBezTo>
                  <a:cubicBezTo>
                    <a:pt x="32" y="62"/>
                    <a:pt x="32" y="61"/>
                    <a:pt x="32" y="60"/>
                  </a:cubicBezTo>
                  <a:lnTo>
                    <a:pt x="2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3" name="Freeform 969"/>
            <p:cNvSpPr/>
            <p:nvPr/>
          </p:nvSpPr>
          <p:spPr bwMode="auto">
            <a:xfrm>
              <a:off x="9158968" y="5149598"/>
              <a:ext cx="64046" cy="230551"/>
            </a:xfrm>
            <a:custGeom>
              <a:avLst/>
              <a:gdLst>
                <a:gd name="T0" fmla="*/ 28 w 32"/>
                <a:gd name="T1" fmla="*/ 116 h 120"/>
                <a:gd name="T2" fmla="*/ 28 w 32"/>
                <a:gd name="T3" fmla="*/ 112 h 120"/>
                <a:gd name="T4" fmla="*/ 8 w 32"/>
                <a:gd name="T5" fmla="*/ 112 h 120"/>
                <a:gd name="T6" fmla="*/ 8 w 32"/>
                <a:gd name="T7" fmla="*/ 8 h 120"/>
                <a:gd name="T8" fmla="*/ 24 w 32"/>
                <a:gd name="T9" fmla="*/ 8 h 120"/>
                <a:gd name="T10" fmla="*/ 24 w 32"/>
                <a:gd name="T11" fmla="*/ 116 h 120"/>
                <a:gd name="T12" fmla="*/ 28 w 32"/>
                <a:gd name="T13" fmla="*/ 116 h 120"/>
                <a:gd name="T14" fmla="*/ 28 w 32"/>
                <a:gd name="T15" fmla="*/ 112 h 120"/>
                <a:gd name="T16" fmla="*/ 28 w 32"/>
                <a:gd name="T17" fmla="*/ 116 h 120"/>
                <a:gd name="T18" fmla="*/ 32 w 32"/>
                <a:gd name="T19" fmla="*/ 116 h 120"/>
                <a:gd name="T20" fmla="*/ 32 w 32"/>
                <a:gd name="T21" fmla="*/ 4 h 120"/>
                <a:gd name="T22" fmla="*/ 31 w 32"/>
                <a:gd name="T23" fmla="*/ 1 h 120"/>
                <a:gd name="T24" fmla="*/ 28 w 32"/>
                <a:gd name="T25" fmla="*/ 0 h 120"/>
                <a:gd name="T26" fmla="*/ 4 w 32"/>
                <a:gd name="T27" fmla="*/ 0 h 120"/>
                <a:gd name="T28" fmla="*/ 1 w 32"/>
                <a:gd name="T29" fmla="*/ 1 h 120"/>
                <a:gd name="T30" fmla="*/ 0 w 32"/>
                <a:gd name="T31" fmla="*/ 4 h 120"/>
                <a:gd name="T32" fmla="*/ 0 w 32"/>
                <a:gd name="T33" fmla="*/ 116 h 120"/>
                <a:gd name="T34" fmla="*/ 1 w 32"/>
                <a:gd name="T35" fmla="*/ 119 h 120"/>
                <a:gd name="T36" fmla="*/ 4 w 32"/>
                <a:gd name="T37" fmla="*/ 120 h 120"/>
                <a:gd name="T38" fmla="*/ 28 w 32"/>
                <a:gd name="T39" fmla="*/ 120 h 120"/>
                <a:gd name="T40" fmla="*/ 31 w 32"/>
                <a:gd name="T41" fmla="*/ 119 h 120"/>
                <a:gd name="T42" fmla="*/ 32 w 32"/>
                <a:gd name="T43" fmla="*/ 116 h 120"/>
                <a:gd name="T44" fmla="*/ 28 w 32"/>
                <a:gd name="T45"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20">
                  <a:moveTo>
                    <a:pt x="28" y="116"/>
                  </a:moveTo>
                  <a:cubicBezTo>
                    <a:pt x="28" y="112"/>
                    <a:pt x="28" y="112"/>
                    <a:pt x="28" y="112"/>
                  </a:cubicBezTo>
                  <a:cubicBezTo>
                    <a:pt x="8" y="112"/>
                    <a:pt x="8" y="112"/>
                    <a:pt x="8" y="112"/>
                  </a:cubicBezTo>
                  <a:cubicBezTo>
                    <a:pt x="8" y="8"/>
                    <a:pt x="8" y="8"/>
                    <a:pt x="8" y="8"/>
                  </a:cubicBezTo>
                  <a:cubicBezTo>
                    <a:pt x="24" y="8"/>
                    <a:pt x="24" y="8"/>
                    <a:pt x="24" y="8"/>
                  </a:cubicBezTo>
                  <a:cubicBezTo>
                    <a:pt x="24" y="116"/>
                    <a:pt x="24" y="116"/>
                    <a:pt x="24" y="116"/>
                  </a:cubicBezTo>
                  <a:cubicBezTo>
                    <a:pt x="28" y="116"/>
                    <a:pt x="28" y="116"/>
                    <a:pt x="28" y="116"/>
                  </a:cubicBezTo>
                  <a:cubicBezTo>
                    <a:pt x="28" y="112"/>
                    <a:pt x="28" y="112"/>
                    <a:pt x="28" y="112"/>
                  </a:cubicBezTo>
                  <a:cubicBezTo>
                    <a:pt x="28" y="116"/>
                    <a:pt x="28" y="116"/>
                    <a:pt x="28" y="116"/>
                  </a:cubicBezTo>
                  <a:cubicBezTo>
                    <a:pt x="32" y="116"/>
                    <a:pt x="32" y="116"/>
                    <a:pt x="32" y="116"/>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16"/>
                    <a:pt x="0" y="116"/>
                    <a:pt x="0" y="116"/>
                  </a:cubicBezTo>
                  <a:cubicBezTo>
                    <a:pt x="0" y="117"/>
                    <a:pt x="1" y="118"/>
                    <a:pt x="1" y="119"/>
                  </a:cubicBezTo>
                  <a:cubicBezTo>
                    <a:pt x="2" y="119"/>
                    <a:pt x="3" y="120"/>
                    <a:pt x="4" y="120"/>
                  </a:cubicBezTo>
                  <a:cubicBezTo>
                    <a:pt x="28" y="120"/>
                    <a:pt x="28" y="120"/>
                    <a:pt x="28" y="120"/>
                  </a:cubicBezTo>
                  <a:cubicBezTo>
                    <a:pt x="29" y="120"/>
                    <a:pt x="30" y="119"/>
                    <a:pt x="31" y="119"/>
                  </a:cubicBezTo>
                  <a:cubicBezTo>
                    <a:pt x="32" y="118"/>
                    <a:pt x="32" y="117"/>
                    <a:pt x="32" y="116"/>
                  </a:cubicBezTo>
                  <a:lnTo>
                    <a:pt x="28"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4" name="Freeform 970"/>
            <p:cNvSpPr/>
            <p:nvPr/>
          </p:nvSpPr>
          <p:spPr bwMode="auto">
            <a:xfrm>
              <a:off x="8864380" y="5367336"/>
              <a:ext cx="371447" cy="12812"/>
            </a:xfrm>
            <a:custGeom>
              <a:avLst/>
              <a:gdLst>
                <a:gd name="T0" fmla="*/ 188 w 192"/>
                <a:gd name="T1" fmla="*/ 0 h 8"/>
                <a:gd name="T2" fmla="*/ 4 w 192"/>
                <a:gd name="T3" fmla="*/ 0 h 8"/>
                <a:gd name="T4" fmla="*/ 0 w 192"/>
                <a:gd name="T5" fmla="*/ 4 h 8"/>
                <a:gd name="T6" fmla="*/ 4 w 192"/>
                <a:gd name="T7" fmla="*/ 8 h 8"/>
                <a:gd name="T8" fmla="*/ 188 w 192"/>
                <a:gd name="T9" fmla="*/ 8 h 8"/>
                <a:gd name="T10" fmla="*/ 192 w 192"/>
                <a:gd name="T11" fmla="*/ 4 h 8"/>
                <a:gd name="T12" fmla="*/ 188 w 19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2" h="8">
                  <a:moveTo>
                    <a:pt x="188" y="0"/>
                  </a:moveTo>
                  <a:cubicBezTo>
                    <a:pt x="4" y="0"/>
                    <a:pt x="4" y="0"/>
                    <a:pt x="4" y="0"/>
                  </a:cubicBezTo>
                  <a:cubicBezTo>
                    <a:pt x="2" y="0"/>
                    <a:pt x="0" y="2"/>
                    <a:pt x="0" y="4"/>
                  </a:cubicBezTo>
                  <a:cubicBezTo>
                    <a:pt x="0" y="6"/>
                    <a:pt x="2" y="8"/>
                    <a:pt x="4" y="8"/>
                  </a:cubicBezTo>
                  <a:cubicBezTo>
                    <a:pt x="188" y="8"/>
                    <a:pt x="188" y="8"/>
                    <a:pt x="188" y="8"/>
                  </a:cubicBezTo>
                  <a:cubicBezTo>
                    <a:pt x="190" y="8"/>
                    <a:pt x="192" y="6"/>
                    <a:pt x="192" y="4"/>
                  </a:cubicBezTo>
                  <a:cubicBezTo>
                    <a:pt x="192" y="2"/>
                    <a:pt x="190" y="0"/>
                    <a:pt x="18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5" name="Freeform 971"/>
            <p:cNvSpPr/>
            <p:nvPr/>
          </p:nvSpPr>
          <p:spPr bwMode="auto">
            <a:xfrm>
              <a:off x="9069314" y="5175214"/>
              <a:ext cx="51233" cy="51233"/>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6 w 24"/>
                <a:gd name="T23" fmla="*/ 18 h 24"/>
                <a:gd name="T24" fmla="*/ 9 w 24"/>
                <a:gd name="T25" fmla="*/ 15 h 24"/>
                <a:gd name="T26" fmla="*/ 8 w 24"/>
                <a:gd name="T27" fmla="*/ 12 h 24"/>
                <a:gd name="T28" fmla="*/ 9 w 24"/>
                <a:gd name="T29" fmla="*/ 9 h 24"/>
                <a:gd name="T30" fmla="*/ 12 w 24"/>
                <a:gd name="T31" fmla="*/ 8 h 24"/>
                <a:gd name="T32" fmla="*/ 15 w 24"/>
                <a:gd name="T33" fmla="*/ 9 h 24"/>
                <a:gd name="T34" fmla="*/ 15 w 24"/>
                <a:gd name="T35" fmla="*/ 9 h 24"/>
                <a:gd name="T36" fmla="*/ 16 w 24"/>
                <a:gd name="T37" fmla="*/ 12 h 24"/>
                <a:gd name="T38" fmla="*/ 15 w 24"/>
                <a:gd name="T39" fmla="*/ 15 h 24"/>
                <a:gd name="T40" fmla="*/ 12 w 24"/>
                <a:gd name="T41" fmla="*/ 16 h 24"/>
                <a:gd name="T42" fmla="*/ 9 w 24"/>
                <a:gd name="T43" fmla="*/ 15 h 24"/>
                <a:gd name="T44" fmla="*/ 6 w 24"/>
                <a:gd name="T4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6" name="Freeform 972"/>
            <p:cNvSpPr/>
            <p:nvPr/>
          </p:nvSpPr>
          <p:spPr bwMode="auto">
            <a:xfrm>
              <a:off x="9171780" y="5059935"/>
              <a:ext cx="51233" cy="51233"/>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6 w 24"/>
                <a:gd name="T23" fmla="*/ 18 h 24"/>
                <a:gd name="T24" fmla="*/ 9 w 24"/>
                <a:gd name="T25" fmla="*/ 15 h 24"/>
                <a:gd name="T26" fmla="*/ 8 w 24"/>
                <a:gd name="T27" fmla="*/ 12 h 24"/>
                <a:gd name="T28" fmla="*/ 9 w 24"/>
                <a:gd name="T29" fmla="*/ 9 h 24"/>
                <a:gd name="T30" fmla="*/ 12 w 24"/>
                <a:gd name="T31" fmla="*/ 8 h 24"/>
                <a:gd name="T32" fmla="*/ 15 w 24"/>
                <a:gd name="T33" fmla="*/ 9 h 24"/>
                <a:gd name="T34" fmla="*/ 15 w 24"/>
                <a:gd name="T35" fmla="*/ 9 h 24"/>
                <a:gd name="T36" fmla="*/ 16 w 24"/>
                <a:gd name="T37" fmla="*/ 12 h 24"/>
                <a:gd name="T38" fmla="*/ 15 w 24"/>
                <a:gd name="T39" fmla="*/ 15 h 24"/>
                <a:gd name="T40" fmla="*/ 12 w 24"/>
                <a:gd name="T41" fmla="*/ 16 h 24"/>
                <a:gd name="T42" fmla="*/ 9 w 24"/>
                <a:gd name="T43" fmla="*/ 15 h 24"/>
                <a:gd name="T44" fmla="*/ 6 w 24"/>
                <a:gd name="T4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7" name="Freeform 973"/>
            <p:cNvSpPr/>
            <p:nvPr/>
          </p:nvSpPr>
          <p:spPr bwMode="auto">
            <a:xfrm>
              <a:off x="9005268" y="5149598"/>
              <a:ext cx="89663" cy="51233"/>
            </a:xfrm>
            <a:custGeom>
              <a:avLst/>
              <a:gdLst>
                <a:gd name="T0" fmla="*/ 2 w 41"/>
                <a:gd name="T1" fmla="*/ 8 h 25"/>
                <a:gd name="T2" fmla="*/ 34 w 41"/>
                <a:gd name="T3" fmla="*/ 24 h 25"/>
                <a:gd name="T4" fmla="*/ 40 w 41"/>
                <a:gd name="T5" fmla="*/ 23 h 25"/>
                <a:gd name="T6" fmla="*/ 38 w 41"/>
                <a:gd name="T7" fmla="*/ 17 h 25"/>
                <a:gd name="T8" fmla="*/ 6 w 41"/>
                <a:gd name="T9" fmla="*/ 1 h 25"/>
                <a:gd name="T10" fmla="*/ 1 w 41"/>
                <a:gd name="T11" fmla="*/ 3 h 25"/>
                <a:gd name="T12" fmla="*/ 2 w 41"/>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41" h="25">
                  <a:moveTo>
                    <a:pt x="2" y="8"/>
                  </a:moveTo>
                  <a:cubicBezTo>
                    <a:pt x="34" y="24"/>
                    <a:pt x="34" y="24"/>
                    <a:pt x="34" y="24"/>
                  </a:cubicBezTo>
                  <a:cubicBezTo>
                    <a:pt x="36" y="25"/>
                    <a:pt x="39" y="25"/>
                    <a:pt x="40" y="23"/>
                  </a:cubicBezTo>
                  <a:cubicBezTo>
                    <a:pt x="41" y="21"/>
                    <a:pt x="40" y="18"/>
                    <a:pt x="38" y="17"/>
                  </a:cubicBezTo>
                  <a:cubicBezTo>
                    <a:pt x="6" y="1"/>
                    <a:pt x="6" y="1"/>
                    <a:pt x="6" y="1"/>
                  </a:cubicBezTo>
                  <a:cubicBezTo>
                    <a:pt x="4" y="0"/>
                    <a:pt x="2" y="1"/>
                    <a:pt x="1" y="3"/>
                  </a:cubicBezTo>
                  <a:cubicBezTo>
                    <a:pt x="0" y="5"/>
                    <a:pt x="0" y="7"/>
                    <a:pt x="2"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8" name="Freeform 974"/>
            <p:cNvSpPr/>
            <p:nvPr/>
          </p:nvSpPr>
          <p:spPr bwMode="auto">
            <a:xfrm>
              <a:off x="8915613" y="5162402"/>
              <a:ext cx="76850" cy="76850"/>
            </a:xfrm>
            <a:custGeom>
              <a:avLst/>
              <a:gdLst>
                <a:gd name="T0" fmla="*/ 7 w 41"/>
                <a:gd name="T1" fmla="*/ 40 h 41"/>
                <a:gd name="T2" fmla="*/ 39 w 41"/>
                <a:gd name="T3" fmla="*/ 8 h 41"/>
                <a:gd name="T4" fmla="*/ 39 w 41"/>
                <a:gd name="T5" fmla="*/ 2 h 41"/>
                <a:gd name="T6" fmla="*/ 33 w 41"/>
                <a:gd name="T7" fmla="*/ 2 h 41"/>
                <a:gd name="T8" fmla="*/ 1 w 41"/>
                <a:gd name="T9" fmla="*/ 34 h 41"/>
                <a:gd name="T10" fmla="*/ 1 w 41"/>
                <a:gd name="T11" fmla="*/ 40 h 41"/>
                <a:gd name="T12" fmla="*/ 7 w 41"/>
                <a:gd name="T13" fmla="*/ 4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7" y="40"/>
                  </a:moveTo>
                  <a:cubicBezTo>
                    <a:pt x="39" y="8"/>
                    <a:pt x="39" y="8"/>
                    <a:pt x="39" y="8"/>
                  </a:cubicBezTo>
                  <a:cubicBezTo>
                    <a:pt x="41" y="6"/>
                    <a:pt x="41" y="4"/>
                    <a:pt x="39" y="2"/>
                  </a:cubicBezTo>
                  <a:cubicBezTo>
                    <a:pt x="37" y="0"/>
                    <a:pt x="35" y="0"/>
                    <a:pt x="33" y="2"/>
                  </a:cubicBezTo>
                  <a:cubicBezTo>
                    <a:pt x="1" y="34"/>
                    <a:pt x="1" y="34"/>
                    <a:pt x="1" y="34"/>
                  </a:cubicBezTo>
                  <a:cubicBezTo>
                    <a:pt x="0" y="36"/>
                    <a:pt x="0" y="38"/>
                    <a:pt x="1" y="40"/>
                  </a:cubicBezTo>
                  <a:cubicBezTo>
                    <a:pt x="3" y="41"/>
                    <a:pt x="5" y="41"/>
                    <a:pt x="7" y="4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9" name="Freeform 975"/>
            <p:cNvSpPr/>
            <p:nvPr/>
          </p:nvSpPr>
          <p:spPr bwMode="auto">
            <a:xfrm>
              <a:off x="9107735" y="5098364"/>
              <a:ext cx="76850" cy="89663"/>
            </a:xfrm>
            <a:custGeom>
              <a:avLst/>
              <a:gdLst>
                <a:gd name="T0" fmla="*/ 7 w 41"/>
                <a:gd name="T1" fmla="*/ 47 h 49"/>
                <a:gd name="T2" fmla="*/ 39 w 41"/>
                <a:gd name="T3" fmla="*/ 7 h 49"/>
                <a:gd name="T4" fmla="*/ 39 w 41"/>
                <a:gd name="T5" fmla="*/ 2 h 49"/>
                <a:gd name="T6" fmla="*/ 33 w 41"/>
                <a:gd name="T7" fmla="*/ 2 h 49"/>
                <a:gd name="T8" fmla="*/ 1 w 41"/>
                <a:gd name="T9" fmla="*/ 42 h 49"/>
                <a:gd name="T10" fmla="*/ 2 w 41"/>
                <a:gd name="T11" fmla="*/ 48 h 49"/>
                <a:gd name="T12" fmla="*/ 7 w 41"/>
                <a:gd name="T13" fmla="*/ 47 h 49"/>
              </a:gdLst>
              <a:ahLst/>
              <a:cxnLst>
                <a:cxn ang="0">
                  <a:pos x="T0" y="T1"/>
                </a:cxn>
                <a:cxn ang="0">
                  <a:pos x="T2" y="T3"/>
                </a:cxn>
                <a:cxn ang="0">
                  <a:pos x="T4" y="T5"/>
                </a:cxn>
                <a:cxn ang="0">
                  <a:pos x="T6" y="T7"/>
                </a:cxn>
                <a:cxn ang="0">
                  <a:pos x="T8" y="T9"/>
                </a:cxn>
                <a:cxn ang="0">
                  <a:pos x="T10" y="T11"/>
                </a:cxn>
                <a:cxn ang="0">
                  <a:pos x="T12" y="T13"/>
                </a:cxn>
              </a:cxnLst>
              <a:rect l="0" t="0" r="r" b="b"/>
              <a:pathLst>
                <a:path w="41" h="49">
                  <a:moveTo>
                    <a:pt x="7" y="47"/>
                  </a:moveTo>
                  <a:cubicBezTo>
                    <a:pt x="39" y="7"/>
                    <a:pt x="39" y="7"/>
                    <a:pt x="39" y="7"/>
                  </a:cubicBezTo>
                  <a:cubicBezTo>
                    <a:pt x="41" y="6"/>
                    <a:pt x="40" y="3"/>
                    <a:pt x="39" y="2"/>
                  </a:cubicBezTo>
                  <a:cubicBezTo>
                    <a:pt x="37" y="0"/>
                    <a:pt x="34" y="1"/>
                    <a:pt x="33" y="2"/>
                  </a:cubicBezTo>
                  <a:cubicBezTo>
                    <a:pt x="1" y="42"/>
                    <a:pt x="1" y="42"/>
                    <a:pt x="1" y="42"/>
                  </a:cubicBezTo>
                  <a:cubicBezTo>
                    <a:pt x="0" y="44"/>
                    <a:pt x="0" y="47"/>
                    <a:pt x="2" y="48"/>
                  </a:cubicBezTo>
                  <a:cubicBezTo>
                    <a:pt x="3" y="49"/>
                    <a:pt x="6" y="49"/>
                    <a:pt x="7" y="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grpSp>
      <p:sp>
        <p:nvSpPr>
          <p:cNvPr id="48" name="矩形 47">
            <a:hlinkClick r:id="rId1" action="ppaction://hlinksldjump"/>
          </p:cNvPr>
          <p:cNvSpPr/>
          <p:nvPr/>
        </p:nvSpPr>
        <p:spPr>
          <a:xfrm>
            <a:off x="6699707" y="3670923"/>
            <a:ext cx="2307292" cy="662940"/>
          </a:xfrm>
          <a:prstGeom prst="rect">
            <a:avLst/>
          </a:prstGeom>
        </p:spPr>
        <p:txBody>
          <a:bodyPr wrap="square">
            <a:spAutoFit/>
          </a:bodyPr>
          <a:lstStyle/>
          <a:p>
            <a:pPr indent="0" algn="ctr" eaLnBrk="0" hangingPunct="0">
              <a:lnSpc>
                <a:spcPct val="100000"/>
              </a:lnSpc>
              <a:buSzPct val="55000"/>
              <a:buFont typeface="Wingdings" panose="05000000000000000000" pitchFamily="2" charset="2"/>
              <a:buNone/>
            </a:pPr>
            <a:r>
              <a:rPr lang="zh-CN" altLang="en-US" sz="1860" b="1" dirty="0">
                <a:solidFill>
                  <a:schemeClr val="tx1"/>
                </a:solidFill>
                <a:latin typeface="微软雅黑" panose="020B0503020204020204" charset="-122"/>
                <a:ea typeface="微软雅黑" panose="020B0503020204020204" charset="-122"/>
                <a:cs typeface="微软雅黑" panose="020B0503020204020204" charset="-122"/>
                <a:sym typeface="+mn-ea"/>
                <a:hlinkClick r:id="rId1" action="ppaction://hlinksldjump"/>
              </a:rPr>
              <a:t>培养自主</a:t>
            </a:r>
            <a:endParaRPr lang="zh-CN" altLang="en-US" sz="1860" b="1" dirty="0">
              <a:solidFill>
                <a:schemeClr val="tx1"/>
              </a:solidFill>
              <a:latin typeface="微软雅黑" panose="020B0503020204020204" charset="-122"/>
              <a:ea typeface="微软雅黑" panose="020B0503020204020204" charset="-122"/>
              <a:cs typeface="微软雅黑" panose="020B0503020204020204" charset="-122"/>
              <a:sym typeface="+mn-ea"/>
              <a:hlinkClick r:id="rId1" action="ppaction://hlinksldjump"/>
            </a:endParaRPr>
          </a:p>
          <a:p>
            <a:pPr indent="0" algn="ctr" eaLnBrk="0" hangingPunct="0">
              <a:lnSpc>
                <a:spcPct val="100000"/>
              </a:lnSpc>
              <a:buSzPct val="55000"/>
              <a:buFont typeface="Wingdings" panose="05000000000000000000" pitchFamily="2" charset="2"/>
              <a:buNone/>
            </a:pPr>
            <a:r>
              <a:rPr lang="zh-CN" altLang="en-US" sz="1860" b="1" dirty="0">
                <a:solidFill>
                  <a:schemeClr val="tx1"/>
                </a:solidFill>
                <a:latin typeface="微软雅黑" panose="020B0503020204020204" charset="-122"/>
                <a:ea typeface="微软雅黑" panose="020B0503020204020204" charset="-122"/>
                <a:cs typeface="微软雅黑" panose="020B0503020204020204" charset="-122"/>
                <a:sym typeface="+mn-ea"/>
                <a:hlinkClick r:id="rId1" action="ppaction://hlinksldjump"/>
              </a:rPr>
              <a:t>学习能力</a:t>
            </a:r>
            <a:endParaRPr lang="zh-CN" altLang="en-US" sz="186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0" name="矩形 49">
            <a:hlinkClick r:id="rId2" action="ppaction://hlinksldjump"/>
          </p:cNvPr>
          <p:cNvSpPr/>
          <p:nvPr/>
        </p:nvSpPr>
        <p:spPr>
          <a:xfrm>
            <a:off x="2289755" y="4409045"/>
            <a:ext cx="2307292" cy="669290"/>
          </a:xfrm>
          <a:prstGeom prst="rect">
            <a:avLst/>
          </a:prstGeom>
        </p:spPr>
        <p:txBody>
          <a:bodyPr wrap="square">
            <a:spAutoFit/>
          </a:bodyPr>
          <a:lstStyle/>
          <a:p>
            <a:pPr indent="0" algn="ctr">
              <a:lnSpc>
                <a:spcPct val="100000"/>
              </a:lnSpc>
              <a:spcBef>
                <a:spcPts val="50"/>
              </a:spcBef>
              <a:spcAft>
                <a:spcPts val="0"/>
              </a:spcAft>
              <a:buNone/>
            </a:pPr>
            <a:r>
              <a:rPr lang="zh-CN" altLang="en-US" sz="1860" b="1" dirty="0">
                <a:solidFill>
                  <a:schemeClr val="tx1"/>
                </a:solidFill>
                <a:effectLst/>
                <a:latin typeface="微软雅黑" panose="020B0503020204020204" charset="-122"/>
                <a:ea typeface="微软雅黑" panose="020B0503020204020204" charset="-122"/>
                <a:cs typeface="微软雅黑" panose="020B0503020204020204" charset="-122"/>
                <a:sym typeface="+mn-ea"/>
                <a:hlinkClick r:id="rId3" action="ppaction://hlinksldjump"/>
              </a:rPr>
              <a:t>充分参与图书馆</a:t>
            </a:r>
            <a:endParaRPr lang="zh-CN" altLang="en-US" sz="1860" b="1" dirty="0">
              <a:solidFill>
                <a:schemeClr val="tx1"/>
              </a:solidFill>
              <a:effectLst/>
              <a:latin typeface="微软雅黑" panose="020B0503020204020204" charset="-122"/>
              <a:ea typeface="微软雅黑" panose="020B0503020204020204" charset="-122"/>
              <a:cs typeface="微软雅黑" panose="020B0503020204020204" charset="-122"/>
              <a:hlinkClick r:id="rId3" action="ppaction://hlinksldjump"/>
            </a:endParaRPr>
          </a:p>
          <a:p>
            <a:pPr marL="120650" indent="-120650" algn="ctr">
              <a:lnSpc>
                <a:spcPct val="100000"/>
              </a:lnSpc>
              <a:spcBef>
                <a:spcPts val="50"/>
              </a:spcBef>
              <a:spcAft>
                <a:spcPts val="0"/>
              </a:spcAft>
              <a:buNone/>
            </a:pPr>
            <a:r>
              <a:rPr lang="zh-CN" altLang="en-US" sz="1860" b="1" dirty="0">
                <a:solidFill>
                  <a:schemeClr val="tx1"/>
                </a:solidFill>
                <a:effectLst/>
                <a:latin typeface="微软雅黑" panose="020B0503020204020204" charset="-122"/>
                <a:ea typeface="微软雅黑" panose="020B0503020204020204" charset="-122"/>
                <a:cs typeface="微软雅黑" panose="020B0503020204020204" charset="-122"/>
                <a:sym typeface="+mn-ea"/>
                <a:hlinkClick r:id="rId3" action="ppaction://hlinksldjump"/>
              </a:rPr>
              <a:t>  培训和活动</a:t>
            </a:r>
            <a:endParaRPr lang="zh-CN" altLang="en-US" sz="1860" b="1"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grpSp>
        <p:nvGrpSpPr>
          <p:cNvPr id="51" name="组合 50"/>
          <p:cNvGrpSpPr/>
          <p:nvPr/>
        </p:nvGrpSpPr>
        <p:grpSpPr>
          <a:xfrm>
            <a:off x="-6509" y="258236"/>
            <a:ext cx="1501840" cy="1200863"/>
            <a:chOff x="-259892" y="-1"/>
            <a:chExt cx="1501840" cy="1200863"/>
          </a:xfrm>
        </p:grpSpPr>
        <p:sp>
          <p:nvSpPr>
            <p:cNvPr id="52" name="素材框 51"/>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3" name="图片 52"/>
            <p:cNvPicPr>
              <a:picLocks noChangeAspect="1"/>
            </p:cNvPicPr>
            <p:nvPr/>
          </p:nvPicPr>
          <p:blipFill rotWithShape="1">
            <a:blip r:embed="rId4"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54" name="文本框 53"/>
            <p:cNvSpPr txBox="1"/>
            <p:nvPr/>
          </p:nvSpPr>
          <p:spPr>
            <a:xfrm>
              <a:off x="353201" y="383933"/>
              <a:ext cx="655093" cy="584775"/>
            </a:xfrm>
            <a:prstGeom prst="rect">
              <a:avLst/>
            </a:prstGeom>
            <a:noFill/>
          </p:spPr>
          <p:txBody>
            <a:bodyPr wrap="square" rtlCol="0">
              <a:spAutoFit/>
            </a:bodyPr>
            <a:lstStyle/>
            <a:p>
              <a:r>
                <a:rPr lang="en-US" altLang="zh-CN" sz="3200" dirty="0">
                  <a:latin typeface="Impact" panose="020B0806030902050204" pitchFamily="34" charset="0"/>
                </a:rPr>
                <a:t>  3</a:t>
              </a:r>
              <a:endParaRPr lang="zh-CN" altLang="en-US" sz="3200" dirty="0">
                <a:latin typeface="Impact" panose="020B0806030902050204" pitchFamily="34" charset="0"/>
              </a:endParaRPr>
            </a:p>
          </p:txBody>
        </p:sp>
      </p:grpSp>
      <p:sp>
        <p:nvSpPr>
          <p:cNvPr id="114702" name="Rectangle 17"/>
          <p:cNvSpPr/>
          <p:nvPr/>
        </p:nvSpPr>
        <p:spPr>
          <a:xfrm>
            <a:off x="1482237" y="631795"/>
            <a:ext cx="6289675"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如何提升个人信息素养</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
        <p:nvSpPr>
          <p:cNvPr id="2" name="椭圆 1"/>
          <p:cNvSpPr/>
          <p:nvPr/>
        </p:nvSpPr>
        <p:spPr>
          <a:xfrm>
            <a:off x="1448426" y="5078279"/>
            <a:ext cx="424608" cy="412720"/>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p>
            <a:endParaRPr lang="zh-CN" altLang="en-US" sz="1865"/>
          </a:p>
        </p:txBody>
      </p:sp>
      <p:sp>
        <p:nvSpPr>
          <p:cNvPr id="4" name="椭圆 3"/>
          <p:cNvSpPr/>
          <p:nvPr/>
        </p:nvSpPr>
        <p:spPr>
          <a:xfrm>
            <a:off x="9370686" y="1775644"/>
            <a:ext cx="424608" cy="412720"/>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1865"/>
          </a:p>
        </p:txBody>
      </p:sp>
      <p:sp>
        <p:nvSpPr>
          <p:cNvPr id="6" name="椭圆 5"/>
          <p:cNvSpPr/>
          <p:nvPr/>
        </p:nvSpPr>
        <p:spPr>
          <a:xfrm>
            <a:off x="9670199" y="3803187"/>
            <a:ext cx="125187" cy="121681"/>
          </a:xfrm>
          <a:prstGeom prst="ellipse">
            <a:avLst/>
          </a:prstGeom>
          <a:solidFill>
            <a:srgbClr val="F3A3A8"/>
          </a:solidFill>
          <a:ln>
            <a:noFill/>
          </a:ln>
        </p:spPr>
        <p:txBody>
          <a:bodyPr vert="horz" wrap="square" lIns="121920" tIns="60960" rIns="121920" bIns="60960" numCol="1" anchor="t" anchorCtr="0" compatLnSpc="1"/>
          <a:p>
            <a:endParaRPr lang="zh-CN" altLang="en-US" sz="1865"/>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12"/>
          <p:cNvGrpSpPr>
            <a:grpSpLocks noChangeAspect="1"/>
          </p:cNvGrpSpPr>
          <p:nvPr/>
        </p:nvGrpSpPr>
        <p:grpSpPr bwMode="auto">
          <a:xfrm>
            <a:off x="2587625" y="3068320"/>
            <a:ext cx="708025" cy="483870"/>
            <a:chOff x="3683" y="2052"/>
            <a:chExt cx="316" cy="216"/>
          </a:xfrm>
          <a:solidFill>
            <a:schemeClr val="bg1">
              <a:lumMod val="95000"/>
            </a:schemeClr>
          </a:solidFill>
        </p:grpSpPr>
        <p:sp>
          <p:nvSpPr>
            <p:cNvPr id="29" name="Freeform 13"/>
            <p:cNvSpPr>
              <a:spLocks noEditPoints="1"/>
            </p:cNvSpPr>
            <p:nvPr/>
          </p:nvSpPr>
          <p:spPr bwMode="auto">
            <a:xfrm>
              <a:off x="3683" y="2052"/>
              <a:ext cx="181" cy="216"/>
            </a:xfrm>
            <a:custGeom>
              <a:avLst/>
              <a:gdLst>
                <a:gd name="T0" fmla="*/ 30 w 75"/>
                <a:gd name="T1" fmla="*/ 14 h 89"/>
                <a:gd name="T2" fmla="*/ 34 w 75"/>
                <a:gd name="T3" fmla="*/ 5 h 89"/>
                <a:gd name="T4" fmla="*/ 34 w 75"/>
                <a:gd name="T5" fmla="*/ 5 h 89"/>
                <a:gd name="T6" fmla="*/ 46 w 75"/>
                <a:gd name="T7" fmla="*/ 0 h 89"/>
                <a:gd name="T8" fmla="*/ 58 w 75"/>
                <a:gd name="T9" fmla="*/ 5 h 89"/>
                <a:gd name="T10" fmla="*/ 58 w 75"/>
                <a:gd name="T11" fmla="*/ 5 h 89"/>
                <a:gd name="T12" fmla="*/ 62 w 75"/>
                <a:gd name="T13" fmla="*/ 17 h 89"/>
                <a:gd name="T14" fmla="*/ 60 w 75"/>
                <a:gd name="T15" fmla="*/ 26 h 89"/>
                <a:gd name="T16" fmla="*/ 59 w 75"/>
                <a:gd name="T17" fmla="*/ 28 h 89"/>
                <a:gd name="T18" fmla="*/ 75 w 75"/>
                <a:gd name="T19" fmla="*/ 28 h 89"/>
                <a:gd name="T20" fmla="*/ 75 w 75"/>
                <a:gd name="T21" fmla="*/ 43 h 89"/>
                <a:gd name="T22" fmla="*/ 59 w 75"/>
                <a:gd name="T23" fmla="*/ 43 h 89"/>
                <a:gd name="T24" fmla="*/ 59 w 75"/>
                <a:gd name="T25" fmla="*/ 46 h 89"/>
                <a:gd name="T26" fmla="*/ 62 w 75"/>
                <a:gd name="T27" fmla="*/ 58 h 89"/>
                <a:gd name="T28" fmla="*/ 53 w 75"/>
                <a:gd name="T29" fmla="*/ 80 h 89"/>
                <a:gd name="T30" fmla="*/ 31 w 75"/>
                <a:gd name="T31" fmla="*/ 89 h 89"/>
                <a:gd name="T32" fmla="*/ 9 w 75"/>
                <a:gd name="T33" fmla="*/ 80 h 89"/>
                <a:gd name="T34" fmla="*/ 0 w 75"/>
                <a:gd name="T35" fmla="*/ 58 h 89"/>
                <a:gd name="T36" fmla="*/ 9 w 75"/>
                <a:gd name="T37" fmla="*/ 36 h 89"/>
                <a:gd name="T38" fmla="*/ 15 w 75"/>
                <a:gd name="T39" fmla="*/ 31 h 89"/>
                <a:gd name="T40" fmla="*/ 30 w 75"/>
                <a:gd name="T41" fmla="*/ 14 h 89"/>
                <a:gd name="T42" fmla="*/ 15 w 75"/>
                <a:gd name="T43" fmla="*/ 57 h 89"/>
                <a:gd name="T44" fmla="*/ 38 w 75"/>
                <a:gd name="T45" fmla="*/ 43 h 89"/>
                <a:gd name="T46" fmla="*/ 15 w 75"/>
                <a:gd name="T47" fmla="*/ 57 h 89"/>
                <a:gd name="T48" fmla="*/ 45 w 75"/>
                <a:gd name="T49" fmla="*/ 44 h 89"/>
                <a:gd name="T50" fmla="*/ 31 w 75"/>
                <a:gd name="T51" fmla="*/ 38 h 89"/>
                <a:gd name="T52" fmla="*/ 17 w 75"/>
                <a:gd name="T53" fmla="*/ 44 h 89"/>
                <a:gd name="T54" fmla="*/ 11 w 75"/>
                <a:gd name="T55" fmla="*/ 58 h 89"/>
                <a:gd name="T56" fmla="*/ 17 w 75"/>
                <a:gd name="T57" fmla="*/ 72 h 89"/>
                <a:gd name="T58" fmla="*/ 31 w 75"/>
                <a:gd name="T59" fmla="*/ 78 h 89"/>
                <a:gd name="T60" fmla="*/ 45 w 75"/>
                <a:gd name="T61" fmla="*/ 72 h 89"/>
                <a:gd name="T62" fmla="*/ 51 w 75"/>
                <a:gd name="T63" fmla="*/ 58 h 89"/>
                <a:gd name="T64" fmla="*/ 45 w 75"/>
                <a:gd name="T65"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89">
                  <a:moveTo>
                    <a:pt x="30" y="14"/>
                  </a:moveTo>
                  <a:cubicBezTo>
                    <a:pt x="30" y="11"/>
                    <a:pt x="32" y="7"/>
                    <a:pt x="34" y="5"/>
                  </a:cubicBezTo>
                  <a:cubicBezTo>
                    <a:pt x="34" y="5"/>
                    <a:pt x="34" y="5"/>
                    <a:pt x="34" y="5"/>
                  </a:cubicBezTo>
                  <a:cubicBezTo>
                    <a:pt x="37" y="2"/>
                    <a:pt x="42" y="0"/>
                    <a:pt x="46" y="0"/>
                  </a:cubicBezTo>
                  <a:cubicBezTo>
                    <a:pt x="51" y="0"/>
                    <a:pt x="55" y="2"/>
                    <a:pt x="58" y="5"/>
                  </a:cubicBezTo>
                  <a:cubicBezTo>
                    <a:pt x="58" y="5"/>
                    <a:pt x="58" y="5"/>
                    <a:pt x="58" y="5"/>
                  </a:cubicBezTo>
                  <a:cubicBezTo>
                    <a:pt x="61" y="8"/>
                    <a:pt x="62" y="12"/>
                    <a:pt x="62" y="17"/>
                  </a:cubicBezTo>
                  <a:cubicBezTo>
                    <a:pt x="62" y="20"/>
                    <a:pt x="61" y="23"/>
                    <a:pt x="60" y="26"/>
                  </a:cubicBezTo>
                  <a:cubicBezTo>
                    <a:pt x="59" y="28"/>
                    <a:pt x="59" y="28"/>
                    <a:pt x="59" y="28"/>
                  </a:cubicBezTo>
                  <a:cubicBezTo>
                    <a:pt x="75" y="28"/>
                    <a:pt x="75" y="28"/>
                    <a:pt x="75" y="28"/>
                  </a:cubicBezTo>
                  <a:cubicBezTo>
                    <a:pt x="75" y="43"/>
                    <a:pt x="75" y="43"/>
                    <a:pt x="75" y="43"/>
                  </a:cubicBezTo>
                  <a:cubicBezTo>
                    <a:pt x="59" y="43"/>
                    <a:pt x="59" y="43"/>
                    <a:pt x="59" y="43"/>
                  </a:cubicBezTo>
                  <a:cubicBezTo>
                    <a:pt x="59" y="46"/>
                    <a:pt x="59" y="46"/>
                    <a:pt x="59" y="46"/>
                  </a:cubicBezTo>
                  <a:cubicBezTo>
                    <a:pt x="61" y="50"/>
                    <a:pt x="62" y="54"/>
                    <a:pt x="62" y="58"/>
                  </a:cubicBezTo>
                  <a:cubicBezTo>
                    <a:pt x="62" y="67"/>
                    <a:pt x="58" y="74"/>
                    <a:pt x="53" y="80"/>
                  </a:cubicBezTo>
                  <a:cubicBezTo>
                    <a:pt x="47" y="85"/>
                    <a:pt x="39" y="89"/>
                    <a:pt x="31" y="89"/>
                  </a:cubicBezTo>
                  <a:cubicBezTo>
                    <a:pt x="22" y="89"/>
                    <a:pt x="15" y="85"/>
                    <a:pt x="9" y="80"/>
                  </a:cubicBezTo>
                  <a:cubicBezTo>
                    <a:pt x="4" y="74"/>
                    <a:pt x="0" y="67"/>
                    <a:pt x="0" y="58"/>
                  </a:cubicBezTo>
                  <a:cubicBezTo>
                    <a:pt x="0" y="50"/>
                    <a:pt x="4" y="42"/>
                    <a:pt x="9" y="36"/>
                  </a:cubicBezTo>
                  <a:cubicBezTo>
                    <a:pt x="11" y="34"/>
                    <a:pt x="13" y="33"/>
                    <a:pt x="15" y="31"/>
                  </a:cubicBezTo>
                  <a:cubicBezTo>
                    <a:pt x="30" y="14"/>
                    <a:pt x="30" y="14"/>
                    <a:pt x="30" y="14"/>
                  </a:cubicBezTo>
                  <a:close/>
                  <a:moveTo>
                    <a:pt x="15" y="57"/>
                  </a:moveTo>
                  <a:cubicBezTo>
                    <a:pt x="21" y="51"/>
                    <a:pt x="28" y="47"/>
                    <a:pt x="38" y="43"/>
                  </a:cubicBezTo>
                  <a:cubicBezTo>
                    <a:pt x="28" y="42"/>
                    <a:pt x="16" y="44"/>
                    <a:pt x="15" y="57"/>
                  </a:cubicBezTo>
                  <a:close/>
                  <a:moveTo>
                    <a:pt x="45" y="44"/>
                  </a:moveTo>
                  <a:cubicBezTo>
                    <a:pt x="41" y="40"/>
                    <a:pt x="36" y="38"/>
                    <a:pt x="31" y="38"/>
                  </a:cubicBezTo>
                  <a:cubicBezTo>
                    <a:pt x="25" y="38"/>
                    <a:pt x="20" y="40"/>
                    <a:pt x="17" y="44"/>
                  </a:cubicBezTo>
                  <a:cubicBezTo>
                    <a:pt x="13" y="48"/>
                    <a:pt x="11" y="53"/>
                    <a:pt x="11" y="58"/>
                  </a:cubicBezTo>
                  <a:cubicBezTo>
                    <a:pt x="11" y="64"/>
                    <a:pt x="13" y="69"/>
                    <a:pt x="17" y="72"/>
                  </a:cubicBezTo>
                  <a:cubicBezTo>
                    <a:pt x="20" y="76"/>
                    <a:pt x="25" y="78"/>
                    <a:pt x="31" y="78"/>
                  </a:cubicBezTo>
                  <a:cubicBezTo>
                    <a:pt x="36" y="78"/>
                    <a:pt x="41" y="76"/>
                    <a:pt x="45" y="72"/>
                  </a:cubicBezTo>
                  <a:cubicBezTo>
                    <a:pt x="49" y="69"/>
                    <a:pt x="51" y="64"/>
                    <a:pt x="51" y="58"/>
                  </a:cubicBezTo>
                  <a:cubicBezTo>
                    <a:pt x="51" y="53"/>
                    <a:pt x="49" y="48"/>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solidFill>
                  <a:srgbClr val="000000"/>
                </a:solidFill>
                <a:sym typeface="Arial" panose="020B0604020202020204" pitchFamily="34" charset="0"/>
              </a:endParaRPr>
            </a:p>
          </p:txBody>
        </p:sp>
        <p:sp>
          <p:nvSpPr>
            <p:cNvPr id="31" name="Freeform 14"/>
            <p:cNvSpPr>
              <a:spLocks noEditPoints="1"/>
            </p:cNvSpPr>
            <p:nvPr/>
          </p:nvSpPr>
          <p:spPr bwMode="auto">
            <a:xfrm>
              <a:off x="3845" y="2052"/>
              <a:ext cx="154" cy="216"/>
            </a:xfrm>
            <a:custGeom>
              <a:avLst/>
              <a:gdLst>
                <a:gd name="T0" fmla="*/ 34 w 64"/>
                <a:gd name="T1" fmla="*/ 14 h 89"/>
                <a:gd name="T2" fmla="*/ 29 w 64"/>
                <a:gd name="T3" fmla="*/ 5 h 89"/>
                <a:gd name="T4" fmla="*/ 29 w 64"/>
                <a:gd name="T5" fmla="*/ 5 h 89"/>
                <a:gd name="T6" fmla="*/ 18 w 64"/>
                <a:gd name="T7" fmla="*/ 0 h 89"/>
                <a:gd name="T8" fmla="*/ 6 w 64"/>
                <a:gd name="T9" fmla="*/ 5 h 89"/>
                <a:gd name="T10" fmla="*/ 6 w 64"/>
                <a:gd name="T11" fmla="*/ 5 h 89"/>
                <a:gd name="T12" fmla="*/ 1 w 64"/>
                <a:gd name="T13" fmla="*/ 17 h 89"/>
                <a:gd name="T14" fmla="*/ 4 w 64"/>
                <a:gd name="T15" fmla="*/ 26 h 89"/>
                <a:gd name="T16" fmla="*/ 4 w 64"/>
                <a:gd name="T17" fmla="*/ 28 h 89"/>
                <a:gd name="T18" fmla="*/ 0 w 64"/>
                <a:gd name="T19" fmla="*/ 28 h 89"/>
                <a:gd name="T20" fmla="*/ 0 w 64"/>
                <a:gd name="T21" fmla="*/ 42 h 89"/>
                <a:gd name="T22" fmla="*/ 5 w 64"/>
                <a:gd name="T23" fmla="*/ 42 h 89"/>
                <a:gd name="T24" fmla="*/ 5 w 64"/>
                <a:gd name="T25" fmla="*/ 46 h 89"/>
                <a:gd name="T26" fmla="*/ 2 w 64"/>
                <a:gd name="T27" fmla="*/ 58 h 89"/>
                <a:gd name="T28" fmla="*/ 11 w 64"/>
                <a:gd name="T29" fmla="*/ 80 h 89"/>
                <a:gd name="T30" fmla="*/ 33 w 64"/>
                <a:gd name="T31" fmla="*/ 89 h 89"/>
                <a:gd name="T32" fmla="*/ 55 w 64"/>
                <a:gd name="T33" fmla="*/ 80 h 89"/>
                <a:gd name="T34" fmla="*/ 64 w 64"/>
                <a:gd name="T35" fmla="*/ 58 h 89"/>
                <a:gd name="T36" fmla="*/ 55 w 64"/>
                <a:gd name="T37" fmla="*/ 36 h 89"/>
                <a:gd name="T38" fmla="*/ 49 w 64"/>
                <a:gd name="T39" fmla="*/ 31 h 89"/>
                <a:gd name="T40" fmla="*/ 34 w 64"/>
                <a:gd name="T41" fmla="*/ 14 h 89"/>
                <a:gd name="T42" fmla="*/ 17 w 64"/>
                <a:gd name="T43" fmla="*/ 57 h 89"/>
                <a:gd name="T44" fmla="*/ 40 w 64"/>
                <a:gd name="T45" fmla="*/ 43 h 89"/>
                <a:gd name="T46" fmla="*/ 17 w 64"/>
                <a:gd name="T47" fmla="*/ 57 h 89"/>
                <a:gd name="T48" fmla="*/ 19 w 64"/>
                <a:gd name="T49" fmla="*/ 44 h 89"/>
                <a:gd name="T50" fmla="*/ 33 w 64"/>
                <a:gd name="T51" fmla="*/ 38 h 89"/>
                <a:gd name="T52" fmla="*/ 47 w 64"/>
                <a:gd name="T53" fmla="*/ 44 h 89"/>
                <a:gd name="T54" fmla="*/ 53 w 64"/>
                <a:gd name="T55" fmla="*/ 58 h 89"/>
                <a:gd name="T56" fmla="*/ 47 w 64"/>
                <a:gd name="T57" fmla="*/ 72 h 89"/>
                <a:gd name="T58" fmla="*/ 33 w 64"/>
                <a:gd name="T59" fmla="*/ 78 h 89"/>
                <a:gd name="T60" fmla="*/ 19 w 64"/>
                <a:gd name="T61" fmla="*/ 72 h 89"/>
                <a:gd name="T62" fmla="*/ 13 w 64"/>
                <a:gd name="T63" fmla="*/ 58 h 89"/>
                <a:gd name="T64" fmla="*/ 19 w 64"/>
                <a:gd name="T65"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89">
                  <a:moveTo>
                    <a:pt x="34" y="14"/>
                  </a:moveTo>
                  <a:cubicBezTo>
                    <a:pt x="33" y="11"/>
                    <a:pt x="32" y="7"/>
                    <a:pt x="29" y="5"/>
                  </a:cubicBezTo>
                  <a:cubicBezTo>
                    <a:pt x="29" y="5"/>
                    <a:pt x="29" y="5"/>
                    <a:pt x="29" y="5"/>
                  </a:cubicBezTo>
                  <a:cubicBezTo>
                    <a:pt x="26" y="2"/>
                    <a:pt x="22" y="0"/>
                    <a:pt x="18" y="0"/>
                  </a:cubicBezTo>
                  <a:cubicBezTo>
                    <a:pt x="13" y="0"/>
                    <a:pt x="9" y="2"/>
                    <a:pt x="6" y="5"/>
                  </a:cubicBezTo>
                  <a:cubicBezTo>
                    <a:pt x="6" y="5"/>
                    <a:pt x="6" y="5"/>
                    <a:pt x="6" y="5"/>
                  </a:cubicBezTo>
                  <a:cubicBezTo>
                    <a:pt x="3" y="8"/>
                    <a:pt x="1" y="12"/>
                    <a:pt x="1" y="17"/>
                  </a:cubicBezTo>
                  <a:cubicBezTo>
                    <a:pt x="1" y="20"/>
                    <a:pt x="2" y="23"/>
                    <a:pt x="4" y="26"/>
                  </a:cubicBezTo>
                  <a:cubicBezTo>
                    <a:pt x="4" y="28"/>
                    <a:pt x="4" y="28"/>
                    <a:pt x="4" y="28"/>
                  </a:cubicBezTo>
                  <a:cubicBezTo>
                    <a:pt x="0" y="28"/>
                    <a:pt x="0" y="28"/>
                    <a:pt x="0" y="28"/>
                  </a:cubicBezTo>
                  <a:cubicBezTo>
                    <a:pt x="0" y="42"/>
                    <a:pt x="0" y="42"/>
                    <a:pt x="0" y="42"/>
                  </a:cubicBezTo>
                  <a:cubicBezTo>
                    <a:pt x="5" y="42"/>
                    <a:pt x="5" y="42"/>
                    <a:pt x="5" y="42"/>
                  </a:cubicBezTo>
                  <a:cubicBezTo>
                    <a:pt x="5" y="46"/>
                    <a:pt x="5" y="46"/>
                    <a:pt x="5" y="46"/>
                  </a:cubicBezTo>
                  <a:cubicBezTo>
                    <a:pt x="3" y="50"/>
                    <a:pt x="2" y="54"/>
                    <a:pt x="2" y="58"/>
                  </a:cubicBezTo>
                  <a:cubicBezTo>
                    <a:pt x="2" y="67"/>
                    <a:pt x="6" y="74"/>
                    <a:pt x="11" y="80"/>
                  </a:cubicBezTo>
                  <a:cubicBezTo>
                    <a:pt x="17" y="85"/>
                    <a:pt x="24" y="89"/>
                    <a:pt x="33" y="89"/>
                  </a:cubicBezTo>
                  <a:cubicBezTo>
                    <a:pt x="41" y="89"/>
                    <a:pt x="49" y="85"/>
                    <a:pt x="55" y="80"/>
                  </a:cubicBezTo>
                  <a:cubicBezTo>
                    <a:pt x="60" y="74"/>
                    <a:pt x="64" y="67"/>
                    <a:pt x="64" y="58"/>
                  </a:cubicBezTo>
                  <a:cubicBezTo>
                    <a:pt x="64" y="50"/>
                    <a:pt x="60" y="42"/>
                    <a:pt x="55" y="36"/>
                  </a:cubicBezTo>
                  <a:cubicBezTo>
                    <a:pt x="53" y="34"/>
                    <a:pt x="51" y="33"/>
                    <a:pt x="49" y="31"/>
                  </a:cubicBezTo>
                  <a:cubicBezTo>
                    <a:pt x="34" y="14"/>
                    <a:pt x="34" y="14"/>
                    <a:pt x="34" y="14"/>
                  </a:cubicBezTo>
                  <a:close/>
                  <a:moveTo>
                    <a:pt x="17" y="57"/>
                  </a:moveTo>
                  <a:cubicBezTo>
                    <a:pt x="18" y="44"/>
                    <a:pt x="30" y="42"/>
                    <a:pt x="40" y="43"/>
                  </a:cubicBezTo>
                  <a:cubicBezTo>
                    <a:pt x="30" y="47"/>
                    <a:pt x="23" y="51"/>
                    <a:pt x="17" y="57"/>
                  </a:cubicBezTo>
                  <a:close/>
                  <a:moveTo>
                    <a:pt x="19" y="44"/>
                  </a:moveTo>
                  <a:cubicBezTo>
                    <a:pt x="22" y="40"/>
                    <a:pt x="27" y="38"/>
                    <a:pt x="33" y="38"/>
                  </a:cubicBezTo>
                  <a:cubicBezTo>
                    <a:pt x="38" y="38"/>
                    <a:pt x="43" y="40"/>
                    <a:pt x="47" y="44"/>
                  </a:cubicBezTo>
                  <a:cubicBezTo>
                    <a:pt x="51" y="48"/>
                    <a:pt x="53" y="53"/>
                    <a:pt x="53" y="58"/>
                  </a:cubicBezTo>
                  <a:cubicBezTo>
                    <a:pt x="53" y="64"/>
                    <a:pt x="51" y="69"/>
                    <a:pt x="47" y="72"/>
                  </a:cubicBezTo>
                  <a:cubicBezTo>
                    <a:pt x="43" y="76"/>
                    <a:pt x="38" y="78"/>
                    <a:pt x="33" y="78"/>
                  </a:cubicBezTo>
                  <a:cubicBezTo>
                    <a:pt x="27" y="78"/>
                    <a:pt x="22" y="76"/>
                    <a:pt x="19" y="72"/>
                  </a:cubicBezTo>
                  <a:cubicBezTo>
                    <a:pt x="15" y="69"/>
                    <a:pt x="13" y="64"/>
                    <a:pt x="13" y="58"/>
                  </a:cubicBezTo>
                  <a:cubicBezTo>
                    <a:pt x="13" y="53"/>
                    <a:pt x="15" y="48"/>
                    <a:pt x="19" y="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solidFill>
                  <a:srgbClr val="000000"/>
                </a:solidFill>
                <a:sym typeface="Arial" panose="020B0604020202020204" pitchFamily="34" charset="0"/>
              </a:endParaRPr>
            </a:p>
          </p:txBody>
        </p:sp>
      </p:grpSp>
      <p:sp>
        <p:nvSpPr>
          <p:cNvPr id="144386" name="任意多边形 178"/>
          <p:cNvSpPr/>
          <p:nvPr>
            <p:custDataLst>
              <p:tags r:id="rId1"/>
            </p:custDataLst>
          </p:nvPr>
        </p:nvSpPr>
        <p:spPr>
          <a:xfrm>
            <a:off x="2746375" y="3068638"/>
            <a:ext cx="2557463" cy="1204912"/>
          </a:xfrm>
          <a:custGeom>
            <a:avLst/>
            <a:gdLst>
              <a:gd name="txL" fmla="*/ 0 w 2557463"/>
              <a:gd name="txT" fmla="*/ 0 h 1204913"/>
              <a:gd name="txR" fmla="*/ 2557463 w 2557463"/>
              <a:gd name="txB" fmla="*/ 1204913 h 1204913"/>
            </a:gdLst>
            <a:ahLst/>
            <a:cxnLst>
              <a:cxn ang="0">
                <a:pos x="0" y="0"/>
              </a:cxn>
              <a:cxn ang="0">
                <a:pos x="2557780" y="0"/>
              </a:cxn>
              <a:cxn ang="0">
                <a:pos x="2557780" y="475118"/>
              </a:cxn>
              <a:cxn ang="0">
                <a:pos x="2513300" y="484100"/>
              </a:cxn>
              <a:cxn ang="0">
                <a:pos x="2434754" y="602614"/>
              </a:cxn>
              <a:cxn ang="0">
                <a:pos x="2513300" y="721128"/>
              </a:cxn>
              <a:cxn ang="0">
                <a:pos x="2557780" y="730110"/>
              </a:cxn>
              <a:cxn ang="0">
                <a:pos x="2557780" y="1205230"/>
              </a:cxn>
              <a:cxn ang="0">
                <a:pos x="0" y="1205230"/>
              </a:cxn>
              <a:cxn ang="0">
                <a:pos x="0" y="728351"/>
              </a:cxn>
              <a:cxn ang="0">
                <a:pos x="35768" y="721128"/>
              </a:cxn>
              <a:cxn ang="0">
                <a:pos x="114314" y="602614"/>
              </a:cxn>
              <a:cxn ang="0">
                <a:pos x="35768" y="484100"/>
              </a:cxn>
              <a:cxn ang="0">
                <a:pos x="0" y="476878"/>
              </a:cxn>
            </a:cxnLst>
            <a:rect l="txL" t="txT" r="txR" b="txB"/>
            <a:pathLst>
              <a:path w="2557463" h="1204913">
                <a:moveTo>
                  <a:pt x="0" y="0"/>
                </a:moveTo>
                <a:lnTo>
                  <a:pt x="2557463" y="0"/>
                </a:lnTo>
                <a:lnTo>
                  <a:pt x="2557463" y="474994"/>
                </a:lnTo>
                <a:lnTo>
                  <a:pt x="2512989" y="483973"/>
                </a:lnTo>
                <a:cubicBezTo>
                  <a:pt x="2466837" y="503494"/>
                  <a:pt x="2434453" y="549193"/>
                  <a:pt x="2434453" y="602456"/>
                </a:cubicBezTo>
                <a:cubicBezTo>
                  <a:pt x="2434453" y="655719"/>
                  <a:pt x="2466837" y="701418"/>
                  <a:pt x="2512989" y="720939"/>
                </a:cubicBezTo>
                <a:lnTo>
                  <a:pt x="2557463" y="729918"/>
                </a:lnTo>
                <a:lnTo>
                  <a:pt x="2557463" y="1204913"/>
                </a:lnTo>
                <a:lnTo>
                  <a:pt x="0" y="1204913"/>
                </a:lnTo>
                <a:lnTo>
                  <a:pt x="0" y="728160"/>
                </a:lnTo>
                <a:lnTo>
                  <a:pt x="35764" y="720939"/>
                </a:lnTo>
                <a:cubicBezTo>
                  <a:pt x="81916" y="701418"/>
                  <a:pt x="114300" y="655719"/>
                  <a:pt x="114300" y="602456"/>
                </a:cubicBezTo>
                <a:cubicBezTo>
                  <a:pt x="114300" y="549193"/>
                  <a:pt x="81916" y="503494"/>
                  <a:pt x="35764" y="483973"/>
                </a:cubicBezTo>
                <a:lnTo>
                  <a:pt x="0" y="476753"/>
                </a:lnTo>
                <a:close/>
              </a:path>
            </a:pathLst>
          </a:custGeom>
          <a:solidFill>
            <a:schemeClr val="accent2"/>
          </a:solidFill>
          <a:ln w="9525">
            <a:noFill/>
          </a:ln>
        </p:spPr>
        <p:txBody>
          <a:bodyPr wrap="square" anchor="ctr"/>
          <a:lstStyle/>
          <a:p>
            <a:pPr algn="ctr">
              <a:lnSpc>
                <a:spcPct val="120000"/>
              </a:lnSpc>
            </a:pPr>
            <a:r>
              <a:rPr lang="zh-CN" altLang="en-US" dirty="0">
                <a:solidFill>
                  <a:schemeClr val="bg1"/>
                </a:solidFill>
                <a:latin typeface="AcadEref" pitchFamily="2" charset="0"/>
                <a:ea typeface="华文中宋" panose="02010600040101010101" pitchFamily="2" charset="-122"/>
              </a:rPr>
              <a:t>信息检索课</a:t>
            </a:r>
            <a:endParaRPr lang="zh-CN" altLang="en-US" dirty="0">
              <a:solidFill>
                <a:schemeClr val="bg1"/>
              </a:solidFill>
              <a:latin typeface="AcadEref" pitchFamily="2" charset="0"/>
              <a:ea typeface="华文中宋" panose="02010600040101010101" pitchFamily="2" charset="-122"/>
            </a:endParaRPr>
          </a:p>
        </p:txBody>
      </p:sp>
      <p:sp>
        <p:nvSpPr>
          <p:cNvPr id="144387" name="任意多边形 179"/>
          <p:cNvSpPr/>
          <p:nvPr>
            <p:custDataLst>
              <p:tags r:id="rId2"/>
            </p:custDataLst>
          </p:nvPr>
        </p:nvSpPr>
        <p:spPr>
          <a:xfrm>
            <a:off x="5411788" y="3068638"/>
            <a:ext cx="2557462" cy="1204912"/>
          </a:xfrm>
          <a:custGeom>
            <a:avLst/>
            <a:gdLst>
              <a:gd name="txL" fmla="*/ 0 w 2557463"/>
              <a:gd name="txT" fmla="*/ 0 h 1204913"/>
              <a:gd name="txR" fmla="*/ 2557463 w 2557463"/>
              <a:gd name="txB" fmla="*/ 1204913 h 1204913"/>
            </a:gdLst>
            <a:ahLst/>
            <a:cxnLst>
              <a:cxn ang="0">
                <a:pos x="0" y="0"/>
              </a:cxn>
              <a:cxn ang="0">
                <a:pos x="2557780" y="0"/>
              </a:cxn>
              <a:cxn ang="0">
                <a:pos x="2557780" y="475118"/>
              </a:cxn>
              <a:cxn ang="0">
                <a:pos x="2513300" y="484100"/>
              </a:cxn>
              <a:cxn ang="0">
                <a:pos x="2434754" y="602614"/>
              </a:cxn>
              <a:cxn ang="0">
                <a:pos x="2513300" y="721128"/>
              </a:cxn>
              <a:cxn ang="0">
                <a:pos x="2557780" y="730110"/>
              </a:cxn>
              <a:cxn ang="0">
                <a:pos x="2557780" y="1205230"/>
              </a:cxn>
              <a:cxn ang="0">
                <a:pos x="0" y="1205230"/>
              </a:cxn>
              <a:cxn ang="0">
                <a:pos x="0" y="728351"/>
              </a:cxn>
              <a:cxn ang="0">
                <a:pos x="35768" y="721128"/>
              </a:cxn>
              <a:cxn ang="0">
                <a:pos x="114314" y="602614"/>
              </a:cxn>
              <a:cxn ang="0">
                <a:pos x="35768" y="484100"/>
              </a:cxn>
              <a:cxn ang="0">
                <a:pos x="0" y="476878"/>
              </a:cxn>
            </a:cxnLst>
            <a:rect l="txL" t="txT" r="txR" b="txB"/>
            <a:pathLst>
              <a:path w="2557463" h="1204913">
                <a:moveTo>
                  <a:pt x="0" y="0"/>
                </a:moveTo>
                <a:lnTo>
                  <a:pt x="2557463" y="0"/>
                </a:lnTo>
                <a:lnTo>
                  <a:pt x="2557463" y="474994"/>
                </a:lnTo>
                <a:lnTo>
                  <a:pt x="2512989" y="483973"/>
                </a:lnTo>
                <a:cubicBezTo>
                  <a:pt x="2466837" y="503494"/>
                  <a:pt x="2434453" y="549193"/>
                  <a:pt x="2434453" y="602456"/>
                </a:cubicBezTo>
                <a:cubicBezTo>
                  <a:pt x="2434453" y="655719"/>
                  <a:pt x="2466837" y="701418"/>
                  <a:pt x="2512989" y="720939"/>
                </a:cubicBezTo>
                <a:lnTo>
                  <a:pt x="2557463" y="729918"/>
                </a:lnTo>
                <a:lnTo>
                  <a:pt x="2557463" y="1204913"/>
                </a:lnTo>
                <a:lnTo>
                  <a:pt x="0" y="1204913"/>
                </a:lnTo>
                <a:lnTo>
                  <a:pt x="0" y="728160"/>
                </a:lnTo>
                <a:lnTo>
                  <a:pt x="35764" y="720939"/>
                </a:lnTo>
                <a:cubicBezTo>
                  <a:pt x="81916" y="701418"/>
                  <a:pt x="114300" y="655719"/>
                  <a:pt x="114300" y="602456"/>
                </a:cubicBezTo>
                <a:cubicBezTo>
                  <a:pt x="114300" y="549193"/>
                  <a:pt x="81916" y="503494"/>
                  <a:pt x="35764" y="483973"/>
                </a:cubicBezTo>
                <a:lnTo>
                  <a:pt x="0" y="476753"/>
                </a:lnTo>
                <a:close/>
              </a:path>
            </a:pathLst>
          </a:custGeom>
          <a:solidFill>
            <a:srgbClr val="00B050"/>
          </a:solidFill>
          <a:ln w="9525">
            <a:noFill/>
          </a:ln>
        </p:spPr>
        <p:txBody>
          <a:bodyPr wrap="square" anchor="ctr"/>
          <a:lstStyle/>
          <a:p>
            <a:pPr algn="ctr">
              <a:lnSpc>
                <a:spcPct val="120000"/>
              </a:lnSpc>
            </a:pPr>
            <a:r>
              <a:rPr lang="zh-CN" altLang="en-US" dirty="0">
                <a:solidFill>
                  <a:schemeClr val="bg1"/>
                </a:solidFill>
                <a:latin typeface="AcadEref" pitchFamily="2" charset="0"/>
                <a:ea typeface="华文中宋" panose="02010600040101010101" pitchFamily="2" charset="-122"/>
              </a:rPr>
              <a:t>专题培训</a:t>
            </a:r>
            <a:endParaRPr lang="zh-CN" altLang="en-US" dirty="0">
              <a:solidFill>
                <a:schemeClr val="bg1"/>
              </a:solidFill>
              <a:latin typeface="AcadEref" pitchFamily="2" charset="0"/>
              <a:ea typeface="华文中宋" panose="02010600040101010101" pitchFamily="2" charset="-122"/>
            </a:endParaRPr>
          </a:p>
        </p:txBody>
      </p:sp>
      <p:sp>
        <p:nvSpPr>
          <p:cNvPr id="144388" name="任意多边形 180"/>
          <p:cNvSpPr/>
          <p:nvPr>
            <p:custDataLst>
              <p:tags r:id="rId3"/>
            </p:custDataLst>
          </p:nvPr>
        </p:nvSpPr>
        <p:spPr>
          <a:xfrm>
            <a:off x="4078288" y="1614488"/>
            <a:ext cx="2557462" cy="1204912"/>
          </a:xfrm>
          <a:custGeom>
            <a:avLst/>
            <a:gdLst>
              <a:gd name="txL" fmla="*/ 0 w 2557463"/>
              <a:gd name="txT" fmla="*/ 0 h 1204913"/>
              <a:gd name="txR" fmla="*/ 2557463 w 2557463"/>
              <a:gd name="txB" fmla="*/ 1204913 h 1204913"/>
            </a:gdLst>
            <a:ahLst/>
            <a:cxnLst>
              <a:cxn ang="0">
                <a:pos x="0" y="0"/>
              </a:cxn>
              <a:cxn ang="0">
                <a:pos x="2557780" y="0"/>
              </a:cxn>
              <a:cxn ang="0">
                <a:pos x="2557780" y="475118"/>
              </a:cxn>
              <a:cxn ang="0">
                <a:pos x="2513300" y="484100"/>
              </a:cxn>
              <a:cxn ang="0">
                <a:pos x="2434754" y="602614"/>
              </a:cxn>
              <a:cxn ang="0">
                <a:pos x="2513300" y="721128"/>
              </a:cxn>
              <a:cxn ang="0">
                <a:pos x="2557780" y="730110"/>
              </a:cxn>
              <a:cxn ang="0">
                <a:pos x="2557780" y="1205230"/>
              </a:cxn>
              <a:cxn ang="0">
                <a:pos x="0" y="1205230"/>
              </a:cxn>
              <a:cxn ang="0">
                <a:pos x="0" y="728351"/>
              </a:cxn>
              <a:cxn ang="0">
                <a:pos x="35768" y="721128"/>
              </a:cxn>
              <a:cxn ang="0">
                <a:pos x="114314" y="602614"/>
              </a:cxn>
              <a:cxn ang="0">
                <a:pos x="35768" y="484100"/>
              </a:cxn>
              <a:cxn ang="0">
                <a:pos x="0" y="476878"/>
              </a:cxn>
            </a:cxnLst>
            <a:rect l="txL" t="txT" r="txR" b="txB"/>
            <a:pathLst>
              <a:path w="2557463" h="1204913">
                <a:moveTo>
                  <a:pt x="0" y="0"/>
                </a:moveTo>
                <a:lnTo>
                  <a:pt x="2557463" y="0"/>
                </a:lnTo>
                <a:lnTo>
                  <a:pt x="2557463" y="474994"/>
                </a:lnTo>
                <a:lnTo>
                  <a:pt x="2512989" y="483973"/>
                </a:lnTo>
                <a:cubicBezTo>
                  <a:pt x="2466837" y="503494"/>
                  <a:pt x="2434453" y="549193"/>
                  <a:pt x="2434453" y="602456"/>
                </a:cubicBezTo>
                <a:cubicBezTo>
                  <a:pt x="2434453" y="655719"/>
                  <a:pt x="2466837" y="701418"/>
                  <a:pt x="2512989" y="720939"/>
                </a:cubicBezTo>
                <a:lnTo>
                  <a:pt x="2557463" y="729918"/>
                </a:lnTo>
                <a:lnTo>
                  <a:pt x="2557463" y="1204913"/>
                </a:lnTo>
                <a:lnTo>
                  <a:pt x="0" y="1204913"/>
                </a:lnTo>
                <a:lnTo>
                  <a:pt x="0" y="728160"/>
                </a:lnTo>
                <a:lnTo>
                  <a:pt x="35764" y="720939"/>
                </a:lnTo>
                <a:cubicBezTo>
                  <a:pt x="81916" y="701418"/>
                  <a:pt x="114300" y="655719"/>
                  <a:pt x="114300" y="602456"/>
                </a:cubicBezTo>
                <a:cubicBezTo>
                  <a:pt x="114300" y="549193"/>
                  <a:pt x="81916" y="503494"/>
                  <a:pt x="35764" y="483973"/>
                </a:cubicBezTo>
                <a:lnTo>
                  <a:pt x="0" y="476753"/>
                </a:lnTo>
                <a:close/>
              </a:path>
            </a:pathLst>
          </a:custGeom>
          <a:solidFill>
            <a:schemeClr val="accent1"/>
          </a:solidFill>
          <a:ln w="9525">
            <a:noFill/>
          </a:ln>
        </p:spPr>
        <p:txBody>
          <a:bodyPr wrap="square" anchor="ctr"/>
          <a:lstStyle/>
          <a:p>
            <a:pPr algn="ctr">
              <a:lnSpc>
                <a:spcPct val="120000"/>
              </a:lnSpc>
            </a:pPr>
            <a:r>
              <a:rPr lang="zh-CN" altLang="en-US" dirty="0">
                <a:solidFill>
                  <a:schemeClr val="bg1"/>
                </a:solidFill>
                <a:latin typeface="AcadEref" pitchFamily="2" charset="0"/>
                <a:ea typeface="华文中宋" panose="02010600040101010101" pitchFamily="2" charset="-122"/>
              </a:rPr>
              <a:t>新生培训</a:t>
            </a:r>
            <a:endParaRPr lang="zh-CN" altLang="en-US" dirty="0">
              <a:solidFill>
                <a:schemeClr val="bg1"/>
              </a:solidFill>
              <a:latin typeface="AcadEref" pitchFamily="2" charset="0"/>
              <a:ea typeface="华文中宋" panose="02010600040101010101" pitchFamily="2" charset="-122"/>
            </a:endParaRPr>
          </a:p>
        </p:txBody>
      </p:sp>
      <p:sp>
        <p:nvSpPr>
          <p:cNvPr id="143385" name="Rectangle 26"/>
          <p:cNvSpPr>
            <a:spLocks noGrp="1"/>
          </p:cNvSpPr>
          <p:nvPr/>
        </p:nvSpPr>
        <p:spPr>
          <a:xfrm>
            <a:off x="1340485" y="613381"/>
            <a:ext cx="7086600" cy="685800"/>
          </a:xfrm>
          <a:prstGeom prst="rect">
            <a:avLst/>
          </a:prstGeom>
          <a:noFill/>
          <a:ln w="9525">
            <a:noFill/>
          </a:ln>
        </p:spPr>
        <p:txBody>
          <a:bodyPr wrap="square" anchor="ctr">
            <a:scene3d>
              <a:camera prst="orthographicFront"/>
              <a:lightRig rig="threePt" dir="t"/>
            </a:scene3d>
          </a:bodyPr>
          <a:lstStyle>
            <a:lvl1pPr marL="0" lvl="0" indent="0" algn="l" defTabSz="914400" eaLnBrk="0" fontAlgn="base" latinLnBrk="0" hangingPunct="0">
              <a:lnSpc>
                <a:spcPct val="90000"/>
              </a:lnSpc>
              <a:spcBef>
                <a:spcPct val="0"/>
              </a:spcBef>
              <a:spcAft>
                <a:spcPct val="0"/>
              </a:spcAft>
              <a:buClr>
                <a:srgbClr val="000000"/>
              </a:buClr>
              <a:buNone/>
              <a:defRPr sz="2800" b="0" i="0" u="none" kern="1200" baseline="0">
                <a:solidFill>
                  <a:schemeClr val="accent1"/>
                </a:solidFill>
                <a:latin typeface="+mj-lt"/>
                <a:ea typeface="+mj-ea"/>
                <a:cs typeface="+mj-cs"/>
              </a:defRPr>
            </a:lvl1pPr>
          </a:lstStyle>
          <a:p>
            <a:pPr marL="357505" lvl="0" indent="-271780" algn="l" eaLnBrk="1" fontAlgn="base" hangingPunct="1">
              <a:lnSpc>
                <a:spcPct val="110000"/>
              </a:lnSpc>
              <a:spcBef>
                <a:spcPts val="600"/>
              </a:spcBef>
              <a:buClr>
                <a:srgbClr val="9966FF"/>
              </a:buClr>
              <a:buSzPct val="80000"/>
              <a:buFont typeface="Century Gothic" panose="020B0502020202020204" pitchFamily="34" charset="0"/>
            </a:pPr>
            <a:r>
              <a:rPr lang="zh-CN" altLang="en-US" b="1" strike="noStrike" noProof="1">
                <a:solidFill>
                  <a:schemeClr val="tx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充分参与图书馆培训讲座</a:t>
            </a:r>
            <a:endParaRPr lang="zh-CN" altLang="en-US" b="1" strike="noStrike" noProof="1">
              <a:solidFill>
                <a:schemeClr val="tx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144390" name="图片 181"/>
          <p:cNvPicPr>
            <a:picLocks noChangeAspect="1"/>
          </p:cNvPicPr>
          <p:nvPr/>
        </p:nvPicPr>
        <p:blipFill>
          <a:blip r:embed="rId4"/>
          <a:stretch>
            <a:fillRect/>
          </a:stretch>
        </p:blipFill>
        <p:spPr>
          <a:xfrm>
            <a:off x="8247063" y="3876675"/>
            <a:ext cx="2109787" cy="2749550"/>
          </a:xfrm>
          <a:prstGeom prst="rect">
            <a:avLst/>
          </a:prstGeom>
          <a:noFill/>
          <a:ln w="9525">
            <a:noFill/>
          </a:ln>
        </p:spPr>
      </p:pic>
      <p:sp>
        <p:nvSpPr>
          <p:cNvPr id="10" name="文本框 9"/>
          <p:cNvSpPr txBox="1"/>
          <p:nvPr/>
        </p:nvSpPr>
        <p:spPr>
          <a:xfrm>
            <a:off x="438535" y="656590"/>
            <a:ext cx="1002639" cy="583565"/>
          </a:xfrm>
          <a:prstGeom prst="rect">
            <a:avLst/>
          </a:prstGeom>
          <a:noFill/>
        </p:spPr>
        <p:txBody>
          <a:bodyPr wrap="square" rtlCol="0">
            <a:spAutoFit/>
          </a:bodyPr>
          <a:lstStyle/>
          <a:p>
            <a:pPr algn="ctr"/>
            <a:r>
              <a:rPr lang="en-US" altLang="zh-CN" sz="3200" dirty="0">
                <a:latin typeface="Impact" panose="020B0806030902050204" pitchFamily="34" charset="0"/>
              </a:rPr>
              <a:t>3.1</a:t>
            </a:r>
            <a:endParaRPr lang="zh-CN" altLang="en-US" sz="3200" dirty="0">
              <a:latin typeface="Impact" panose="020B0806030902050204" pitchFamily="34" charset="0"/>
            </a:endParaRPr>
          </a:p>
        </p:txBody>
      </p:sp>
    </p:spTree>
    <p:custDataLst>
      <p:tags r:id="rId5"/>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p:nvPr/>
        </p:nvSpPr>
        <p:spPr>
          <a:xfrm>
            <a:off x="2111375" y="1246188"/>
            <a:ext cx="7561263" cy="5169535"/>
          </a:xfrm>
          <a:prstGeom prst="rect">
            <a:avLst/>
          </a:prstGeom>
          <a:noFill/>
          <a:ln w="9525">
            <a:noFill/>
          </a:ln>
        </p:spPr>
        <p:txBody>
          <a:bodyPr anchor="ctr">
            <a:spAutoFit/>
          </a:bodyPr>
          <a:lstStyle/>
          <a:p>
            <a:pPr indent="0">
              <a:lnSpc>
                <a:spcPct val="150000"/>
              </a:lnSpc>
              <a:buFont typeface="Wingdings" panose="05000000000000000000" pitchFamily="2" charset="2"/>
              <a:buNone/>
            </a:pPr>
            <a:r>
              <a:rPr lang="zh-CN" altLang="en-US" sz="2000" b="0" dirty="0">
                <a:latin typeface="微软雅黑" panose="020B0503020204020204" charset="-122"/>
                <a:ea typeface="微软雅黑" panose="020B0503020204020204" charset="-122"/>
                <a:cs typeface="微软雅黑" panose="020B0503020204020204" charset="-122"/>
              </a:rPr>
              <a:t>读者教育与培训是图书馆信息素质教育的重要组成部分。</a:t>
            </a:r>
            <a:endParaRPr lang="zh-CN" altLang="en-US" sz="2000" b="0" dirty="0">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pitchFamily="2" charset="2"/>
              <a:buNone/>
            </a:pPr>
            <a:r>
              <a:rPr lang="zh-CN" altLang="en-US" sz="2000" b="0" dirty="0">
                <a:latin typeface="微软雅黑" panose="020B0503020204020204" charset="-122"/>
                <a:ea typeface="微软雅黑" panose="020B0503020204020204" charset="-122"/>
                <a:cs typeface="微软雅黑" panose="020B0503020204020204" charset="-122"/>
              </a:rPr>
              <a:t>我馆对读者培训主要采用</a:t>
            </a:r>
            <a:r>
              <a:rPr lang="zh-CN" altLang="en-US" sz="2000" b="0" dirty="0">
                <a:solidFill>
                  <a:srgbClr val="FF0066"/>
                </a:solidFill>
                <a:latin typeface="微软雅黑" panose="020B0503020204020204" charset="-122"/>
                <a:ea typeface="微软雅黑" panose="020B0503020204020204" charset="-122"/>
                <a:cs typeface="微软雅黑" panose="020B0503020204020204" charset="-122"/>
              </a:rPr>
              <a:t>新生入馆教育</a:t>
            </a:r>
            <a:r>
              <a:rPr lang="zh-CN" altLang="en-US" sz="2000" b="0" dirty="0">
                <a:latin typeface="微软雅黑" panose="020B0503020204020204" charset="-122"/>
                <a:ea typeface="微软雅黑" panose="020B0503020204020204" charset="-122"/>
                <a:cs typeface="微软雅黑" panose="020B0503020204020204" charset="-122"/>
              </a:rPr>
              <a:t>、</a:t>
            </a:r>
            <a:r>
              <a:rPr lang="zh-CN" altLang="en-US" sz="2000" b="0" dirty="0">
                <a:solidFill>
                  <a:srgbClr val="FF0066"/>
                </a:solidFill>
                <a:latin typeface="微软雅黑" panose="020B0503020204020204" charset="-122"/>
                <a:ea typeface="微软雅黑" panose="020B0503020204020204" charset="-122"/>
                <a:cs typeface="微软雅黑" panose="020B0503020204020204" charset="-122"/>
              </a:rPr>
              <a:t>专题培训讲座</a:t>
            </a:r>
            <a:r>
              <a:rPr lang="zh-CN" altLang="en-US" sz="2000" b="0" dirty="0">
                <a:latin typeface="微软雅黑" panose="020B0503020204020204" charset="-122"/>
                <a:ea typeface="微软雅黑" panose="020B0503020204020204" charset="-122"/>
                <a:cs typeface="微软雅黑" panose="020B0503020204020204" charset="-122"/>
              </a:rPr>
              <a:t>等方式，帮助读者了解和使用图书馆资源及服务，提升信息素养。</a:t>
            </a:r>
            <a:endParaRPr lang="zh-CN" altLang="en-US" sz="2000" b="0" dirty="0">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pitchFamily="2" charset="2"/>
              <a:buNone/>
            </a:pPr>
            <a:r>
              <a:rPr lang="zh-CN" altLang="en-US" sz="2000" b="0" dirty="0">
                <a:latin typeface="微软雅黑" panose="020B0503020204020204" charset="-122"/>
                <a:ea typeface="微软雅黑" panose="020B0503020204020204" charset="-122"/>
                <a:cs typeface="微软雅黑" panose="020B0503020204020204" charset="-122"/>
              </a:rPr>
              <a:t>培训内容：</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          图书馆资源与服务</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          数据库使用介绍</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          开题选题</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          论文写作</a:t>
            </a:r>
            <a:endParaRPr lang="en-US" altLang="zh-CN" sz="2000" b="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          投稿知识</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          文献管理与分析</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           </a:t>
            </a:r>
            <a:r>
              <a:rPr lang="en-US" altLang="zh-CN" sz="2000" b="0">
                <a:latin typeface="微软雅黑" panose="020B0503020204020204" charset="-122"/>
                <a:ea typeface="微软雅黑" panose="020B0503020204020204" charset="-122"/>
                <a:cs typeface="微软雅黑" panose="020B0503020204020204" charset="-122"/>
              </a:rPr>
              <a:t>……</a:t>
            </a:r>
            <a:endParaRPr lang="en-US" altLang="zh-CN" sz="2000" b="0">
              <a:latin typeface="微软雅黑" panose="020B0503020204020204" charset="-122"/>
              <a:ea typeface="微软雅黑" panose="020B0503020204020204" charset="-122"/>
              <a:cs typeface="微软雅黑" panose="020B0503020204020204" charset="-122"/>
            </a:endParaRPr>
          </a:p>
        </p:txBody>
      </p:sp>
      <p:sp>
        <p:nvSpPr>
          <p:cNvPr id="139266" name="Rectangle 3"/>
          <p:cNvSpPr/>
          <p:nvPr/>
        </p:nvSpPr>
        <p:spPr>
          <a:xfrm>
            <a:off x="1425258" y="660400"/>
            <a:ext cx="7086600" cy="685800"/>
          </a:xfrm>
          <a:prstGeom prst="rect">
            <a:avLst/>
          </a:prstGeom>
          <a:noFill/>
          <a:ln w="9525">
            <a:noFill/>
          </a:ln>
        </p:spPr>
        <p:txBody>
          <a:bodyPr anchor="ctr"/>
          <a:lstStyle/>
          <a:p>
            <a:pPr indent="0">
              <a:lnSpc>
                <a:spcPct val="90000"/>
              </a:lnSpc>
              <a:buNone/>
            </a:pPr>
            <a:r>
              <a:rPr lang="zh-CN" altLang="zh-CN"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读者培训</a:t>
            </a:r>
            <a:endParaRPr lang="zh-CN" altLang="zh-CN"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diamond(in)">
                                      <p:cBhvr>
                                        <p:cTn id="7" dur="20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p:nvPr/>
        </p:nvSpPr>
        <p:spPr>
          <a:xfrm>
            <a:off x="1425258" y="660400"/>
            <a:ext cx="7086600" cy="685800"/>
          </a:xfrm>
          <a:prstGeom prst="rect">
            <a:avLst/>
          </a:prstGeom>
          <a:noFill/>
          <a:ln w="9525">
            <a:noFill/>
          </a:ln>
        </p:spPr>
        <p:txBody>
          <a:bodyPr anchor="ctr"/>
          <a:lstStyle/>
          <a:p>
            <a:pPr indent="0">
              <a:lnSpc>
                <a:spcPct val="90000"/>
              </a:lnSpc>
              <a:buNone/>
            </a:pP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读者活动</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4" name="图片 3"/>
          <p:cNvPicPr>
            <a:picLocks noChangeAspect="1"/>
          </p:cNvPicPr>
          <p:nvPr/>
        </p:nvPicPr>
        <p:blipFill>
          <a:blip r:embed="rId1"/>
          <a:stretch>
            <a:fillRect/>
          </a:stretch>
        </p:blipFill>
        <p:spPr>
          <a:xfrm>
            <a:off x="898525" y="1524276"/>
            <a:ext cx="10394950" cy="5197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世界读书日海报推送"/>
          <p:cNvPicPr>
            <a:picLocks noChangeAspect="1"/>
          </p:cNvPicPr>
          <p:nvPr/>
        </p:nvPicPr>
        <p:blipFill>
          <a:blip r:embed="rId1"/>
          <a:stretch>
            <a:fillRect/>
          </a:stretch>
        </p:blipFill>
        <p:spPr>
          <a:xfrm>
            <a:off x="4246729" y="1734932"/>
            <a:ext cx="3698541" cy="5083311"/>
          </a:xfrm>
          <a:prstGeom prst="rect">
            <a:avLst/>
          </a:prstGeom>
        </p:spPr>
      </p:pic>
      <p:pic>
        <p:nvPicPr>
          <p:cNvPr id="3" name="图片 2" descr="软件通杯海报"/>
          <p:cNvPicPr>
            <a:picLocks noChangeAspect="1"/>
          </p:cNvPicPr>
          <p:nvPr/>
        </p:nvPicPr>
        <p:blipFill>
          <a:blip r:embed="rId2"/>
          <a:stretch>
            <a:fillRect/>
          </a:stretch>
        </p:blipFill>
        <p:spPr>
          <a:xfrm>
            <a:off x="1547637" y="424437"/>
            <a:ext cx="3445670" cy="5166398"/>
          </a:xfrm>
          <a:prstGeom prst="rect">
            <a:avLst/>
          </a:prstGeom>
        </p:spPr>
      </p:pic>
      <p:grpSp>
        <p:nvGrpSpPr>
          <p:cNvPr id="4" name="组合 3"/>
          <p:cNvGrpSpPr/>
          <p:nvPr/>
        </p:nvGrpSpPr>
        <p:grpSpPr>
          <a:xfrm>
            <a:off x="7317963" y="424437"/>
            <a:ext cx="3972485" cy="5340259"/>
            <a:chOff x="11973" y="731"/>
            <a:chExt cx="6598" cy="9388"/>
          </a:xfrm>
        </p:grpSpPr>
        <p:pic>
          <p:nvPicPr>
            <p:cNvPr id="5" name="图片 4" descr="12FB139E0E67036EE15975A76F1_E9D74A06_1F00D[1]"/>
            <p:cNvPicPr>
              <a:picLocks noChangeAspect="1"/>
            </p:cNvPicPr>
            <p:nvPr/>
          </p:nvPicPr>
          <p:blipFill>
            <a:blip r:embed="rId3"/>
            <a:stretch>
              <a:fillRect/>
            </a:stretch>
          </p:blipFill>
          <p:spPr>
            <a:xfrm>
              <a:off x="11973" y="731"/>
              <a:ext cx="6598" cy="9388"/>
            </a:xfrm>
            <a:prstGeom prst="rect">
              <a:avLst/>
            </a:prstGeom>
          </p:spPr>
        </p:pic>
        <p:sp>
          <p:nvSpPr>
            <p:cNvPr id="6" name="矩形 5"/>
            <p:cNvSpPr/>
            <p:nvPr/>
          </p:nvSpPr>
          <p:spPr>
            <a:xfrm>
              <a:off x="12393" y="8576"/>
              <a:ext cx="2721" cy="227"/>
            </a:xfrm>
            <a:prstGeom prst="rect">
              <a:avLst/>
            </a:prstGeom>
            <a:noFill/>
            <a:ln w="28575" cmpd="sng">
              <a:solidFill>
                <a:srgbClr val="F84E4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sp>
        <p:nvSpPr>
          <p:cNvPr id="8" name="直角上箭头 7">
            <a:hlinkClick r:id="rId4" action="ppaction://hlinksldjump"/>
          </p:cNvPr>
          <p:cNvSpPr/>
          <p:nvPr/>
        </p:nvSpPr>
        <p:spPr>
          <a:xfrm>
            <a:off x="172720" y="6382385"/>
            <a:ext cx="450850" cy="357505"/>
          </a:xfrm>
          <a:prstGeom prst="bentUpArrow">
            <a:avLst>
              <a:gd name="adj1" fmla="val 25000"/>
              <a:gd name="adj2" fmla="val 26267"/>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12"/>
          <p:cNvGrpSpPr>
            <a:grpSpLocks noChangeAspect="1"/>
          </p:cNvGrpSpPr>
          <p:nvPr/>
        </p:nvGrpSpPr>
        <p:grpSpPr bwMode="auto">
          <a:xfrm>
            <a:off x="2755900" y="3299460"/>
            <a:ext cx="708025" cy="483859"/>
            <a:chOff x="3683" y="2052"/>
            <a:chExt cx="316" cy="216"/>
          </a:xfrm>
          <a:solidFill>
            <a:schemeClr val="bg1">
              <a:lumMod val="95000"/>
            </a:schemeClr>
          </a:solidFill>
        </p:grpSpPr>
        <p:sp>
          <p:nvSpPr>
            <p:cNvPr id="29" name="Freeform 13"/>
            <p:cNvSpPr>
              <a:spLocks noEditPoints="1"/>
            </p:cNvSpPr>
            <p:nvPr/>
          </p:nvSpPr>
          <p:spPr bwMode="auto">
            <a:xfrm>
              <a:off x="3683" y="2052"/>
              <a:ext cx="181" cy="216"/>
            </a:xfrm>
            <a:custGeom>
              <a:avLst/>
              <a:gdLst>
                <a:gd name="T0" fmla="*/ 30 w 75"/>
                <a:gd name="T1" fmla="*/ 14 h 89"/>
                <a:gd name="T2" fmla="*/ 34 w 75"/>
                <a:gd name="T3" fmla="*/ 5 h 89"/>
                <a:gd name="T4" fmla="*/ 34 w 75"/>
                <a:gd name="T5" fmla="*/ 5 h 89"/>
                <a:gd name="T6" fmla="*/ 46 w 75"/>
                <a:gd name="T7" fmla="*/ 0 h 89"/>
                <a:gd name="T8" fmla="*/ 58 w 75"/>
                <a:gd name="T9" fmla="*/ 5 h 89"/>
                <a:gd name="T10" fmla="*/ 58 w 75"/>
                <a:gd name="T11" fmla="*/ 5 h 89"/>
                <a:gd name="T12" fmla="*/ 62 w 75"/>
                <a:gd name="T13" fmla="*/ 17 h 89"/>
                <a:gd name="T14" fmla="*/ 60 w 75"/>
                <a:gd name="T15" fmla="*/ 26 h 89"/>
                <a:gd name="T16" fmla="*/ 59 w 75"/>
                <a:gd name="T17" fmla="*/ 28 h 89"/>
                <a:gd name="T18" fmla="*/ 75 w 75"/>
                <a:gd name="T19" fmla="*/ 28 h 89"/>
                <a:gd name="T20" fmla="*/ 75 w 75"/>
                <a:gd name="T21" fmla="*/ 43 h 89"/>
                <a:gd name="T22" fmla="*/ 59 w 75"/>
                <a:gd name="T23" fmla="*/ 43 h 89"/>
                <a:gd name="T24" fmla="*/ 59 w 75"/>
                <a:gd name="T25" fmla="*/ 46 h 89"/>
                <a:gd name="T26" fmla="*/ 62 w 75"/>
                <a:gd name="T27" fmla="*/ 58 h 89"/>
                <a:gd name="T28" fmla="*/ 53 w 75"/>
                <a:gd name="T29" fmla="*/ 80 h 89"/>
                <a:gd name="T30" fmla="*/ 31 w 75"/>
                <a:gd name="T31" fmla="*/ 89 h 89"/>
                <a:gd name="T32" fmla="*/ 9 w 75"/>
                <a:gd name="T33" fmla="*/ 80 h 89"/>
                <a:gd name="T34" fmla="*/ 0 w 75"/>
                <a:gd name="T35" fmla="*/ 58 h 89"/>
                <a:gd name="T36" fmla="*/ 9 w 75"/>
                <a:gd name="T37" fmla="*/ 36 h 89"/>
                <a:gd name="T38" fmla="*/ 15 w 75"/>
                <a:gd name="T39" fmla="*/ 31 h 89"/>
                <a:gd name="T40" fmla="*/ 30 w 75"/>
                <a:gd name="T41" fmla="*/ 14 h 89"/>
                <a:gd name="T42" fmla="*/ 15 w 75"/>
                <a:gd name="T43" fmla="*/ 57 h 89"/>
                <a:gd name="T44" fmla="*/ 38 w 75"/>
                <a:gd name="T45" fmla="*/ 43 h 89"/>
                <a:gd name="T46" fmla="*/ 15 w 75"/>
                <a:gd name="T47" fmla="*/ 57 h 89"/>
                <a:gd name="T48" fmla="*/ 45 w 75"/>
                <a:gd name="T49" fmla="*/ 44 h 89"/>
                <a:gd name="T50" fmla="*/ 31 w 75"/>
                <a:gd name="T51" fmla="*/ 38 h 89"/>
                <a:gd name="T52" fmla="*/ 17 w 75"/>
                <a:gd name="T53" fmla="*/ 44 h 89"/>
                <a:gd name="T54" fmla="*/ 11 w 75"/>
                <a:gd name="T55" fmla="*/ 58 h 89"/>
                <a:gd name="T56" fmla="*/ 17 w 75"/>
                <a:gd name="T57" fmla="*/ 72 h 89"/>
                <a:gd name="T58" fmla="*/ 31 w 75"/>
                <a:gd name="T59" fmla="*/ 78 h 89"/>
                <a:gd name="T60" fmla="*/ 45 w 75"/>
                <a:gd name="T61" fmla="*/ 72 h 89"/>
                <a:gd name="T62" fmla="*/ 51 w 75"/>
                <a:gd name="T63" fmla="*/ 58 h 89"/>
                <a:gd name="T64" fmla="*/ 45 w 75"/>
                <a:gd name="T65"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89">
                  <a:moveTo>
                    <a:pt x="30" y="14"/>
                  </a:moveTo>
                  <a:cubicBezTo>
                    <a:pt x="30" y="11"/>
                    <a:pt x="32" y="7"/>
                    <a:pt x="34" y="5"/>
                  </a:cubicBezTo>
                  <a:cubicBezTo>
                    <a:pt x="34" y="5"/>
                    <a:pt x="34" y="5"/>
                    <a:pt x="34" y="5"/>
                  </a:cubicBezTo>
                  <a:cubicBezTo>
                    <a:pt x="37" y="2"/>
                    <a:pt x="42" y="0"/>
                    <a:pt x="46" y="0"/>
                  </a:cubicBezTo>
                  <a:cubicBezTo>
                    <a:pt x="51" y="0"/>
                    <a:pt x="55" y="2"/>
                    <a:pt x="58" y="5"/>
                  </a:cubicBezTo>
                  <a:cubicBezTo>
                    <a:pt x="58" y="5"/>
                    <a:pt x="58" y="5"/>
                    <a:pt x="58" y="5"/>
                  </a:cubicBezTo>
                  <a:cubicBezTo>
                    <a:pt x="61" y="8"/>
                    <a:pt x="62" y="12"/>
                    <a:pt x="62" y="17"/>
                  </a:cubicBezTo>
                  <a:cubicBezTo>
                    <a:pt x="62" y="20"/>
                    <a:pt x="61" y="23"/>
                    <a:pt x="60" y="26"/>
                  </a:cubicBezTo>
                  <a:cubicBezTo>
                    <a:pt x="59" y="28"/>
                    <a:pt x="59" y="28"/>
                    <a:pt x="59" y="28"/>
                  </a:cubicBezTo>
                  <a:cubicBezTo>
                    <a:pt x="75" y="28"/>
                    <a:pt x="75" y="28"/>
                    <a:pt x="75" y="28"/>
                  </a:cubicBezTo>
                  <a:cubicBezTo>
                    <a:pt x="75" y="43"/>
                    <a:pt x="75" y="43"/>
                    <a:pt x="75" y="43"/>
                  </a:cubicBezTo>
                  <a:cubicBezTo>
                    <a:pt x="59" y="43"/>
                    <a:pt x="59" y="43"/>
                    <a:pt x="59" y="43"/>
                  </a:cubicBezTo>
                  <a:cubicBezTo>
                    <a:pt x="59" y="46"/>
                    <a:pt x="59" y="46"/>
                    <a:pt x="59" y="46"/>
                  </a:cubicBezTo>
                  <a:cubicBezTo>
                    <a:pt x="61" y="50"/>
                    <a:pt x="62" y="54"/>
                    <a:pt x="62" y="58"/>
                  </a:cubicBezTo>
                  <a:cubicBezTo>
                    <a:pt x="62" y="67"/>
                    <a:pt x="58" y="74"/>
                    <a:pt x="53" y="80"/>
                  </a:cubicBezTo>
                  <a:cubicBezTo>
                    <a:pt x="47" y="85"/>
                    <a:pt x="39" y="89"/>
                    <a:pt x="31" y="89"/>
                  </a:cubicBezTo>
                  <a:cubicBezTo>
                    <a:pt x="22" y="89"/>
                    <a:pt x="15" y="85"/>
                    <a:pt x="9" y="80"/>
                  </a:cubicBezTo>
                  <a:cubicBezTo>
                    <a:pt x="4" y="74"/>
                    <a:pt x="0" y="67"/>
                    <a:pt x="0" y="58"/>
                  </a:cubicBezTo>
                  <a:cubicBezTo>
                    <a:pt x="0" y="50"/>
                    <a:pt x="4" y="42"/>
                    <a:pt x="9" y="36"/>
                  </a:cubicBezTo>
                  <a:cubicBezTo>
                    <a:pt x="11" y="34"/>
                    <a:pt x="13" y="33"/>
                    <a:pt x="15" y="31"/>
                  </a:cubicBezTo>
                  <a:cubicBezTo>
                    <a:pt x="30" y="14"/>
                    <a:pt x="30" y="14"/>
                    <a:pt x="30" y="14"/>
                  </a:cubicBezTo>
                  <a:close/>
                  <a:moveTo>
                    <a:pt x="15" y="57"/>
                  </a:moveTo>
                  <a:cubicBezTo>
                    <a:pt x="21" y="51"/>
                    <a:pt x="28" y="47"/>
                    <a:pt x="38" y="43"/>
                  </a:cubicBezTo>
                  <a:cubicBezTo>
                    <a:pt x="28" y="42"/>
                    <a:pt x="16" y="44"/>
                    <a:pt x="15" y="57"/>
                  </a:cubicBezTo>
                  <a:close/>
                  <a:moveTo>
                    <a:pt x="45" y="44"/>
                  </a:moveTo>
                  <a:cubicBezTo>
                    <a:pt x="41" y="40"/>
                    <a:pt x="36" y="38"/>
                    <a:pt x="31" y="38"/>
                  </a:cubicBezTo>
                  <a:cubicBezTo>
                    <a:pt x="25" y="38"/>
                    <a:pt x="20" y="40"/>
                    <a:pt x="17" y="44"/>
                  </a:cubicBezTo>
                  <a:cubicBezTo>
                    <a:pt x="13" y="48"/>
                    <a:pt x="11" y="53"/>
                    <a:pt x="11" y="58"/>
                  </a:cubicBezTo>
                  <a:cubicBezTo>
                    <a:pt x="11" y="64"/>
                    <a:pt x="13" y="69"/>
                    <a:pt x="17" y="72"/>
                  </a:cubicBezTo>
                  <a:cubicBezTo>
                    <a:pt x="20" y="76"/>
                    <a:pt x="25" y="78"/>
                    <a:pt x="31" y="78"/>
                  </a:cubicBezTo>
                  <a:cubicBezTo>
                    <a:pt x="36" y="78"/>
                    <a:pt x="41" y="76"/>
                    <a:pt x="45" y="72"/>
                  </a:cubicBezTo>
                  <a:cubicBezTo>
                    <a:pt x="49" y="69"/>
                    <a:pt x="51" y="64"/>
                    <a:pt x="51" y="58"/>
                  </a:cubicBezTo>
                  <a:cubicBezTo>
                    <a:pt x="51" y="53"/>
                    <a:pt x="49" y="48"/>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31" name="Freeform 14"/>
            <p:cNvSpPr>
              <a:spLocks noEditPoints="1"/>
            </p:cNvSpPr>
            <p:nvPr/>
          </p:nvSpPr>
          <p:spPr bwMode="auto">
            <a:xfrm>
              <a:off x="3845" y="2052"/>
              <a:ext cx="154" cy="216"/>
            </a:xfrm>
            <a:custGeom>
              <a:avLst/>
              <a:gdLst>
                <a:gd name="T0" fmla="*/ 34 w 64"/>
                <a:gd name="T1" fmla="*/ 14 h 89"/>
                <a:gd name="T2" fmla="*/ 29 w 64"/>
                <a:gd name="T3" fmla="*/ 5 h 89"/>
                <a:gd name="T4" fmla="*/ 29 w 64"/>
                <a:gd name="T5" fmla="*/ 5 h 89"/>
                <a:gd name="T6" fmla="*/ 18 w 64"/>
                <a:gd name="T7" fmla="*/ 0 h 89"/>
                <a:gd name="T8" fmla="*/ 6 w 64"/>
                <a:gd name="T9" fmla="*/ 5 h 89"/>
                <a:gd name="T10" fmla="*/ 6 w 64"/>
                <a:gd name="T11" fmla="*/ 5 h 89"/>
                <a:gd name="T12" fmla="*/ 1 w 64"/>
                <a:gd name="T13" fmla="*/ 17 h 89"/>
                <a:gd name="T14" fmla="*/ 4 w 64"/>
                <a:gd name="T15" fmla="*/ 26 h 89"/>
                <a:gd name="T16" fmla="*/ 4 w 64"/>
                <a:gd name="T17" fmla="*/ 28 h 89"/>
                <a:gd name="T18" fmla="*/ 0 w 64"/>
                <a:gd name="T19" fmla="*/ 28 h 89"/>
                <a:gd name="T20" fmla="*/ 0 w 64"/>
                <a:gd name="T21" fmla="*/ 42 h 89"/>
                <a:gd name="T22" fmla="*/ 5 w 64"/>
                <a:gd name="T23" fmla="*/ 42 h 89"/>
                <a:gd name="T24" fmla="*/ 5 w 64"/>
                <a:gd name="T25" fmla="*/ 46 h 89"/>
                <a:gd name="T26" fmla="*/ 2 w 64"/>
                <a:gd name="T27" fmla="*/ 58 h 89"/>
                <a:gd name="T28" fmla="*/ 11 w 64"/>
                <a:gd name="T29" fmla="*/ 80 h 89"/>
                <a:gd name="T30" fmla="*/ 33 w 64"/>
                <a:gd name="T31" fmla="*/ 89 h 89"/>
                <a:gd name="T32" fmla="*/ 55 w 64"/>
                <a:gd name="T33" fmla="*/ 80 h 89"/>
                <a:gd name="T34" fmla="*/ 64 w 64"/>
                <a:gd name="T35" fmla="*/ 58 h 89"/>
                <a:gd name="T36" fmla="*/ 55 w 64"/>
                <a:gd name="T37" fmla="*/ 36 h 89"/>
                <a:gd name="T38" fmla="*/ 49 w 64"/>
                <a:gd name="T39" fmla="*/ 31 h 89"/>
                <a:gd name="T40" fmla="*/ 34 w 64"/>
                <a:gd name="T41" fmla="*/ 14 h 89"/>
                <a:gd name="T42" fmla="*/ 17 w 64"/>
                <a:gd name="T43" fmla="*/ 57 h 89"/>
                <a:gd name="T44" fmla="*/ 40 w 64"/>
                <a:gd name="T45" fmla="*/ 43 h 89"/>
                <a:gd name="T46" fmla="*/ 17 w 64"/>
                <a:gd name="T47" fmla="*/ 57 h 89"/>
                <a:gd name="T48" fmla="*/ 19 w 64"/>
                <a:gd name="T49" fmla="*/ 44 h 89"/>
                <a:gd name="T50" fmla="*/ 33 w 64"/>
                <a:gd name="T51" fmla="*/ 38 h 89"/>
                <a:gd name="T52" fmla="*/ 47 w 64"/>
                <a:gd name="T53" fmla="*/ 44 h 89"/>
                <a:gd name="T54" fmla="*/ 53 w 64"/>
                <a:gd name="T55" fmla="*/ 58 h 89"/>
                <a:gd name="T56" fmla="*/ 47 w 64"/>
                <a:gd name="T57" fmla="*/ 72 h 89"/>
                <a:gd name="T58" fmla="*/ 33 w 64"/>
                <a:gd name="T59" fmla="*/ 78 h 89"/>
                <a:gd name="T60" fmla="*/ 19 w 64"/>
                <a:gd name="T61" fmla="*/ 72 h 89"/>
                <a:gd name="T62" fmla="*/ 13 w 64"/>
                <a:gd name="T63" fmla="*/ 58 h 89"/>
                <a:gd name="T64" fmla="*/ 19 w 64"/>
                <a:gd name="T65"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89">
                  <a:moveTo>
                    <a:pt x="34" y="14"/>
                  </a:moveTo>
                  <a:cubicBezTo>
                    <a:pt x="33" y="11"/>
                    <a:pt x="32" y="7"/>
                    <a:pt x="29" y="5"/>
                  </a:cubicBezTo>
                  <a:cubicBezTo>
                    <a:pt x="29" y="5"/>
                    <a:pt x="29" y="5"/>
                    <a:pt x="29" y="5"/>
                  </a:cubicBezTo>
                  <a:cubicBezTo>
                    <a:pt x="26" y="2"/>
                    <a:pt x="22" y="0"/>
                    <a:pt x="18" y="0"/>
                  </a:cubicBezTo>
                  <a:cubicBezTo>
                    <a:pt x="13" y="0"/>
                    <a:pt x="9" y="2"/>
                    <a:pt x="6" y="5"/>
                  </a:cubicBezTo>
                  <a:cubicBezTo>
                    <a:pt x="6" y="5"/>
                    <a:pt x="6" y="5"/>
                    <a:pt x="6" y="5"/>
                  </a:cubicBezTo>
                  <a:cubicBezTo>
                    <a:pt x="3" y="8"/>
                    <a:pt x="1" y="12"/>
                    <a:pt x="1" y="17"/>
                  </a:cubicBezTo>
                  <a:cubicBezTo>
                    <a:pt x="1" y="20"/>
                    <a:pt x="2" y="23"/>
                    <a:pt x="4" y="26"/>
                  </a:cubicBezTo>
                  <a:cubicBezTo>
                    <a:pt x="4" y="28"/>
                    <a:pt x="4" y="28"/>
                    <a:pt x="4" y="28"/>
                  </a:cubicBezTo>
                  <a:cubicBezTo>
                    <a:pt x="0" y="28"/>
                    <a:pt x="0" y="28"/>
                    <a:pt x="0" y="28"/>
                  </a:cubicBezTo>
                  <a:cubicBezTo>
                    <a:pt x="0" y="42"/>
                    <a:pt x="0" y="42"/>
                    <a:pt x="0" y="42"/>
                  </a:cubicBezTo>
                  <a:cubicBezTo>
                    <a:pt x="5" y="42"/>
                    <a:pt x="5" y="42"/>
                    <a:pt x="5" y="42"/>
                  </a:cubicBezTo>
                  <a:cubicBezTo>
                    <a:pt x="5" y="46"/>
                    <a:pt x="5" y="46"/>
                    <a:pt x="5" y="46"/>
                  </a:cubicBezTo>
                  <a:cubicBezTo>
                    <a:pt x="3" y="50"/>
                    <a:pt x="2" y="54"/>
                    <a:pt x="2" y="58"/>
                  </a:cubicBezTo>
                  <a:cubicBezTo>
                    <a:pt x="2" y="67"/>
                    <a:pt x="6" y="74"/>
                    <a:pt x="11" y="80"/>
                  </a:cubicBezTo>
                  <a:cubicBezTo>
                    <a:pt x="17" y="85"/>
                    <a:pt x="24" y="89"/>
                    <a:pt x="33" y="89"/>
                  </a:cubicBezTo>
                  <a:cubicBezTo>
                    <a:pt x="41" y="89"/>
                    <a:pt x="49" y="85"/>
                    <a:pt x="55" y="80"/>
                  </a:cubicBezTo>
                  <a:cubicBezTo>
                    <a:pt x="60" y="74"/>
                    <a:pt x="64" y="67"/>
                    <a:pt x="64" y="58"/>
                  </a:cubicBezTo>
                  <a:cubicBezTo>
                    <a:pt x="64" y="50"/>
                    <a:pt x="60" y="42"/>
                    <a:pt x="55" y="36"/>
                  </a:cubicBezTo>
                  <a:cubicBezTo>
                    <a:pt x="53" y="34"/>
                    <a:pt x="51" y="33"/>
                    <a:pt x="49" y="31"/>
                  </a:cubicBezTo>
                  <a:cubicBezTo>
                    <a:pt x="34" y="14"/>
                    <a:pt x="34" y="14"/>
                    <a:pt x="34" y="14"/>
                  </a:cubicBezTo>
                  <a:close/>
                  <a:moveTo>
                    <a:pt x="17" y="57"/>
                  </a:moveTo>
                  <a:cubicBezTo>
                    <a:pt x="18" y="44"/>
                    <a:pt x="30" y="42"/>
                    <a:pt x="40" y="43"/>
                  </a:cubicBezTo>
                  <a:cubicBezTo>
                    <a:pt x="30" y="47"/>
                    <a:pt x="23" y="51"/>
                    <a:pt x="17" y="57"/>
                  </a:cubicBezTo>
                  <a:close/>
                  <a:moveTo>
                    <a:pt x="19" y="44"/>
                  </a:moveTo>
                  <a:cubicBezTo>
                    <a:pt x="22" y="40"/>
                    <a:pt x="27" y="38"/>
                    <a:pt x="33" y="38"/>
                  </a:cubicBezTo>
                  <a:cubicBezTo>
                    <a:pt x="38" y="38"/>
                    <a:pt x="43" y="40"/>
                    <a:pt x="47" y="44"/>
                  </a:cubicBezTo>
                  <a:cubicBezTo>
                    <a:pt x="51" y="48"/>
                    <a:pt x="53" y="53"/>
                    <a:pt x="53" y="58"/>
                  </a:cubicBezTo>
                  <a:cubicBezTo>
                    <a:pt x="53" y="64"/>
                    <a:pt x="51" y="69"/>
                    <a:pt x="47" y="72"/>
                  </a:cubicBezTo>
                  <a:cubicBezTo>
                    <a:pt x="43" y="76"/>
                    <a:pt x="38" y="78"/>
                    <a:pt x="33" y="78"/>
                  </a:cubicBezTo>
                  <a:cubicBezTo>
                    <a:pt x="27" y="78"/>
                    <a:pt x="22" y="76"/>
                    <a:pt x="19" y="72"/>
                  </a:cubicBezTo>
                  <a:cubicBezTo>
                    <a:pt x="15" y="69"/>
                    <a:pt x="13" y="64"/>
                    <a:pt x="13" y="58"/>
                  </a:cubicBezTo>
                  <a:cubicBezTo>
                    <a:pt x="13" y="53"/>
                    <a:pt x="15" y="48"/>
                    <a:pt x="19" y="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solidFill>
                  <a:srgbClr val="000000"/>
                </a:solidFill>
                <a:latin typeface="微软雅黑" panose="020B0503020204020204" charset="-122"/>
                <a:ea typeface="微软雅黑" panose="020B0503020204020204" charset="-122"/>
                <a:sym typeface="Arial" panose="020B0604020202020204" pitchFamily="34" charset="0"/>
              </a:endParaRPr>
            </a:p>
          </p:txBody>
        </p:sp>
      </p:grpSp>
      <p:grpSp>
        <p:nvGrpSpPr>
          <p:cNvPr id="149506" name="组合 6"/>
          <p:cNvGrpSpPr/>
          <p:nvPr/>
        </p:nvGrpSpPr>
        <p:grpSpPr>
          <a:xfrm>
            <a:off x="2247900" y="1792288"/>
            <a:ext cx="1565275" cy="3244850"/>
            <a:chOff x="1174741" y="3323493"/>
            <a:chExt cx="1440000" cy="2987024"/>
          </a:xfrm>
        </p:grpSpPr>
        <p:sp>
          <p:nvSpPr>
            <p:cNvPr id="13" name="任意多边形 12"/>
            <p:cNvSpPr/>
            <p:nvPr>
              <p:custDataLst>
                <p:tags r:id="rId1"/>
              </p:custDataLst>
            </p:nvPr>
          </p:nvSpPr>
          <p:spPr>
            <a:xfrm>
              <a:off x="1406769" y="3323493"/>
              <a:ext cx="975946" cy="975946"/>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629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r>
                <a:rPr lang="zh-CN" altLang="en-US" b="1" strike="noStrike" noProof="1">
                  <a:solidFill>
                    <a:srgbClr val="FFFFFF"/>
                  </a:solidFill>
                  <a:latin typeface="微软雅黑" panose="020B0503020204020204" charset="-122"/>
                  <a:ea typeface="微软雅黑" panose="020B0503020204020204" charset="-122"/>
                  <a:sym typeface="Arial" panose="020B0604020202020204" pitchFamily="34" charset="0"/>
                </a:rPr>
                <a:t>多学习</a:t>
              </a:r>
              <a:endParaRPr lang="zh-CN" altLang="en-US" b="1" strike="noStrike" noProof="1">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15" name="任意多边形 14"/>
            <p:cNvSpPr/>
            <p:nvPr>
              <p:custDataLst>
                <p:tags r:id="rId2"/>
              </p:custDataLst>
            </p:nvPr>
          </p:nvSpPr>
          <p:spPr>
            <a:xfrm>
              <a:off x="1174741" y="4026879"/>
              <a:ext cx="1440000" cy="254975"/>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rgbClr val="629DD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fontAlgn="base"/>
              <a:endParaRPr lang="zh-CN" altLang="en-US" strike="noStrike" noProof="1">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19" name="矩形 18"/>
            <p:cNvSpPr/>
            <p:nvPr>
              <p:custDataLst>
                <p:tags r:id="rId3"/>
              </p:custDataLst>
            </p:nvPr>
          </p:nvSpPr>
          <p:spPr>
            <a:xfrm>
              <a:off x="1324750" y="4443944"/>
              <a:ext cx="1139984" cy="186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dist" fontAlgn="base">
                <a:lnSpc>
                  <a:spcPct val="150000"/>
                </a:lnSpc>
                <a:buNone/>
                <a:defRPr/>
              </a:pPr>
              <a:r>
                <a:rPr lang="zh-CN" altLang="en-US" strike="noStrike" noProof="1">
                  <a:solidFill>
                    <a:schemeClr val="tx1"/>
                  </a:solidFill>
                  <a:latin typeface="微软雅黑" panose="020B0503020204020204" charset="-122"/>
                  <a:ea typeface="微软雅黑" panose="020B0503020204020204" charset="-122"/>
                  <a:sym typeface="+mn-ea"/>
                </a:rPr>
                <a:t>专业知识</a:t>
              </a:r>
              <a:endParaRPr lang="zh-CN" altLang="en-US" strike="noStrike" noProof="1">
                <a:solidFill>
                  <a:schemeClr val="tx1"/>
                </a:solidFill>
                <a:latin typeface="微软雅黑" panose="020B0503020204020204" charset="-122"/>
                <a:ea typeface="微软雅黑" panose="020B0503020204020204" charset="-122"/>
                <a:sym typeface="+mn-ea"/>
              </a:endParaRPr>
            </a:p>
            <a:p>
              <a:pPr algn="dist" fontAlgn="base">
                <a:lnSpc>
                  <a:spcPct val="150000"/>
                </a:lnSpc>
                <a:buNone/>
                <a:defRPr/>
              </a:pPr>
              <a:r>
                <a:rPr lang="zh-CN" altLang="en-US" strike="noStrike" noProof="1">
                  <a:solidFill>
                    <a:schemeClr val="tx1"/>
                  </a:solidFill>
                  <a:latin typeface="微软雅黑" panose="020B0503020204020204" charset="-122"/>
                  <a:ea typeface="微软雅黑" panose="020B0503020204020204" charset="-122"/>
                  <a:sym typeface="+mn-ea"/>
                </a:rPr>
                <a:t>信息知识</a:t>
              </a:r>
              <a:endParaRPr lang="zh-CN" altLang="en-US" strike="noStrike" noProof="1">
                <a:solidFill>
                  <a:schemeClr val="tx1"/>
                </a:solidFill>
                <a:latin typeface="微软雅黑" panose="020B0503020204020204" charset="-122"/>
                <a:ea typeface="微软雅黑" panose="020B0503020204020204" charset="-122"/>
                <a:sym typeface="+mn-ea"/>
              </a:endParaRPr>
            </a:p>
            <a:p>
              <a:pPr algn="dist" fontAlgn="base">
                <a:lnSpc>
                  <a:spcPct val="150000"/>
                </a:lnSpc>
                <a:buNone/>
                <a:defRPr/>
              </a:pPr>
              <a:r>
                <a:rPr lang="zh-CN" altLang="en-US" strike="noStrike" noProof="1">
                  <a:solidFill>
                    <a:schemeClr val="tx1"/>
                  </a:solidFill>
                  <a:latin typeface="微软雅黑" panose="020B0503020204020204" charset="-122"/>
                  <a:ea typeface="微软雅黑" panose="020B0503020204020204" charset="-122"/>
                  <a:sym typeface="+mn-ea"/>
                </a:rPr>
                <a:t>网络应用</a:t>
              </a:r>
              <a:endParaRPr lang="zh-CN" altLang="en-US" strike="noStrike" noProof="1">
                <a:solidFill>
                  <a:schemeClr val="tx1"/>
                </a:solidFill>
                <a:latin typeface="微软雅黑" panose="020B0503020204020204" charset="-122"/>
                <a:ea typeface="微软雅黑" panose="020B0503020204020204" charset="-122"/>
                <a:sym typeface="+mn-ea"/>
              </a:endParaRPr>
            </a:p>
            <a:p>
              <a:pPr algn="dist" fontAlgn="base">
                <a:lnSpc>
                  <a:spcPct val="150000"/>
                </a:lnSpc>
                <a:buNone/>
                <a:defRPr/>
              </a:pPr>
              <a:r>
                <a:rPr lang="zh-CN" altLang="en-US" strike="noStrike" noProof="1">
                  <a:solidFill>
                    <a:schemeClr val="tx1"/>
                  </a:solidFill>
                  <a:latin typeface="微软雅黑" panose="020B0503020204020204" charset="-122"/>
                  <a:ea typeface="微软雅黑" panose="020B0503020204020204" charset="-122"/>
                  <a:sym typeface="+mn-ea"/>
                </a:rPr>
                <a:t>研究热点</a:t>
              </a:r>
              <a:endParaRPr lang="zh-CN" altLang="en-US" strike="noStrike" noProof="1">
                <a:solidFill>
                  <a:schemeClr val="tx1"/>
                </a:solidFill>
                <a:latin typeface="微软雅黑" panose="020B0503020204020204" charset="-122"/>
                <a:ea typeface="微软雅黑" panose="020B0503020204020204" charset="-122"/>
                <a:sym typeface="+mn-ea"/>
              </a:endParaRPr>
            </a:p>
            <a:p>
              <a:pPr marL="171450" indent="-171450" fontAlgn="base"/>
              <a:endParaRPr lang="zh-CN" altLang="en-US" strike="noStrike" noProof="1">
                <a:solidFill>
                  <a:srgbClr val="629DD1"/>
                </a:solidFill>
                <a:latin typeface="微软雅黑" panose="020B0503020204020204" charset="-122"/>
                <a:ea typeface="微软雅黑" panose="020B0503020204020204" charset="-122"/>
                <a:sym typeface="+mn-ea"/>
              </a:endParaRPr>
            </a:p>
          </p:txBody>
        </p:sp>
      </p:grpSp>
      <p:grpSp>
        <p:nvGrpSpPr>
          <p:cNvPr id="149510" name="组合 19"/>
          <p:cNvGrpSpPr/>
          <p:nvPr/>
        </p:nvGrpSpPr>
        <p:grpSpPr>
          <a:xfrm>
            <a:off x="4970463" y="1792288"/>
            <a:ext cx="1563687" cy="3244850"/>
            <a:chOff x="1174741" y="3323493"/>
            <a:chExt cx="1440000" cy="2987024"/>
          </a:xfrm>
        </p:grpSpPr>
        <p:sp>
          <p:nvSpPr>
            <p:cNvPr id="23" name="任意多边形 22"/>
            <p:cNvSpPr/>
            <p:nvPr>
              <p:custDataLst>
                <p:tags r:id="rId4"/>
              </p:custDataLst>
            </p:nvPr>
          </p:nvSpPr>
          <p:spPr>
            <a:xfrm>
              <a:off x="1406769" y="3323493"/>
              <a:ext cx="975946" cy="975946"/>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r>
                <a:rPr lang="zh-CN" altLang="en-US" b="1" strike="noStrike" noProof="1">
                  <a:solidFill>
                    <a:srgbClr val="FFFFFF"/>
                  </a:solidFill>
                  <a:latin typeface="微软雅黑" panose="020B0503020204020204" charset="-122"/>
                  <a:ea typeface="微软雅黑" panose="020B0503020204020204" charset="-122"/>
                  <a:sym typeface="Arial" panose="020B0604020202020204" pitchFamily="34" charset="0"/>
                </a:rPr>
                <a:t>多阅读</a:t>
              </a:r>
              <a:endParaRPr lang="zh-CN" altLang="en-US" b="1" strike="noStrike" noProof="1">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24" name="任意多边形 23"/>
            <p:cNvSpPr/>
            <p:nvPr>
              <p:custDataLst>
                <p:tags r:id="rId5"/>
              </p:custDataLst>
            </p:nvPr>
          </p:nvSpPr>
          <p:spPr>
            <a:xfrm>
              <a:off x="1174741" y="4026879"/>
              <a:ext cx="1440000" cy="254975"/>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fontAlgn="base"/>
              <a:endParaRPr lang="zh-CN" altLang="en-US" strike="noStrike" noProof="1">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25" name="矩形 24"/>
            <p:cNvSpPr/>
            <p:nvPr>
              <p:custDataLst>
                <p:tags r:id="rId6"/>
              </p:custDataLst>
            </p:nvPr>
          </p:nvSpPr>
          <p:spPr>
            <a:xfrm>
              <a:off x="1324750" y="4443944"/>
              <a:ext cx="1139984" cy="186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dist" fontAlgn="base">
                <a:lnSpc>
                  <a:spcPct val="150000"/>
                </a:lnSpc>
                <a:buNone/>
                <a:defRPr/>
              </a:pPr>
              <a:r>
                <a:rPr lang="zh-CN" altLang="en-US" strike="noStrike" noProof="1">
                  <a:solidFill>
                    <a:schemeClr val="tx1"/>
                  </a:solidFill>
                  <a:latin typeface="微软雅黑" panose="020B0503020204020204" charset="-122"/>
                  <a:ea typeface="微软雅黑" panose="020B0503020204020204" charset="-122"/>
                  <a:sym typeface="+mn-ea"/>
                </a:rPr>
                <a:t>专业书籍</a:t>
              </a:r>
              <a:endParaRPr lang="zh-CN" altLang="en-US" strike="noStrike" noProof="1">
                <a:solidFill>
                  <a:schemeClr val="tx1"/>
                </a:solidFill>
                <a:latin typeface="微软雅黑" panose="020B0503020204020204" charset="-122"/>
                <a:ea typeface="微软雅黑" panose="020B0503020204020204" charset="-122"/>
                <a:sym typeface="+mn-ea"/>
              </a:endParaRPr>
            </a:p>
            <a:p>
              <a:pPr algn="dist" fontAlgn="base">
                <a:lnSpc>
                  <a:spcPct val="150000"/>
                </a:lnSpc>
                <a:buNone/>
                <a:defRPr/>
              </a:pPr>
              <a:r>
                <a:rPr lang="zh-CN" altLang="en-US" strike="noStrike" noProof="1">
                  <a:solidFill>
                    <a:schemeClr val="tx1"/>
                  </a:solidFill>
                  <a:latin typeface="微软雅黑" panose="020B0503020204020204" charset="-122"/>
                  <a:ea typeface="微软雅黑" panose="020B0503020204020204" charset="-122"/>
                  <a:sym typeface="+mn-ea"/>
                </a:rPr>
                <a:t>科研论文</a:t>
              </a:r>
              <a:endParaRPr lang="zh-CN" altLang="en-US" strike="noStrike" noProof="1">
                <a:solidFill>
                  <a:schemeClr val="tx1"/>
                </a:solidFill>
                <a:latin typeface="微软雅黑" panose="020B0503020204020204" charset="-122"/>
                <a:ea typeface="微软雅黑" panose="020B0503020204020204" charset="-122"/>
                <a:sym typeface="+mn-ea"/>
              </a:endParaRPr>
            </a:p>
            <a:p>
              <a:pPr algn="dist" fontAlgn="base">
                <a:lnSpc>
                  <a:spcPct val="150000"/>
                </a:lnSpc>
                <a:buNone/>
                <a:defRPr/>
              </a:pPr>
              <a:r>
                <a:rPr lang="zh-CN" altLang="en-US" strike="noStrike" noProof="1">
                  <a:solidFill>
                    <a:schemeClr val="tx1"/>
                  </a:solidFill>
                  <a:latin typeface="微软雅黑" panose="020B0503020204020204" charset="-122"/>
                  <a:ea typeface="微软雅黑" panose="020B0503020204020204" charset="-122"/>
                  <a:sym typeface="+mn-ea"/>
                </a:rPr>
                <a:t>科技新闻</a:t>
              </a:r>
              <a:endParaRPr lang="zh-CN" altLang="en-US" strike="noStrike" noProof="1">
                <a:solidFill>
                  <a:schemeClr val="tx1"/>
                </a:solidFill>
                <a:latin typeface="微软雅黑" panose="020B0503020204020204" charset="-122"/>
                <a:ea typeface="微软雅黑" panose="020B0503020204020204" charset="-122"/>
                <a:sym typeface="+mn-ea"/>
              </a:endParaRPr>
            </a:p>
            <a:p>
              <a:pPr algn="dist" fontAlgn="base">
                <a:lnSpc>
                  <a:spcPct val="150000"/>
                </a:lnSpc>
                <a:buNone/>
                <a:defRPr/>
              </a:pPr>
              <a:r>
                <a:rPr lang="zh-CN" altLang="en-US" strike="noStrike" noProof="1">
                  <a:solidFill>
                    <a:schemeClr val="tx1"/>
                  </a:solidFill>
                  <a:latin typeface="微软雅黑" panose="020B0503020204020204" charset="-122"/>
                  <a:ea typeface="微软雅黑" panose="020B0503020204020204" charset="-122"/>
                  <a:sym typeface="+mn-ea"/>
                </a:rPr>
                <a:t>时政新闻</a:t>
              </a:r>
              <a:endParaRPr lang="zh-CN" altLang="en-US" strike="noStrike" noProof="1">
                <a:solidFill>
                  <a:schemeClr val="tx1"/>
                </a:solidFill>
                <a:latin typeface="微软雅黑" panose="020B0503020204020204" charset="-122"/>
                <a:ea typeface="微软雅黑" panose="020B0503020204020204" charset="-122"/>
                <a:sym typeface="+mn-ea"/>
              </a:endParaRPr>
            </a:p>
            <a:p>
              <a:pPr marL="171450" indent="-171450" fontAlgn="base">
                <a:lnSpc>
                  <a:spcPct val="90000"/>
                </a:lnSpc>
              </a:pPr>
              <a:endParaRPr lang="zh-CN" altLang="en-US" strike="noStrike" noProof="1">
                <a:solidFill>
                  <a:schemeClr val="tx1"/>
                </a:solidFill>
                <a:latin typeface="微软雅黑" panose="020B0503020204020204" charset="-122"/>
                <a:ea typeface="微软雅黑" panose="020B0503020204020204" charset="-122"/>
                <a:sym typeface="+mn-ea"/>
              </a:endParaRPr>
            </a:p>
          </p:txBody>
        </p:sp>
      </p:grpSp>
      <p:grpSp>
        <p:nvGrpSpPr>
          <p:cNvPr id="149514" name="组合 25"/>
          <p:cNvGrpSpPr/>
          <p:nvPr/>
        </p:nvGrpSpPr>
        <p:grpSpPr>
          <a:xfrm>
            <a:off x="7691438" y="1792288"/>
            <a:ext cx="1565275" cy="3244850"/>
            <a:chOff x="1174741" y="3323493"/>
            <a:chExt cx="1440000" cy="2987024"/>
          </a:xfrm>
        </p:grpSpPr>
        <p:sp>
          <p:nvSpPr>
            <p:cNvPr id="30" name="任意多边形 29"/>
            <p:cNvSpPr/>
            <p:nvPr>
              <p:custDataLst>
                <p:tags r:id="rId7"/>
              </p:custDataLst>
            </p:nvPr>
          </p:nvSpPr>
          <p:spPr>
            <a:xfrm>
              <a:off x="1406769" y="3323493"/>
              <a:ext cx="975946" cy="975946"/>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r>
                <a:rPr lang="zh-CN" altLang="en-US" b="1" strike="noStrike" noProof="1">
                  <a:solidFill>
                    <a:srgbClr val="FFFFFF"/>
                  </a:solidFill>
                  <a:latin typeface="微软雅黑" panose="020B0503020204020204" charset="-122"/>
                  <a:ea typeface="微软雅黑" panose="020B0503020204020204" charset="-122"/>
                  <a:sym typeface="Arial" panose="020B0604020202020204" pitchFamily="34" charset="0"/>
                </a:rPr>
                <a:t>多思考</a:t>
              </a:r>
              <a:endParaRPr lang="zh-CN" altLang="en-US" b="1" strike="noStrike" noProof="1">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33" name="任意多边形 32"/>
            <p:cNvSpPr/>
            <p:nvPr>
              <p:custDataLst>
                <p:tags r:id="rId8"/>
              </p:custDataLst>
            </p:nvPr>
          </p:nvSpPr>
          <p:spPr>
            <a:xfrm>
              <a:off x="1174741" y="4026879"/>
              <a:ext cx="1440000" cy="254975"/>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fontAlgn="base"/>
              <a:endParaRPr lang="zh-CN" altLang="en-US" strike="noStrike" noProof="1">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35" name="矩形 34"/>
            <p:cNvSpPr/>
            <p:nvPr>
              <p:custDataLst>
                <p:tags r:id="rId9"/>
              </p:custDataLst>
            </p:nvPr>
          </p:nvSpPr>
          <p:spPr>
            <a:xfrm>
              <a:off x="1324750" y="4443944"/>
              <a:ext cx="1139984" cy="186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dist" fontAlgn="base">
                <a:lnSpc>
                  <a:spcPct val="150000"/>
                </a:lnSpc>
                <a:defRPr/>
              </a:pPr>
              <a:r>
                <a:rPr lang="zh-CN" altLang="en-US" strike="noStrike" noProof="1">
                  <a:solidFill>
                    <a:schemeClr val="tx1"/>
                  </a:solidFill>
                  <a:latin typeface="微软雅黑" panose="020B0503020204020204" charset="-122"/>
                  <a:ea typeface="微软雅黑" panose="020B0503020204020204" charset="-122"/>
                  <a:sym typeface="+mn-ea"/>
                </a:rPr>
                <a:t>信息分析</a:t>
              </a:r>
              <a:endParaRPr lang="zh-CN" altLang="en-US" strike="noStrike" noProof="1">
                <a:solidFill>
                  <a:schemeClr val="tx1"/>
                </a:solidFill>
                <a:latin typeface="微软雅黑" panose="020B0503020204020204" charset="-122"/>
                <a:ea typeface="微软雅黑" panose="020B0503020204020204" charset="-122"/>
                <a:sym typeface="+mn-ea"/>
              </a:endParaRPr>
            </a:p>
            <a:p>
              <a:pPr algn="dist" fontAlgn="base">
                <a:lnSpc>
                  <a:spcPct val="150000"/>
                </a:lnSpc>
                <a:defRPr/>
              </a:pPr>
              <a:r>
                <a:rPr lang="zh-CN" altLang="en-US" strike="noStrike" noProof="1">
                  <a:solidFill>
                    <a:schemeClr val="tx1"/>
                  </a:solidFill>
                  <a:latin typeface="微软雅黑" panose="020B0503020204020204" charset="-122"/>
                  <a:ea typeface="微软雅黑" panose="020B0503020204020204" charset="-122"/>
                  <a:sym typeface="+mn-ea"/>
                </a:rPr>
                <a:t>信息利用</a:t>
              </a:r>
              <a:endParaRPr lang="zh-CN" altLang="en-US" strike="noStrike" noProof="1">
                <a:solidFill>
                  <a:schemeClr val="tx1"/>
                </a:solidFill>
                <a:latin typeface="微软雅黑" panose="020B0503020204020204" charset="-122"/>
                <a:ea typeface="微软雅黑" panose="020B0503020204020204" charset="-122"/>
                <a:sym typeface="+mn-ea"/>
              </a:endParaRPr>
            </a:p>
            <a:p>
              <a:pPr algn="dist" fontAlgn="base">
                <a:lnSpc>
                  <a:spcPct val="150000"/>
                </a:lnSpc>
                <a:defRPr/>
              </a:pPr>
              <a:r>
                <a:rPr lang="zh-CN" altLang="en-US" strike="noStrike" noProof="1">
                  <a:solidFill>
                    <a:schemeClr val="tx1"/>
                  </a:solidFill>
                  <a:latin typeface="微软雅黑" panose="020B0503020204020204" charset="-122"/>
                  <a:ea typeface="微软雅黑" panose="020B0503020204020204" charset="-122"/>
                  <a:sym typeface="+mn-ea"/>
                </a:rPr>
                <a:t>论文写作</a:t>
              </a:r>
              <a:endParaRPr lang="zh-CN" altLang="en-US" strike="noStrike" noProof="1">
                <a:solidFill>
                  <a:schemeClr val="tx1"/>
                </a:solidFill>
                <a:latin typeface="微软雅黑" panose="020B0503020204020204" charset="-122"/>
                <a:ea typeface="微软雅黑" panose="020B0503020204020204" charset="-122"/>
                <a:sym typeface="+mn-ea"/>
              </a:endParaRPr>
            </a:p>
            <a:p>
              <a:pPr algn="dist" fontAlgn="base">
                <a:lnSpc>
                  <a:spcPct val="150000"/>
                </a:lnSpc>
                <a:defRPr/>
              </a:pPr>
              <a:r>
                <a:rPr lang="zh-CN" altLang="en-US" strike="noStrike" noProof="1">
                  <a:solidFill>
                    <a:schemeClr val="tx1"/>
                  </a:solidFill>
                  <a:latin typeface="微软雅黑" panose="020B0503020204020204" charset="-122"/>
                  <a:ea typeface="微软雅黑" panose="020B0503020204020204" charset="-122"/>
                  <a:sym typeface="+mn-ea"/>
                </a:rPr>
                <a:t>知识创新</a:t>
              </a:r>
              <a:endParaRPr lang="zh-CN" altLang="en-US" strike="noStrike" noProof="1">
                <a:solidFill>
                  <a:schemeClr val="tx1"/>
                </a:solidFill>
                <a:latin typeface="微软雅黑" panose="020B0503020204020204" charset="-122"/>
                <a:ea typeface="微软雅黑" panose="020B0503020204020204" charset="-122"/>
                <a:sym typeface="+mn-ea"/>
              </a:endParaRPr>
            </a:p>
            <a:p>
              <a:pPr algn="dist" fontAlgn="base">
                <a:lnSpc>
                  <a:spcPct val="150000"/>
                </a:lnSpc>
                <a:defRPr/>
              </a:pPr>
              <a:endParaRPr lang="zh-CN" altLang="en-US" strike="noStrike" noProof="1">
                <a:solidFill>
                  <a:schemeClr val="tx1"/>
                </a:solidFill>
                <a:latin typeface="微软雅黑" panose="020B0503020204020204" charset="-122"/>
                <a:ea typeface="微软雅黑" panose="020B0503020204020204" charset="-122"/>
                <a:sym typeface="+mn-ea"/>
              </a:endParaRPr>
            </a:p>
          </p:txBody>
        </p:sp>
      </p:grpSp>
      <p:sp>
        <p:nvSpPr>
          <p:cNvPr id="145443" name="Rectangle 36"/>
          <p:cNvSpPr/>
          <p:nvPr/>
        </p:nvSpPr>
        <p:spPr>
          <a:xfrm>
            <a:off x="1519857" y="587692"/>
            <a:ext cx="7158054" cy="685800"/>
          </a:xfrm>
          <a:prstGeom prst="rect">
            <a:avLst/>
          </a:prstGeom>
          <a:noFill/>
          <a:ln w="9525">
            <a:noFill/>
          </a:ln>
        </p:spPr>
        <p:txBody>
          <a:bodyPr anchor="ctr"/>
          <a:lstStyle/>
          <a:p>
            <a:pPr lvl="0" algn="l" fontAlgn="base">
              <a:lnSpc>
                <a:spcPct val="90000"/>
              </a:lnSpc>
              <a:buClr>
                <a:srgbClr val="000000"/>
              </a:buClr>
            </a:pPr>
            <a:r>
              <a:rPr lang="zh-CN" altLang="en-US" sz="2800" b="1" strike="noStrike" noProof="1">
                <a:solidFill>
                  <a:schemeClr val="tx1"/>
                </a:solidFill>
                <a:effectLst/>
                <a:latin typeface="微软雅黑" panose="020B0503020204020204" charset="-122"/>
                <a:ea typeface="微软雅黑" panose="020B0503020204020204" charset="-122"/>
                <a:cs typeface="+mj-cs"/>
                <a:sym typeface="Arial" panose="020B0604020202020204" pitchFamily="34" charset="0"/>
              </a:rPr>
              <a:t>培养自主学习能力</a:t>
            </a:r>
            <a:endParaRPr lang="zh-CN" altLang="en-US" sz="2800" b="1" strike="noStrike" noProof="1">
              <a:solidFill>
                <a:schemeClr val="tx1"/>
              </a:solidFill>
              <a:effectLst/>
              <a:latin typeface="微软雅黑" panose="020B0503020204020204" charset="-122"/>
              <a:ea typeface="微软雅黑" panose="020B0503020204020204" charset="-122"/>
              <a:cs typeface="+mj-cs"/>
              <a:sym typeface="Arial" panose="020B0604020202020204" pitchFamily="34" charset="0"/>
            </a:endParaRPr>
          </a:p>
        </p:txBody>
      </p:sp>
      <p:sp>
        <p:nvSpPr>
          <p:cNvPr id="18" name="文本框 17"/>
          <p:cNvSpPr txBox="1"/>
          <p:nvPr/>
        </p:nvSpPr>
        <p:spPr>
          <a:xfrm>
            <a:off x="438535" y="656590"/>
            <a:ext cx="1002639" cy="583565"/>
          </a:xfrm>
          <a:prstGeom prst="rect">
            <a:avLst/>
          </a:prstGeom>
          <a:noFill/>
        </p:spPr>
        <p:txBody>
          <a:bodyPr wrap="square" rtlCol="0">
            <a:spAutoFit/>
          </a:bodyPr>
          <a:lstStyle/>
          <a:p>
            <a:pPr algn="ctr"/>
            <a:r>
              <a:rPr lang="en-US" altLang="zh-CN" sz="3200" dirty="0">
                <a:latin typeface="Impact" panose="020B0806030902050204" pitchFamily="34" charset="0"/>
              </a:rPr>
              <a:t>3.2</a:t>
            </a:r>
            <a:endParaRPr lang="zh-CN" altLang="en-US" sz="3200" dirty="0">
              <a:latin typeface="Impact" panose="020B0806030902050204" pitchFamily="34" charset="0"/>
            </a:endParaRPr>
          </a:p>
        </p:txBody>
      </p:sp>
    </p:spTree>
    <p:custDataLst>
      <p:tags r:id="rId10"/>
    </p:custData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p:nvPr/>
        </p:nvSpPr>
        <p:spPr>
          <a:xfrm>
            <a:off x="2360295" y="3884294"/>
            <a:ext cx="7471410" cy="2091690"/>
          </a:xfrm>
          <a:prstGeom prst="rect">
            <a:avLst/>
          </a:prstGeom>
          <a:noFill/>
          <a:ln w="9525">
            <a:noFill/>
          </a:ln>
          <a:effectLst>
            <a:reflection blurRad="6350" stA="50000" endA="300" endPos="55000" dir="5400000" sy="-100000" algn="bl" rotWithShape="0"/>
          </a:effectLst>
        </p:spPr>
        <p:txBody>
          <a:bodyPr wrap="square" anchor="ctr">
            <a:spAutoFit/>
          </a:bodyPr>
          <a:lstStyle/>
          <a:p>
            <a:pPr lvl="0" indent="0" algn="ctr" fontAlgn="base"/>
            <a:r>
              <a:rPr lang="zh-CN" altLang="en-US"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科学研究是研究生教育的灵魂</a:t>
            </a:r>
            <a:endParaRPr lang="zh-CN" altLang="en-US"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lvl="0" indent="0" algn="ctr" fontAlgn="base"/>
            <a:endParaRPr lang="zh-CN" altLang="en-US"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lvl="0" indent="0" algn="ctr" fontAlgn="base"/>
            <a:r>
              <a:rPr lang="zh-CN" altLang="en-US"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给自己定一个研究生时期科研的小目标吧</a:t>
            </a:r>
            <a:r>
              <a:rPr lang="en-US" altLang="zh-CN"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endParaRPr lang="en-US" altLang="zh-CN"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lvl="0" indent="0" algn="ctr" fontAlgn="base"/>
            <a:r>
              <a:rPr lang="zh-CN" altLang="zh-CN"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比如先读他个</a:t>
            </a:r>
            <a:r>
              <a:rPr lang="en-US" altLang="zh-CN"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a:t>
            </a:r>
            <a:r>
              <a:rPr lang="zh-CN" altLang="zh-CN"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千篇</a:t>
            </a:r>
            <a:r>
              <a:rPr lang="en-US" altLang="zh-CN"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SCI</a:t>
            </a:r>
            <a:r>
              <a:rPr lang="zh-CN" altLang="en-US"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论文</a:t>
            </a:r>
            <a:endParaRPr lang="zh-CN" altLang="zh-CN"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lvl="0" indent="0" algn="ctr" fontAlgn="base"/>
            <a:r>
              <a:rPr lang="zh-CN" altLang="en-US"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zh-CN" altLang="en-US"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905000" y="725805"/>
            <a:ext cx="3725863" cy="2527300"/>
          </a:xfrm>
          <a:prstGeom prst="rect">
            <a:avLst/>
          </a:prstGeom>
          <a:ln>
            <a:noFill/>
          </a:ln>
          <a:effectLst>
            <a:outerShdw blurRad="406400" dist="38100" dir="8100000" algn="tr" rotWithShape="0">
              <a:prstClr val="black">
                <a:alpha val="40000"/>
              </a:prstClr>
            </a:outerShdw>
          </a:effectLst>
        </p:spPr>
      </p:pic>
      <p:pic>
        <p:nvPicPr>
          <p:cNvPr id="3" name="图片 2"/>
          <p:cNvPicPr>
            <a:picLocks noChangeAspect="1"/>
          </p:cNvPicPr>
          <p:nvPr/>
        </p:nvPicPr>
        <p:blipFill>
          <a:blip r:embed="rId2"/>
          <a:stretch>
            <a:fillRect/>
          </a:stretch>
        </p:blipFill>
        <p:spPr>
          <a:xfrm>
            <a:off x="6259195" y="656273"/>
            <a:ext cx="3560763" cy="2528888"/>
          </a:xfrm>
          <a:prstGeom prst="rect">
            <a:avLst/>
          </a:prstGeom>
          <a:effectLst>
            <a:outerShdw blurRad="457200" dist="38100" dir="16200000"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randombar(horizontal)">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ldLvl="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spect="1"/>
          </p:cNvSpPr>
          <p:nvPr/>
        </p:nvSpPr>
        <p:spPr>
          <a:xfrm>
            <a:off x="2401888" y="1228408"/>
            <a:ext cx="5113337" cy="2861310"/>
          </a:xfrm>
          <a:prstGeom prst="rect">
            <a:avLst/>
          </a:prstGeom>
          <a:noFill/>
          <a:ln w="9525">
            <a:noFill/>
          </a:ln>
        </p:spPr>
        <p:txBody>
          <a:bodyPr anchor="ctr">
            <a:spAutoFit/>
          </a:bodyPr>
          <a:lstStyle/>
          <a:p>
            <a:pPr indent="266700">
              <a:lnSpc>
                <a:spcPct val="150000"/>
              </a:lnSpc>
              <a:buClr>
                <a:schemeClr val="tx1"/>
              </a:buClr>
              <a:buFont typeface="Wingdings" panose="05000000000000000000" pitchFamily="2" charset="2"/>
              <a:buNone/>
            </a:pPr>
            <a:r>
              <a:rPr lang="zh-CN" altLang="en-US" sz="2000" b="0" dirty="0">
                <a:latin typeface="微软雅黑" panose="020B0503020204020204" charset="-122"/>
                <a:ea typeface="微软雅黑" panose="020B0503020204020204" charset="-122"/>
              </a:rPr>
              <a:t>不会使用图书馆资源？</a:t>
            </a:r>
            <a:endParaRPr lang="zh-CN" altLang="en-US" sz="2000" b="0" dirty="0">
              <a:latin typeface="微软雅黑" panose="020B0503020204020204" charset="-122"/>
              <a:ea typeface="微软雅黑" panose="020B0503020204020204" charset="-122"/>
            </a:endParaRPr>
          </a:p>
          <a:p>
            <a:pPr indent="266700">
              <a:lnSpc>
                <a:spcPct val="150000"/>
              </a:lnSpc>
              <a:buClr>
                <a:schemeClr val="tx1"/>
              </a:buClr>
              <a:buFont typeface="Wingdings" panose="05000000000000000000" pitchFamily="2" charset="2"/>
              <a:buNone/>
            </a:pPr>
            <a:r>
              <a:rPr lang="zh-CN" altLang="en-US" sz="2000" b="0" dirty="0">
                <a:latin typeface="微软雅黑" panose="020B0503020204020204" charset="-122"/>
                <a:ea typeface="微软雅黑" panose="020B0503020204020204" charset="-122"/>
              </a:rPr>
              <a:t>不熟悉某一数据库如何检索？</a:t>
            </a:r>
            <a:endParaRPr lang="zh-CN" altLang="en-US" sz="2000" b="0" dirty="0">
              <a:latin typeface="微软雅黑" panose="020B0503020204020204" charset="-122"/>
              <a:ea typeface="微软雅黑" panose="020B0503020204020204" charset="-122"/>
            </a:endParaRPr>
          </a:p>
          <a:p>
            <a:pPr indent="266700">
              <a:lnSpc>
                <a:spcPct val="150000"/>
              </a:lnSpc>
              <a:buClr>
                <a:schemeClr val="tx1"/>
              </a:buClr>
              <a:buFont typeface="Wingdings" panose="05000000000000000000" pitchFamily="2" charset="2"/>
              <a:buNone/>
            </a:pPr>
            <a:r>
              <a:rPr lang="zh-CN" altLang="en-US" sz="2000" b="0" dirty="0">
                <a:latin typeface="微软雅黑" panose="020B0503020204020204" charset="-122"/>
                <a:ea typeface="微软雅黑" panose="020B0503020204020204" charset="-122"/>
              </a:rPr>
              <a:t>在图书馆找不到自己所需资料？</a:t>
            </a:r>
            <a:endParaRPr lang="zh-CN" altLang="en-US" sz="2000" b="0" dirty="0">
              <a:latin typeface="微软雅黑" panose="020B0503020204020204" charset="-122"/>
              <a:ea typeface="微软雅黑" panose="020B0503020204020204" charset="-122"/>
            </a:endParaRPr>
          </a:p>
          <a:p>
            <a:pPr indent="266700">
              <a:lnSpc>
                <a:spcPct val="150000"/>
              </a:lnSpc>
              <a:buClr>
                <a:schemeClr val="tx1"/>
              </a:buClr>
              <a:buFont typeface="Wingdings" panose="05000000000000000000" pitchFamily="2" charset="2"/>
              <a:buNone/>
            </a:pPr>
            <a:r>
              <a:rPr lang="zh-CN" altLang="en-US" sz="2000" b="0" dirty="0">
                <a:latin typeface="微软雅黑" panose="020B0503020204020204" charset="-122"/>
                <a:ea typeface="微软雅黑" panose="020B0503020204020204" charset="-122"/>
              </a:rPr>
              <a:t>如何找到本研究领域的核心期刊？</a:t>
            </a:r>
            <a:endParaRPr lang="zh-CN" altLang="en-US" sz="2000" b="0" dirty="0">
              <a:latin typeface="微软雅黑" panose="020B0503020204020204" charset="-122"/>
              <a:ea typeface="微软雅黑" panose="020B0503020204020204" charset="-122"/>
            </a:endParaRPr>
          </a:p>
          <a:p>
            <a:pPr indent="266700">
              <a:lnSpc>
                <a:spcPct val="150000"/>
              </a:lnSpc>
              <a:buClr>
                <a:schemeClr val="tx1"/>
              </a:buClr>
              <a:buFont typeface="Wingdings" panose="05000000000000000000" pitchFamily="2" charset="2"/>
              <a:buNone/>
            </a:pPr>
            <a:r>
              <a:rPr lang="zh-CN" altLang="en-US" sz="2000" b="0" dirty="0">
                <a:latin typeface="微软雅黑" panose="020B0503020204020204" charset="-122"/>
                <a:ea typeface="微软雅黑" panose="020B0503020204020204" charset="-122"/>
              </a:rPr>
              <a:t>如何规范论文写作的格式？</a:t>
            </a:r>
            <a:endParaRPr lang="zh-CN" altLang="en-US" sz="2000" b="0" dirty="0">
              <a:latin typeface="微软雅黑" panose="020B0503020204020204" charset="-122"/>
              <a:ea typeface="微软雅黑" panose="020B0503020204020204" charset="-122"/>
            </a:endParaRPr>
          </a:p>
          <a:p>
            <a:pPr indent="266700">
              <a:lnSpc>
                <a:spcPct val="150000"/>
              </a:lnSpc>
              <a:buClr>
                <a:schemeClr val="tx1"/>
              </a:buClr>
              <a:buFont typeface="Wingdings" panose="05000000000000000000" pitchFamily="2" charset="2"/>
              <a:buNone/>
            </a:pPr>
            <a:r>
              <a:rPr lang="en-US" altLang="zh-CN" sz="2000" dirty="0">
                <a:latin typeface="Times New Roman" panose="02020603050405020304" pitchFamily="18" charset="0"/>
                <a:ea typeface="宋体" panose="02010600030101010101" pitchFamily="2" charset="-122"/>
              </a:rPr>
              <a:t>……</a:t>
            </a:r>
            <a:endParaRPr lang="en-US" altLang="zh-CN" sz="2000" dirty="0">
              <a:latin typeface="Times New Roman" panose="02020603050405020304" pitchFamily="18" charset="0"/>
              <a:ea typeface="宋体" panose="02010600030101010101" pitchFamily="2" charset="-122"/>
            </a:endParaRPr>
          </a:p>
        </p:txBody>
      </p:sp>
      <p:sp>
        <p:nvSpPr>
          <p:cNvPr id="144388" name="Rectangle 4"/>
          <p:cNvSpPr>
            <a:spLocks noChangeAspect="1"/>
          </p:cNvSpPr>
          <p:nvPr/>
        </p:nvSpPr>
        <p:spPr>
          <a:xfrm>
            <a:off x="6961822" y="3801643"/>
            <a:ext cx="7089457" cy="2492477"/>
          </a:xfrm>
          <a:prstGeom prst="rect">
            <a:avLst/>
          </a:prstGeom>
          <a:noFill/>
          <a:ln w="9525">
            <a:noFill/>
          </a:ln>
        </p:spPr>
        <p:txBody>
          <a:bodyPr wrap="square" anchor="ctr">
            <a:spAutoFit/>
          </a:bodyPr>
          <a:lstStyle/>
          <a:p>
            <a:pPr indent="266700">
              <a:lnSpc>
                <a:spcPct val="160000"/>
              </a:lnSpc>
              <a:buClr>
                <a:schemeClr val="tx1"/>
              </a:buClr>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rPr>
              <a:t>雁塔校区图书馆一层信息咨询部</a:t>
            </a:r>
            <a:endParaRPr lang="zh-CN" altLang="en-US" sz="2000" dirty="0">
              <a:latin typeface="微软雅黑" panose="020B0503020204020204" charset="-122"/>
              <a:ea typeface="微软雅黑" panose="020B0503020204020204" charset="-122"/>
              <a:cs typeface="微软雅黑" panose="020B0503020204020204" charset="-122"/>
            </a:endParaRPr>
          </a:p>
          <a:p>
            <a:pPr indent="266700">
              <a:lnSpc>
                <a:spcPct val="160000"/>
              </a:lnSpc>
              <a:buClr>
                <a:schemeClr val="tx1"/>
              </a:buClr>
              <a:buFont typeface="Wingdings" panose="05000000000000000000" pitchFamily="2" charset="2"/>
              <a:buNone/>
            </a:pPr>
            <a:r>
              <a:rPr lang="de-DE" altLang="en-US" sz="2000" dirty="0">
                <a:latin typeface="微软雅黑" panose="020B0503020204020204" charset="-122"/>
                <a:ea typeface="微软雅黑" panose="020B0503020204020204" charset="-122"/>
                <a:cs typeface="微软雅黑" panose="020B0503020204020204" charset="-122"/>
              </a:rPr>
              <a:t>Tel</a:t>
            </a:r>
            <a:r>
              <a:rPr lang="zh-CN" altLang="en-US" sz="2000" dirty="0">
                <a:latin typeface="微软雅黑" panose="020B0503020204020204" charset="-122"/>
                <a:ea typeface="微软雅黑" panose="020B0503020204020204" charset="-122"/>
                <a:cs typeface="微软雅黑" panose="020B0503020204020204" charset="-122"/>
              </a:rPr>
              <a:t>：</a:t>
            </a:r>
            <a:r>
              <a:rPr lang="de-DE" altLang="en-US" sz="2000" dirty="0">
                <a:latin typeface="微软雅黑" panose="020B0503020204020204" charset="-122"/>
                <a:ea typeface="微软雅黑" panose="020B0503020204020204" charset="-122"/>
                <a:cs typeface="微软雅黑" panose="020B0503020204020204" charset="-122"/>
              </a:rPr>
              <a:t>85583063-813 </a:t>
            </a:r>
            <a:endParaRPr lang="de-DE" altLang="en-US" sz="2000" dirty="0">
              <a:latin typeface="微软雅黑" panose="020B0503020204020204" charset="-122"/>
              <a:ea typeface="微软雅黑" panose="020B0503020204020204" charset="-122"/>
              <a:cs typeface="微软雅黑" panose="020B0503020204020204" charset="-122"/>
            </a:endParaRPr>
          </a:p>
          <a:p>
            <a:pPr indent="266700">
              <a:lnSpc>
                <a:spcPct val="160000"/>
              </a:lnSpc>
              <a:buClr>
                <a:schemeClr val="tx1"/>
              </a:buClr>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rPr>
              <a:t>临潼校区骊山校园图书馆西区</a:t>
            </a:r>
            <a:r>
              <a:rPr lang="en-US" altLang="zh-CN" sz="2000" dirty="0">
                <a:latin typeface="微软雅黑" panose="020B0503020204020204" charset="-122"/>
                <a:ea typeface="微软雅黑" panose="020B0503020204020204" charset="-122"/>
                <a:cs typeface="微软雅黑" panose="020B0503020204020204" charset="-122"/>
              </a:rPr>
              <a:t>204</a:t>
            </a:r>
            <a:endParaRPr lang="en-US" altLang="zh-CN" sz="2000" dirty="0">
              <a:latin typeface="微软雅黑" panose="020B0503020204020204" charset="-122"/>
              <a:ea typeface="微软雅黑" panose="020B0503020204020204" charset="-122"/>
              <a:cs typeface="微软雅黑" panose="020B0503020204020204" charset="-122"/>
            </a:endParaRPr>
          </a:p>
          <a:p>
            <a:pPr indent="266700">
              <a:lnSpc>
                <a:spcPct val="160000"/>
              </a:lnSpc>
              <a:buClr>
                <a:schemeClr val="tx1"/>
              </a:buClr>
            </a:pPr>
            <a:r>
              <a:rPr lang="de-DE" altLang="en-US" sz="2000" dirty="0">
                <a:latin typeface="微软雅黑" panose="020B0503020204020204" charset="-122"/>
                <a:ea typeface="微软雅黑" panose="020B0503020204020204" charset="-122"/>
                <a:cs typeface="微软雅黑" panose="020B0503020204020204" charset="-122"/>
              </a:rPr>
              <a:t>Tel</a:t>
            </a:r>
            <a:r>
              <a:rPr lang="zh-CN" altLang="en-US" sz="2000" dirty="0">
                <a:latin typeface="微软雅黑" panose="020B0503020204020204" charset="-122"/>
                <a:ea typeface="微软雅黑" panose="020B0503020204020204" charset="-122"/>
                <a:cs typeface="微软雅黑" panose="020B0503020204020204" charset="-122"/>
              </a:rPr>
              <a:t>：</a:t>
            </a:r>
            <a:r>
              <a:rPr lang="de-DE" altLang="en-US" sz="2000" dirty="0">
                <a:latin typeface="微软雅黑" panose="020B0503020204020204" charset="-122"/>
                <a:ea typeface="微软雅黑" panose="020B0503020204020204" charset="-122"/>
                <a:cs typeface="微软雅黑" panose="020B0503020204020204" charset="-122"/>
              </a:rPr>
              <a:t>83858265</a:t>
            </a:r>
            <a:endParaRPr lang="en-US" altLang="zh-CN" sz="2000" dirty="0">
              <a:latin typeface="微软雅黑" panose="020B0503020204020204" charset="-122"/>
              <a:ea typeface="微软雅黑" panose="020B0503020204020204" charset="-122"/>
              <a:cs typeface="微软雅黑" panose="020B0503020204020204" charset="-122"/>
            </a:endParaRPr>
          </a:p>
          <a:p>
            <a:pPr indent="266700">
              <a:lnSpc>
                <a:spcPct val="160000"/>
              </a:lnSpc>
              <a:buClr>
                <a:schemeClr val="tx1"/>
              </a:buClr>
              <a:buFont typeface="Wingdings" panose="05000000000000000000" pitchFamily="2" charset="2"/>
              <a:buNone/>
            </a:pPr>
            <a:r>
              <a:rPr lang="de-DE" altLang="en-US" sz="2000" dirty="0">
                <a:latin typeface="微软雅黑" panose="020B0503020204020204" charset="-122"/>
                <a:ea typeface="微软雅黑" panose="020B0503020204020204" charset="-122"/>
                <a:cs typeface="微软雅黑" panose="020B0503020204020204" charset="-122"/>
              </a:rPr>
              <a:t>Email</a:t>
            </a:r>
            <a:r>
              <a:rPr lang="zh-CN" altLang="en-US" sz="2000" dirty="0">
                <a:latin typeface="微软雅黑" panose="020B0503020204020204" charset="-122"/>
                <a:ea typeface="微软雅黑" panose="020B0503020204020204" charset="-122"/>
                <a:cs typeface="微软雅黑" panose="020B0503020204020204" charset="-122"/>
              </a:rPr>
              <a:t>：</a:t>
            </a:r>
            <a:r>
              <a:rPr lang="de-DE" altLang="en-US" sz="2000" dirty="0">
                <a:latin typeface="微软雅黑" panose="020B0503020204020204" charset="-122"/>
                <a:ea typeface="微软雅黑" panose="020B0503020204020204" charset="-122"/>
                <a:cs typeface="微软雅黑" panose="020B0503020204020204" charset="-122"/>
              </a:rPr>
              <a:t>lib_info@xust.edu.cn</a:t>
            </a:r>
            <a:endParaRPr lang="en-US" altLang="zh-CN" sz="2000" dirty="0">
              <a:latin typeface="微软雅黑" panose="020B0503020204020204" charset="-122"/>
              <a:ea typeface="微软雅黑" panose="020B0503020204020204" charset="-122"/>
              <a:cs typeface="微软雅黑" panose="020B0503020204020204" charset="-122"/>
            </a:endParaRPr>
          </a:p>
        </p:txBody>
      </p:sp>
      <p:pic>
        <p:nvPicPr>
          <p:cNvPr id="154627" name="内容占位符 4"/>
          <p:cNvPicPr>
            <a:picLocks noChangeAspect="1"/>
          </p:cNvPicPr>
          <p:nvPr/>
        </p:nvPicPr>
        <p:blipFill>
          <a:blip r:embed="rId1"/>
          <a:stretch>
            <a:fillRect/>
          </a:stretch>
        </p:blipFill>
        <p:spPr>
          <a:xfrm>
            <a:off x="3082608" y="4251325"/>
            <a:ext cx="2503487" cy="1881188"/>
          </a:xfrm>
          <a:prstGeom prst="rect">
            <a:avLst/>
          </a:prstGeom>
          <a:noFill/>
          <a:ln w="9525">
            <a:noFill/>
          </a:ln>
        </p:spPr>
      </p:pic>
      <p:sp>
        <p:nvSpPr>
          <p:cNvPr id="5" name="Rectangle 7"/>
          <p:cNvSpPr txBox="1"/>
          <p:nvPr/>
        </p:nvSpPr>
        <p:spPr>
          <a:xfrm>
            <a:off x="1416050" y="563880"/>
            <a:ext cx="6985000" cy="704850"/>
          </a:xfrm>
        </p:spPr>
        <p:txBody>
          <a:bodyPr wrap="square"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r>
              <a:rPr lang="zh-CN" altLang="en-US" sz="2800" b="1" noProof="1">
                <a:latin typeface="微软雅黑" panose="020B0503020204020204" charset="-122"/>
                <a:ea typeface="微软雅黑" panose="020B0503020204020204" charset="-122"/>
                <a:sym typeface="Arial" panose="020B0604020202020204" pitchFamily="34" charset="0"/>
              </a:rPr>
              <a:t>结语</a:t>
            </a:r>
            <a:endParaRPr lang="zh-CN" altLang="en-US" sz="2800" b="1" noProof="1">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barn(inHorizontal)">
                                      <p:cBhvr>
                                        <p:cTn id="7" dur="500"/>
                                        <p:tgtEl>
                                          <p:spTgt spid="1443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4388"/>
                                        </p:tgtEl>
                                        <p:attrNameLst>
                                          <p:attrName>style.visibility</p:attrName>
                                        </p:attrNameLst>
                                      </p:cBhvr>
                                      <p:to>
                                        <p:strVal val="visible"/>
                                      </p:to>
                                    </p:set>
                                    <p:animEffect transition="in" filter="wipe(down)">
                                      <p:cBhvr>
                                        <p:cTn id="12" dur="500"/>
                                        <p:tgtEl>
                                          <p:spTgt spid="144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P spid="14438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3"/>
          <p:cNvSpPr>
            <a:spLocks noGrp="1"/>
          </p:cNvSpPr>
          <p:nvPr/>
        </p:nvSpPr>
        <p:spPr>
          <a:xfrm>
            <a:off x="1950085" y="1312228"/>
            <a:ext cx="8291513" cy="4813300"/>
          </a:xfrm>
          <a:prstGeom prst="rect">
            <a:avLst/>
          </a:prstGeom>
          <a:noFill/>
          <a:ln w="9525">
            <a:noFill/>
          </a:ln>
        </p:spPr>
        <p:txBody>
          <a:bodyPr wrap="square" anchor="t"/>
          <a:lstStyle>
            <a:lvl1pPr marL="357505" lvl="0" indent="-271780" algn="just" defTabSz="914400" eaLnBrk="0" fontAlgn="base" latinLnBrk="0" hangingPunct="0">
              <a:lnSpc>
                <a:spcPct val="110000"/>
              </a:lnSpc>
              <a:spcBef>
                <a:spcPts val="600"/>
              </a:spcBef>
              <a:spcAft>
                <a:spcPct val="0"/>
              </a:spcAft>
              <a:buClr>
                <a:schemeClr val="accent1"/>
              </a:buClr>
              <a:buSzPct val="80000"/>
              <a:buFont typeface="Wingdings" panose="05000000000000000000" pitchFamily="2" charset="2"/>
              <a:buChar char=""/>
              <a:defRPr sz="2000" b="0" i="0" u="none" kern="1200" baseline="0">
                <a:solidFill>
                  <a:schemeClr val="accent1"/>
                </a:solidFill>
                <a:latin typeface="+mn-lt"/>
                <a:ea typeface="+mn-ea"/>
                <a:cs typeface="+mn-cs"/>
              </a:defRPr>
            </a:lvl1pPr>
            <a:lvl2pPr marL="357505" lvl="1" indent="0" algn="l" defTabSz="914400" eaLnBrk="0" fontAlgn="base" latinLnBrk="0" hangingPunct="0">
              <a:lnSpc>
                <a:spcPct val="120000"/>
              </a:lnSpc>
              <a:spcBef>
                <a:spcPct val="0"/>
              </a:spcBef>
              <a:spcAft>
                <a:spcPts val="600"/>
              </a:spcAft>
              <a:buClr>
                <a:srgbClr val="BDAACA"/>
              </a:buClr>
              <a:buFont typeface="幼圆" panose="02010509060101010101" pitchFamily="49" charset="-122"/>
              <a:buChar char=" "/>
              <a:defRPr sz="1600" b="0" i="0" u="none" kern="1200" baseline="0">
                <a:solidFill>
                  <a:schemeClr val="tx1"/>
                </a:solidFill>
                <a:latin typeface="+mn-lt"/>
                <a:ea typeface="+mn-ea"/>
                <a:cs typeface="+mn-cs"/>
              </a:defRPr>
            </a:lvl2pPr>
            <a:lvl3pPr marL="1143000" lvl="2" indent="-228600" algn="l" defTabSz="914400" eaLnBrk="0" fontAlgn="base" latinLnBrk="0" hangingPunct="0">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1600200" lvl="3"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2057400" lvl="4"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vl6pPr marL="2514600" lvl="5"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6pPr>
            <a:lvl7pPr marL="2971800" lvl="6"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7pPr>
            <a:lvl8pPr marL="3429000" lvl="7"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8pPr>
            <a:lvl9pPr marL="3886200" lvl="8"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9pPr>
          </a:lstStyle>
          <a:p>
            <a:pPr eaLnBrk="1" hangingPunct="1">
              <a:buNone/>
            </a:pP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 欢迎关注图书馆微信公众账号</a:t>
            </a:r>
            <a:r>
              <a:rPr lang="en-US" altLang="zh-CN" b="1" dirty="0">
                <a:solidFill>
                  <a:srgbClr val="FF0000"/>
                </a:solidFill>
                <a:latin typeface="微软雅黑" panose="020B0503020204020204" charset="-122"/>
                <a:ea typeface="微软雅黑" panose="020B0503020204020204" charset="-122"/>
                <a:cs typeface="微软雅黑" panose="020B0503020204020204" charset="-122"/>
              </a:rPr>
              <a:t>xustlib</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，扫描二维码加入</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研究生学科服务群</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，一手掌握更多图书馆的资讯与服务。</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buNone/>
            </a:pPr>
            <a:endParaRPr lang="zh-CN" altLang="en-US" sz="2800"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53602" name="Picture 4"/>
          <p:cNvPicPr>
            <a:picLocks noChangeAspect="1"/>
          </p:cNvPicPr>
          <p:nvPr/>
        </p:nvPicPr>
        <p:blipFill>
          <a:blip r:embed="rId1"/>
          <a:srcRect b="9976"/>
          <a:stretch>
            <a:fillRect/>
          </a:stretch>
        </p:blipFill>
        <p:spPr>
          <a:xfrm>
            <a:off x="2950845" y="2716530"/>
            <a:ext cx="2760345" cy="2303145"/>
          </a:xfrm>
          <a:prstGeom prst="rect">
            <a:avLst/>
          </a:prstGeom>
          <a:noFill/>
          <a:ln w="9525">
            <a:noFill/>
          </a:ln>
        </p:spPr>
      </p:pic>
      <p:sp>
        <p:nvSpPr>
          <p:cNvPr id="3" name="文本框 2"/>
          <p:cNvSpPr txBox="1"/>
          <p:nvPr/>
        </p:nvSpPr>
        <p:spPr>
          <a:xfrm>
            <a:off x="3212459" y="5420995"/>
            <a:ext cx="2011680" cy="368300"/>
          </a:xfrm>
          <a:prstGeom prst="rect">
            <a:avLst/>
          </a:prstGeom>
          <a:noFill/>
        </p:spPr>
        <p:txBody>
          <a:bodyPr wrap="none" rtlCol="0">
            <a:spAutoFit/>
          </a:bodyPr>
          <a:lstStyle/>
          <a:p>
            <a:r>
              <a:rPr lang="zh-CN" altLang="en-US"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rPr>
              <a:t>图书馆微信公众号</a:t>
            </a:r>
            <a:endParaRPr lang="zh-CN" altLang="en-US" b="0"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2"/>
          <a:stretch>
            <a:fillRect/>
          </a:stretch>
        </p:blipFill>
        <p:spPr>
          <a:xfrm>
            <a:off x="6979920" y="2716530"/>
            <a:ext cx="2951480" cy="30727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 Box 5"/>
          <p:cNvSpPr txBox="1"/>
          <p:nvPr/>
        </p:nvSpPr>
        <p:spPr>
          <a:xfrm>
            <a:off x="1958340" y="751840"/>
            <a:ext cx="8466455" cy="894080"/>
          </a:xfrm>
          <a:prstGeom prst="rect">
            <a:avLst/>
          </a:prstGeom>
          <a:solidFill>
            <a:schemeClr val="bg1">
              <a:alpha val="50000"/>
            </a:schemeClr>
          </a:solidFill>
          <a:ln w="9525">
            <a:noFill/>
          </a:ln>
        </p:spPr>
        <p:txBody>
          <a:bodyPr wrap="square" lIns="90170" tIns="46990" rIns="90170" bIns="46990" anchor="t">
            <a:spAutoFit/>
          </a:bodyPr>
          <a:lstStyle/>
          <a:p>
            <a:pPr>
              <a:lnSpc>
                <a:spcPct val="130000"/>
              </a:lnSpc>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临潼校区秦汉校园图书借阅室建成于</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2019</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年</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8</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月，面积8</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64</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平米，阅览座位305个，藏书</a:t>
            </a:r>
            <a:r>
              <a:rPr lang="en-US" sz="2000" dirty="0">
                <a:solidFill>
                  <a:schemeClr val="tx1"/>
                </a:solidFill>
                <a:latin typeface="微软雅黑" panose="020B0503020204020204" charset="-122"/>
                <a:ea typeface="微软雅黑" panose="020B0503020204020204" charset="-122"/>
                <a:cs typeface="微软雅黑" panose="020B0503020204020204" charset="-122"/>
              </a:rPr>
              <a:t>86000</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册，并设有教师研究生阅览和研讨区。</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5" name="图片 4" descr="4M~T~8BOW1F47H3[{98LRC4"/>
          <p:cNvPicPr>
            <a:picLocks noChangeAspect="1"/>
          </p:cNvPicPr>
          <p:nvPr/>
        </p:nvPicPr>
        <p:blipFill>
          <a:blip r:embed="rId1"/>
          <a:stretch>
            <a:fillRect/>
          </a:stretch>
        </p:blipFill>
        <p:spPr>
          <a:xfrm>
            <a:off x="306705" y="2501265"/>
            <a:ext cx="5440680" cy="4023995"/>
          </a:xfrm>
          <a:prstGeom prst="rect">
            <a:avLst/>
          </a:prstGeom>
        </p:spPr>
      </p:pic>
      <p:pic>
        <p:nvPicPr>
          <p:cNvPr id="6" name="图片 5" descr="I%DYE%`TXEPIHJ9}H9W4{79"/>
          <p:cNvPicPr>
            <a:picLocks noChangeAspect="1"/>
          </p:cNvPicPr>
          <p:nvPr/>
        </p:nvPicPr>
        <p:blipFill>
          <a:blip r:embed="rId2"/>
          <a:stretch>
            <a:fillRect/>
          </a:stretch>
        </p:blipFill>
        <p:spPr>
          <a:xfrm>
            <a:off x="6153150" y="2501265"/>
            <a:ext cx="5688330" cy="402399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fade">
                                      <p:cBhvr>
                                        <p:cTn id="7" dur="1000"/>
                                        <p:tgtEl>
                                          <p:spTgt spid="39941"/>
                                        </p:tgtEl>
                                      </p:cBhvr>
                                    </p:animEffect>
                                    <p:anim calcmode="lin" valueType="num">
                                      <p:cBhvr>
                                        <p:cTn id="8" dur="1000" fill="hold"/>
                                        <p:tgtEl>
                                          <p:spTgt spid="39941"/>
                                        </p:tgtEl>
                                        <p:attrNameLst>
                                          <p:attrName>ppt_x</p:attrName>
                                        </p:attrNameLst>
                                      </p:cBhvr>
                                      <p:tavLst>
                                        <p:tav tm="0">
                                          <p:val>
                                            <p:strVal val="#ppt_x"/>
                                          </p:val>
                                        </p:tav>
                                        <p:tav tm="100000">
                                          <p:val>
                                            <p:strVal val="#ppt_x"/>
                                          </p:val>
                                        </p:tav>
                                      </p:tavLst>
                                    </p:anim>
                                    <p:anim calcmode="lin" valueType="num">
                                      <p:cBhvr>
                                        <p:cTn id="9"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ldLvl="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素材框 6"/>
          <p:cNvSpPr/>
          <p:nvPr/>
        </p:nvSpPr>
        <p:spPr>
          <a:xfrm>
            <a:off x="3768011" y="1181869"/>
            <a:ext cx="4650475" cy="4650475"/>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741966" y="-1227725"/>
            <a:ext cx="6791780" cy="8494029"/>
          </a:xfrm>
          <a:prstGeom prst="rect">
            <a:avLst/>
          </a:prstGeom>
        </p:spPr>
      </p:pic>
      <p:sp>
        <p:nvSpPr>
          <p:cNvPr id="9" name="文本框 8"/>
          <p:cNvSpPr txBox="1"/>
          <p:nvPr/>
        </p:nvSpPr>
        <p:spPr>
          <a:xfrm>
            <a:off x="3982628" y="1882654"/>
            <a:ext cx="4650475" cy="3046988"/>
          </a:xfrm>
          <a:prstGeom prst="rect">
            <a:avLst/>
          </a:prstGeom>
          <a:noFill/>
        </p:spPr>
        <p:txBody>
          <a:bodyPr wrap="square" rtlCol="0">
            <a:spAutoFit/>
          </a:bodyPr>
          <a:lstStyle/>
          <a:p>
            <a:pPr algn="ctr"/>
            <a:r>
              <a:rPr lang="zh-CN" altLang="en-US" sz="9600" b="1" dirty="0">
                <a:latin typeface="Impact" panose="020B0806030902050204" pitchFamily="34" charset="0"/>
              </a:rPr>
              <a:t>有图</a:t>
            </a:r>
            <a:endParaRPr lang="en-US" altLang="zh-CN" sz="9600" b="1" dirty="0">
              <a:latin typeface="Impact" panose="020B0806030902050204" pitchFamily="34" charset="0"/>
            </a:endParaRPr>
          </a:p>
          <a:p>
            <a:pPr algn="ctr"/>
            <a:r>
              <a:rPr lang="zh-CN" altLang="en-US" sz="9600" b="1" dirty="0">
                <a:latin typeface="Impact" panose="020B0806030902050204" pitchFamily="34" charset="0"/>
              </a:rPr>
              <a:t>有未来</a:t>
            </a:r>
            <a:endParaRPr lang="zh-CN" altLang="en-US" sz="9600" b="1" dirty="0">
              <a:latin typeface="Impact" panose="020B0806030902050204" pitchFamily="34" charset="0"/>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804069">
            <a:off x="9232802" y="4104149"/>
            <a:ext cx="1950088" cy="1899828"/>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01041">
            <a:off x="7530864" y="3142331"/>
            <a:ext cx="3123449" cy="2771127"/>
          </a:xfrm>
          <a:prstGeom prst="rect">
            <a:avLst/>
          </a:prstGeom>
        </p:spPr>
      </p:pic>
      <p:sp>
        <p:nvSpPr>
          <p:cNvPr id="11" name="文本框 10"/>
          <p:cNvSpPr txBox="1"/>
          <p:nvPr/>
        </p:nvSpPr>
        <p:spPr>
          <a:xfrm>
            <a:off x="5137856" y="3730608"/>
            <a:ext cx="1716168" cy="460375"/>
          </a:xfrm>
          <a:prstGeom prst="rect">
            <a:avLst/>
          </a:prstGeom>
          <a:noFill/>
        </p:spPr>
        <p:txBody>
          <a:bodyPr wrap="square" rtlCol="0">
            <a:spAutoFit/>
          </a:bodyPr>
          <a:lstStyle/>
          <a:p>
            <a:pPr algn="dist"/>
            <a:endParaRPr lang="zh-CN" altLang="en-US" sz="2400" dirty="0">
              <a:latin typeface="Impact" panose="020B0806030902050204" pitchFamily="34" charset="0"/>
              <a:ea typeface="方正兰亭粗黑简体" panose="02000000000000000000" pitchFamily="2" charset="-122"/>
            </a:endParaRPr>
          </a:p>
        </p:txBody>
      </p:sp>
      <p:sp>
        <p:nvSpPr>
          <p:cNvPr id="8" name="矩形 7"/>
          <p:cNvSpPr>
            <a:spLocks noChangeArrowheads="1"/>
          </p:cNvSpPr>
          <p:nvPr/>
        </p:nvSpPr>
        <p:spPr bwMode="auto">
          <a:xfrm>
            <a:off x="4494752" y="4972973"/>
            <a:ext cx="309880"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微软雅黑" panose="020B0503020204020204" charset="-122"/>
              </a:defRPr>
            </a:lvl1pPr>
            <a:lvl2pPr indent="-285750">
              <a:spcBef>
                <a:spcPct val="20000"/>
              </a:spcBef>
              <a:buChar char="–"/>
              <a:defRPr sz="2000">
                <a:solidFill>
                  <a:schemeClr val="tx1"/>
                </a:solidFill>
                <a:latin typeface="Arial" panose="020B0604020202020204" pitchFamily="34" charset="0"/>
                <a:ea typeface="仿宋_GB2312" panose="02010609030101010101" pitchFamily="1" charset="-122"/>
              </a:defRPr>
            </a:lvl2pPr>
            <a:lvl3pPr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latin typeface="方正正黑简体" panose="02000000000000000000" pitchFamily="2" charset="-122"/>
              <a:ea typeface="方正正黑简体" panose="02000000000000000000" pitchFamily="2"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p:nvPr/>
        </p:nvSpPr>
        <p:spPr>
          <a:xfrm>
            <a:off x="2349818" y="1459230"/>
            <a:ext cx="7488237" cy="1691640"/>
          </a:xfrm>
          <a:prstGeom prst="rect">
            <a:avLst/>
          </a:prstGeom>
          <a:noFill/>
          <a:ln w="9525">
            <a:noFill/>
          </a:ln>
        </p:spPr>
        <p:txBody>
          <a:bodyPr anchor="ctr">
            <a:spAutoFit/>
          </a:bodyPr>
          <a:lstStyle/>
          <a:p>
            <a:pPr>
              <a:lnSpc>
                <a:spcPct val="130000"/>
              </a:lnSpc>
            </a:pPr>
            <a:r>
              <a:rPr lang="zh-CN" altLang="en-US" sz="2000" b="0" dirty="0">
                <a:latin typeface="微软雅黑" panose="020B0503020204020204" charset="-122"/>
                <a:ea typeface="微软雅黑" panose="020B0503020204020204" charset="-122"/>
                <a:cs typeface="微软雅黑" panose="020B0503020204020204" charset="-122"/>
              </a:rPr>
              <a:t>馆藏文献与本校的学科专业紧密结合，基本形成了以煤炭矿业工程、安全技术与工程为特色，以计算机、通信、电气自动化、机械、材料、地质、环境、建筑等学科为重点，文、管、理、工兼收的多学科藏书体系。 </a:t>
            </a:r>
            <a:endParaRPr lang="zh-CN" altLang="en-US" sz="2000" b="0" dirty="0">
              <a:latin typeface="微软雅黑" panose="020B0503020204020204" charset="-122"/>
              <a:ea typeface="微软雅黑" panose="020B0503020204020204" charset="-122"/>
              <a:cs typeface="微软雅黑" panose="020B0503020204020204" charset="-122"/>
            </a:endParaRPr>
          </a:p>
        </p:txBody>
      </p:sp>
      <p:sp>
        <p:nvSpPr>
          <p:cNvPr id="41988" name="Rectangle 4"/>
          <p:cNvSpPr/>
          <p:nvPr/>
        </p:nvSpPr>
        <p:spPr>
          <a:xfrm>
            <a:off x="2350135" y="3805238"/>
            <a:ext cx="7361555" cy="1847215"/>
          </a:xfrm>
          <a:prstGeom prst="rect">
            <a:avLst/>
          </a:prstGeom>
          <a:noFill/>
          <a:ln w="9525">
            <a:noFill/>
          </a:ln>
        </p:spPr>
        <p:txBody>
          <a:bodyPr wrap="square" anchor="ctr">
            <a:spAutoFit/>
          </a:bodyPr>
          <a:lstStyle/>
          <a:p>
            <a:pPr>
              <a:lnSpc>
                <a:spcPct val="130000"/>
              </a:lnSpc>
              <a:spcBef>
                <a:spcPct val="100000"/>
              </a:spcBef>
              <a:buClr>
                <a:srgbClr val="FF0000"/>
              </a:buClr>
              <a:buFont typeface="Wingdings" panose="05000000000000000000" pitchFamily="2" charset="2"/>
              <a:buChar char="p"/>
            </a:pPr>
            <a:r>
              <a:rPr lang="zh-CN" altLang="en-US" sz="2000" dirty="0">
                <a:solidFill>
                  <a:schemeClr val="accent1"/>
                </a:solidFill>
                <a:latin typeface="微软雅黑" panose="020B0503020204020204" charset="-122"/>
                <a:ea typeface="微软雅黑" panose="020B0503020204020204" charset="-122"/>
                <a:cs typeface="微软雅黑" panose="020B0503020204020204" charset="-122"/>
              </a:rPr>
              <a:t> </a:t>
            </a:r>
            <a:r>
              <a:rPr lang="zh-CN" altLang="en-US" dirty="0">
                <a:solidFill>
                  <a:srgbClr val="FF0000"/>
                </a:solidFill>
                <a:latin typeface="微软雅黑" panose="020B0503020204020204" charset="-122"/>
                <a:ea typeface="微软雅黑" panose="020B0503020204020204" charset="-122"/>
                <a:cs typeface="微软雅黑" panose="020B0503020204020204" charset="-122"/>
              </a:rPr>
              <a:t>国家重点学科：</a:t>
            </a:r>
            <a:r>
              <a:rPr lang="zh-CN" altLang="en-US" dirty="0"/>
              <a:t>安全技术及工程</a:t>
            </a:r>
            <a:endParaRPr lang="zh-CN" altLang="en-US" dirty="0">
              <a:latin typeface="微软雅黑" panose="020B0503020204020204" charset="-122"/>
              <a:ea typeface="微软雅黑" panose="020B0503020204020204" charset="-122"/>
              <a:cs typeface="微软雅黑" panose="020B0503020204020204" charset="-122"/>
            </a:endParaRPr>
          </a:p>
          <a:p>
            <a:pPr>
              <a:lnSpc>
                <a:spcPct val="130000"/>
              </a:lnSpc>
              <a:spcBef>
                <a:spcPct val="100000"/>
              </a:spcBef>
              <a:buClr>
                <a:srgbClr val="FF0000"/>
              </a:buClr>
              <a:buFont typeface="Wingdings" panose="05000000000000000000" pitchFamily="2" charset="2"/>
              <a:buChar char="p"/>
            </a:pPr>
            <a:r>
              <a:rPr lang="zh-CN" altLang="en-US" dirty="0">
                <a:solidFill>
                  <a:srgbClr val="FF0000"/>
                </a:solidFill>
                <a:latin typeface="微软雅黑" panose="020B0503020204020204" charset="-122"/>
                <a:ea typeface="微软雅黑" panose="020B0503020204020204" charset="-122"/>
                <a:cs typeface="微软雅黑" panose="020B0503020204020204" charset="-122"/>
              </a:rPr>
              <a:t>省、部级重点学科</a:t>
            </a:r>
            <a:r>
              <a:rPr lang="zh-CN" altLang="en-US" b="0"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dirty="0"/>
              <a:t>安全科学与工程为优势学科（</a:t>
            </a:r>
            <a:r>
              <a:rPr lang="en-US" altLang="zh-CN" dirty="0"/>
              <a:t>A</a:t>
            </a:r>
            <a:r>
              <a:rPr lang="zh-CN" altLang="en-US" dirty="0"/>
              <a:t>型），地质资源与地质工程、矿业工程为优势学科（</a:t>
            </a:r>
            <a:r>
              <a:rPr lang="en-US" altLang="zh-CN" dirty="0"/>
              <a:t>B</a:t>
            </a:r>
            <a:r>
              <a:rPr lang="zh-CN" altLang="en-US" dirty="0"/>
              <a:t>型），土木工程、马克思主义理论、控制科学与工程、机械工程、管理科学与工程为特色学科</a:t>
            </a:r>
            <a:endParaRPr lang="zh-CN" altLang="en-US" dirty="0"/>
          </a:p>
        </p:txBody>
      </p:sp>
      <p:grpSp>
        <p:nvGrpSpPr>
          <p:cNvPr id="70" name="组合 69"/>
          <p:cNvGrpSpPr/>
          <p:nvPr/>
        </p:nvGrpSpPr>
        <p:grpSpPr>
          <a:xfrm>
            <a:off x="-6509" y="258236"/>
            <a:ext cx="4151251" cy="1200863"/>
            <a:chOff x="-259892" y="-1"/>
            <a:chExt cx="4151251" cy="1200863"/>
          </a:xfrm>
        </p:grpSpPr>
        <p:sp>
          <p:nvSpPr>
            <p:cNvPr id="71" name="素材框 70"/>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2" name="图片 71"/>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74" name="文本框 73"/>
            <p:cNvSpPr txBox="1"/>
            <p:nvPr/>
          </p:nvSpPr>
          <p:spPr>
            <a:xfrm>
              <a:off x="1175457" y="418191"/>
              <a:ext cx="2715902" cy="521970"/>
            </a:xfrm>
            <a:prstGeom prst="rect">
              <a:avLst/>
            </a:prstGeom>
            <a:noFill/>
          </p:spPr>
          <p:txBody>
            <a:bodyPr wrap="square" rtlCol="0">
              <a:spAutoFit/>
            </a:bodyPr>
            <a:lstStyle/>
            <a:p>
              <a:r>
                <a:rPr lang="zh-CN" altLang="en-US" sz="2800" b="1" dirty="0">
                  <a:latin typeface="Impact" panose="020B0806030902050204" pitchFamily="34" charset="0"/>
                </a:rPr>
                <a:t>馆藏特色</a:t>
              </a:r>
              <a:endParaRPr lang="zh-CN" altLang="en-US" sz="2800" b="1" dirty="0">
                <a:latin typeface="Impact" panose="020B0806030902050204" pitchFamily="34" charset="0"/>
              </a:endParaRPr>
            </a:p>
          </p:txBody>
        </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wheel(4)">
                                      <p:cBhvr>
                                        <p:cTn id="7" dur="20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heel(4)">
                                      <p:cBhvr>
                                        <p:cTn id="12" dur="20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灯片编号占位符 4"/>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557530" indent="-214630" eaLnBrk="0" hangingPunct="0">
              <a:defRPr>
                <a:solidFill>
                  <a:schemeClr val="tx1"/>
                </a:solidFill>
                <a:latin typeface="Arial" panose="020B0604020202020204" pitchFamily="34" charset="0"/>
                <a:ea typeface="宋体" panose="02010600030101010101" pitchFamily="2" charset="-122"/>
              </a:defRPr>
            </a:lvl2pPr>
            <a:lvl3pPr marL="857250" indent="-171450" eaLnBrk="0" hangingPunct="0">
              <a:defRPr>
                <a:solidFill>
                  <a:schemeClr val="tx1"/>
                </a:solidFill>
                <a:latin typeface="Arial" panose="020B0604020202020204" pitchFamily="34" charset="0"/>
                <a:ea typeface="宋体" panose="02010600030101010101" pitchFamily="2" charset="-122"/>
              </a:defRPr>
            </a:lvl3pPr>
            <a:lvl4pPr marL="1200150" indent="-171450" eaLnBrk="0" hangingPunct="0">
              <a:defRPr>
                <a:solidFill>
                  <a:schemeClr val="tx1"/>
                </a:solidFill>
                <a:latin typeface="Arial" panose="020B0604020202020204" pitchFamily="34" charset="0"/>
                <a:ea typeface="宋体" panose="02010600030101010101" pitchFamily="2" charset="-122"/>
              </a:defRPr>
            </a:lvl4pPr>
            <a:lvl5pPr marL="1543050" indent="-171450" eaLnBrk="0" hangingPunct="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A0BCC327-19A3-4379-A9BC-FCA6548B17A7}" type="slidenum">
              <a:rPr lang="zh-CN" altLang="en-US" sz="1600">
                <a:solidFill>
                  <a:srgbClr val="898989"/>
                </a:solidFill>
                <a:latin typeface="方正兰亭黑_GBK" panose="02000000000000000000" pitchFamily="2" charset="-122"/>
                <a:ea typeface="方正兰亭黑_GBK" panose="02000000000000000000" pitchFamily="2" charset="-122"/>
              </a:rPr>
            </a:fld>
            <a:endParaRPr lang="zh-CN" altLang="en-US" sz="1865" dirty="0">
              <a:solidFill>
                <a:prstClr val="black"/>
              </a:solidFill>
            </a:endParaRPr>
          </a:p>
        </p:txBody>
      </p:sp>
      <p:sp>
        <p:nvSpPr>
          <p:cNvPr id="56323" name="任意多边形 4"/>
          <p:cNvSpPr>
            <a:spLocks noChangeArrowheads="1"/>
          </p:cNvSpPr>
          <p:nvPr/>
        </p:nvSpPr>
        <p:spPr bwMode="auto">
          <a:xfrm>
            <a:off x="11657227" y="6163056"/>
            <a:ext cx="634843" cy="400075"/>
          </a:xfrm>
          <a:custGeom>
            <a:avLst/>
            <a:gdLst>
              <a:gd name="T0" fmla="*/ 154365 w 808522"/>
              <a:gd name="T1" fmla="*/ 0 h 510140"/>
              <a:gd name="T2" fmla="*/ 157334 w 808522"/>
              <a:gd name="T3" fmla="*/ 0 h 510140"/>
              <a:gd name="T4" fmla="*/ 498719 w 808522"/>
              <a:gd name="T5" fmla="*/ 0 h 510140"/>
              <a:gd name="T6" fmla="*/ 498719 w 808522"/>
              <a:gd name="T7" fmla="*/ 313717 h 510140"/>
              <a:gd name="T8" fmla="*/ 157341 w 808522"/>
              <a:gd name="T9" fmla="*/ 313717 h 510140"/>
              <a:gd name="T10" fmla="*/ 157334 w 808522"/>
              <a:gd name="T11" fmla="*/ 313718 h 510140"/>
              <a:gd name="T12" fmla="*/ 157328 w 808522"/>
              <a:gd name="T13" fmla="*/ 313717 h 510140"/>
              <a:gd name="T14" fmla="*/ 154365 w 808522"/>
              <a:gd name="T15" fmla="*/ 313717 h 510140"/>
              <a:gd name="T16" fmla="*/ 154365 w 808522"/>
              <a:gd name="T17" fmla="*/ 313420 h 510140"/>
              <a:gd name="T18" fmla="*/ 125625 w 808522"/>
              <a:gd name="T19" fmla="*/ 310531 h 510140"/>
              <a:gd name="T20" fmla="*/ 0 w 808522"/>
              <a:gd name="T21" fmla="*/ 156859 h 510140"/>
              <a:gd name="T22" fmla="*/ 125625 w 808522"/>
              <a:gd name="T23" fmla="*/ 3187 h 510140"/>
              <a:gd name="T24" fmla="*/ 154365 w 808522"/>
              <a:gd name="T25" fmla="*/ 298 h 510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8522"/>
              <a:gd name="T40" fmla="*/ 0 h 510140"/>
              <a:gd name="T41" fmla="*/ 808522 w 808522"/>
              <a:gd name="T42" fmla="*/ 510140 h 510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8522" h="510140">
                <a:moveTo>
                  <a:pt x="250256" y="0"/>
                </a:moveTo>
                <a:lnTo>
                  <a:pt x="255070" y="0"/>
                </a:lnTo>
                <a:lnTo>
                  <a:pt x="808522" y="0"/>
                </a:lnTo>
                <a:lnTo>
                  <a:pt x="808522" y="510139"/>
                </a:lnTo>
                <a:lnTo>
                  <a:pt x="255080" y="510139"/>
                </a:lnTo>
                <a:lnTo>
                  <a:pt x="255070" y="510140"/>
                </a:lnTo>
                <a:lnTo>
                  <a:pt x="255060" y="510139"/>
                </a:lnTo>
                <a:lnTo>
                  <a:pt x="250256" y="510139"/>
                </a:lnTo>
                <a:lnTo>
                  <a:pt x="250256" y="509655"/>
                </a:lnTo>
                <a:lnTo>
                  <a:pt x="203664" y="504958"/>
                </a:lnTo>
                <a:cubicBezTo>
                  <a:pt x="87433" y="481174"/>
                  <a:pt x="0" y="378332"/>
                  <a:pt x="0" y="255070"/>
                </a:cubicBezTo>
                <a:cubicBezTo>
                  <a:pt x="0" y="131808"/>
                  <a:pt x="87433" y="28967"/>
                  <a:pt x="203664" y="5182"/>
                </a:cubicBezTo>
                <a:lnTo>
                  <a:pt x="250256" y="485"/>
                </a:lnTo>
                <a:lnTo>
                  <a:pt x="250256" y="0"/>
                </a:lnTo>
                <a:close/>
              </a:path>
            </a:pathLst>
          </a:custGeom>
          <a:solidFill>
            <a:srgbClr val="F2F2F2">
              <a:alpha val="29803"/>
            </a:srgbClr>
          </a:solidFill>
          <a:ln>
            <a:noFill/>
          </a:ln>
          <a:extLst>
            <a:ext uri="{91240B29-F687-4F45-9708-019B960494DF}">
              <a14:hiddenLine xmlns:a14="http://schemas.microsoft.com/office/drawing/2010/main" w="12700">
                <a:solidFill>
                  <a:srgbClr val="000000"/>
                </a:solidFill>
                <a:bevel/>
              </a14:hiddenLine>
            </a:ext>
          </a:extLst>
        </p:spPr>
        <p:txBody>
          <a:bodyPr lIns="91417" tIns="45708" rIns="91417" bIns="45708" anchor="ctr"/>
          <a:lstStyle/>
          <a:p>
            <a:pPr fontAlgn="base">
              <a:spcBef>
                <a:spcPct val="0"/>
              </a:spcBef>
              <a:spcAft>
                <a:spcPct val="0"/>
              </a:spcAft>
              <a:buFont typeface="Arial" panose="020B0604020202020204" pitchFamily="34" charset="0"/>
              <a:buNone/>
            </a:pPr>
            <a:endParaRPr lang="zh-CN" altLang="en-US" sz="2400">
              <a:solidFill>
                <a:prstClr val="black"/>
              </a:solidFill>
              <a:latin typeface="Arial" panose="020B0604020202020204" pitchFamily="34" charset="0"/>
              <a:ea typeface="宋体" panose="02010600030101010101" pitchFamily="2" charset="-122"/>
            </a:endParaRPr>
          </a:p>
        </p:txBody>
      </p:sp>
      <p:sp>
        <p:nvSpPr>
          <p:cNvPr id="56324" name="TextBox 15"/>
          <p:cNvSpPr>
            <a:spLocks noChangeArrowheads="1"/>
          </p:cNvSpPr>
          <p:nvPr/>
        </p:nvSpPr>
        <p:spPr bwMode="auto">
          <a:xfrm>
            <a:off x="11736583" y="6209098"/>
            <a:ext cx="453913" cy="29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1" tIns="34270" rIns="68541" bIns="34270">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fontAlgn="base" hangingPunct="1">
              <a:lnSpc>
                <a:spcPct val="100000"/>
              </a:lnSpc>
              <a:spcBef>
                <a:spcPct val="0"/>
              </a:spcBef>
              <a:spcAft>
                <a:spcPct val="0"/>
              </a:spcAft>
              <a:buFont typeface="Arial" panose="020B0604020202020204" pitchFamily="34" charset="0"/>
              <a:buNone/>
            </a:pPr>
            <a:r>
              <a:rPr lang="zh-CN" altLang="zh-CN" sz="1465" dirty="0">
                <a:solidFill>
                  <a:prstClr val="white"/>
                </a:solidFill>
                <a:latin typeface="Arial Unicode MS" panose="020B0604020202020204" charset="-122"/>
                <a:ea typeface="Arial Unicode MS" panose="020B0604020202020204" charset="-122"/>
                <a:cs typeface="Arial Unicode MS" panose="020B0604020202020204" charset="-122"/>
                <a:sym typeface="Arial Unicode MS" panose="020B0604020202020204" charset="-122"/>
              </a:rPr>
              <a:t>* </a:t>
            </a:r>
            <a:endParaRPr lang="zh-CN" altLang="zh-CN" sz="1465" b="1" dirty="0">
              <a:solidFill>
                <a:prstClr val="white"/>
              </a:solidFill>
              <a:latin typeface="Arial Unicode MS" panose="020B0604020202020204" charset="-122"/>
              <a:ea typeface="Arial Unicode MS" panose="020B0604020202020204" charset="-122"/>
              <a:cs typeface="Arial Unicode MS" panose="020B0604020202020204" charset="-122"/>
              <a:sym typeface="Arial Unicode MS" panose="020B0604020202020204" charset="-122"/>
            </a:endParaRPr>
          </a:p>
        </p:txBody>
      </p:sp>
      <p:sp>
        <p:nvSpPr>
          <p:cNvPr id="32772" name="矩形 42"/>
          <p:cNvSpPr>
            <a:spLocks noChangeArrowheads="1"/>
          </p:cNvSpPr>
          <p:nvPr/>
        </p:nvSpPr>
        <p:spPr bwMode="auto">
          <a:xfrm>
            <a:off x="9784440" y="3838812"/>
            <a:ext cx="923697" cy="2260739"/>
          </a:xfrm>
          <a:prstGeom prst="rect">
            <a:avLst/>
          </a:pr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lIns="121881" tIns="60940" rIns="121881" bIns="60940"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2400" dirty="0">
              <a:solidFill>
                <a:srgbClr val="FFFFFF"/>
              </a:solidFill>
              <a:sym typeface="方正兰亭黑_GBK" panose="02000000000000000000" pitchFamily="2" charset="-122"/>
            </a:endParaRPr>
          </a:p>
        </p:txBody>
      </p:sp>
      <p:sp>
        <p:nvSpPr>
          <p:cNvPr id="32773" name="矩形 37"/>
          <p:cNvSpPr>
            <a:spLocks noChangeArrowheads="1"/>
          </p:cNvSpPr>
          <p:nvPr/>
        </p:nvSpPr>
        <p:spPr bwMode="auto">
          <a:xfrm>
            <a:off x="4996134" y="3838812"/>
            <a:ext cx="4666099" cy="2260739"/>
          </a:xfrm>
          <a:prstGeom prst="rect">
            <a:avLst/>
          </a:pr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lIns="121881" tIns="60940" rIns="121881" bIns="60940"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2400" dirty="0">
              <a:solidFill>
                <a:srgbClr val="FFFFFF"/>
              </a:solidFill>
              <a:sym typeface="方正兰亭黑_GBK" panose="02000000000000000000" pitchFamily="2" charset="-122"/>
            </a:endParaRPr>
          </a:p>
        </p:txBody>
      </p:sp>
      <p:sp>
        <p:nvSpPr>
          <p:cNvPr id="32775" name="矩形 47"/>
          <p:cNvSpPr>
            <a:spLocks noChangeAspect="1" noChangeArrowheads="1"/>
          </p:cNvSpPr>
          <p:nvPr/>
        </p:nvSpPr>
        <p:spPr bwMode="auto">
          <a:xfrm>
            <a:off x="4504690" y="1485900"/>
            <a:ext cx="2974975" cy="2259330"/>
          </a:xfrm>
          <a:prstGeom prst="rect">
            <a:avLst/>
          </a:prstGeom>
          <a:blipFill dpi="0" rotWithShape="1">
            <a:blip r:embed="rId1" cstate="print"/>
            <a:srcRect/>
            <a:stretch>
              <a:fillRect/>
            </a:stretch>
          </a:blipFill>
          <a:ln>
            <a:noFill/>
          </a:ln>
          <a:extLst>
            <a:ext uri="{91240B29-F687-4F45-9708-019B960494DF}">
              <a14:hiddenLine xmlns:a14="http://schemas.microsoft.com/office/drawing/2010/main" w="9525">
                <a:solidFill>
                  <a:srgbClr val="000000"/>
                </a:solidFill>
                <a:bevel/>
              </a14:hiddenLine>
            </a:ext>
          </a:extLst>
        </p:spPr>
        <p:txBody>
          <a:bodyPr lIns="121881" tIns="60940" rIns="121881" bIns="60940"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2400" dirty="0">
              <a:solidFill>
                <a:srgbClr val="FFFFFF"/>
              </a:solidFill>
              <a:sym typeface="方正兰亭黑_GBK" panose="02000000000000000000" pitchFamily="2" charset="-122"/>
            </a:endParaRPr>
          </a:p>
        </p:txBody>
      </p:sp>
      <p:sp>
        <p:nvSpPr>
          <p:cNvPr id="32776" name="矩形 1"/>
          <p:cNvSpPr>
            <a:spLocks noChangeArrowheads="1"/>
          </p:cNvSpPr>
          <p:nvPr/>
        </p:nvSpPr>
        <p:spPr bwMode="auto">
          <a:xfrm>
            <a:off x="1487170" y="1484630"/>
            <a:ext cx="2897505" cy="2260600"/>
          </a:xfrm>
          <a:prstGeom prst="rect">
            <a:avLst/>
          </a:prstGeom>
          <a:solidFill>
            <a:srgbClr val="ED7D31"/>
          </a:solidFill>
          <a:ln>
            <a:noFill/>
          </a:ln>
          <a:extLst>
            <a:ext uri="{91240B29-F687-4F45-9708-019B960494DF}">
              <a14:hiddenLine xmlns:a14="http://schemas.microsoft.com/office/drawing/2010/main" w="9525">
                <a:solidFill>
                  <a:srgbClr val="000000"/>
                </a:solidFill>
                <a:bevel/>
              </a14:hiddenLine>
            </a:ext>
          </a:extLst>
        </p:spPr>
        <p:txBody>
          <a:bodyPr lIns="121881" tIns="60940" rIns="121881" bIns="60940"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2400" dirty="0">
              <a:solidFill>
                <a:srgbClr val="FF8607"/>
              </a:solidFill>
              <a:sym typeface="方正兰亭黑_GBK" panose="02000000000000000000" pitchFamily="2" charset="-122"/>
            </a:endParaRPr>
          </a:p>
        </p:txBody>
      </p:sp>
      <p:sp>
        <p:nvSpPr>
          <p:cNvPr id="32778" name="矩形 56"/>
          <p:cNvSpPr>
            <a:spLocks noChangeArrowheads="1"/>
          </p:cNvSpPr>
          <p:nvPr/>
        </p:nvSpPr>
        <p:spPr bwMode="auto">
          <a:xfrm>
            <a:off x="1697179" y="1737460"/>
            <a:ext cx="2152119"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1881" tIns="60940" rIns="121881" bIns="60940">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fontAlgn="base" hangingPunct="1">
              <a:lnSpc>
                <a:spcPct val="100000"/>
              </a:lnSpc>
              <a:spcBef>
                <a:spcPct val="0"/>
              </a:spcBef>
              <a:spcAft>
                <a:spcPct val="0"/>
              </a:spcAft>
              <a:buFont typeface="Arial" panose="020B0604020202020204" pitchFamily="34" charset="0"/>
              <a:buNone/>
            </a:pPr>
            <a:r>
              <a:rPr lang="zh-CN" altLang="zh-CN" sz="1800" b="1" dirty="0">
                <a:solidFill>
                  <a:schemeClr val="bg1"/>
                </a:solidFill>
                <a:latin typeface="微软雅黑" panose="020B0503020204020204" charset="-122"/>
                <a:ea typeface="微软雅黑" panose="020B0503020204020204" charset="-122"/>
                <a:sym typeface="方正兰亭黑_GBK" panose="02000000000000000000" pitchFamily="2" charset="-122"/>
              </a:rPr>
              <a:t>电子资源</a:t>
            </a:r>
            <a:endParaRPr lang="zh-CN" altLang="zh-CN" sz="1800" b="1" dirty="0">
              <a:solidFill>
                <a:schemeClr val="bg1"/>
              </a:solidFill>
              <a:latin typeface="微软雅黑" panose="020B0503020204020204" charset="-122"/>
              <a:ea typeface="微软雅黑" panose="020B0503020204020204" charset="-122"/>
              <a:sym typeface="方正兰亭黑_GBK" panose="02000000000000000000" pitchFamily="2" charset="-122"/>
            </a:endParaRPr>
          </a:p>
        </p:txBody>
      </p:sp>
      <p:sp>
        <p:nvSpPr>
          <p:cNvPr id="32779" name="矩形 57"/>
          <p:cNvSpPr>
            <a:spLocks noChangeArrowheads="1"/>
          </p:cNvSpPr>
          <p:nvPr/>
        </p:nvSpPr>
        <p:spPr bwMode="auto">
          <a:xfrm>
            <a:off x="1618615" y="2344420"/>
            <a:ext cx="2222500" cy="73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121881" tIns="60940" rIns="121881" bIns="60940">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fontAlgn="base" hangingPunct="1">
              <a:lnSpc>
                <a:spcPts val="1595"/>
              </a:lnSpc>
              <a:spcBef>
                <a:spcPct val="0"/>
              </a:spcBef>
              <a:spcAft>
                <a:spcPct val="0"/>
              </a:spcAft>
              <a:buNone/>
            </a:pPr>
            <a:r>
              <a:rPr lang="zh-CN" altLang="en-US" sz="1600" dirty="0">
                <a:solidFill>
                  <a:schemeClr val="bg1"/>
                </a:solidFill>
                <a:latin typeface="微软雅黑" panose="020B0503020204020204" charset="-122"/>
                <a:ea typeface="微软雅黑" panose="020B0503020204020204" charset="-122"/>
                <a:sym typeface="方正兰亭黑_GBK" panose="02000000000000000000" pitchFamily="2" charset="-122"/>
              </a:rPr>
              <a:t>多类型数据库共</a:t>
            </a:r>
            <a:r>
              <a:rPr lang="en-US" altLang="zh-CN" sz="1600" dirty="0">
                <a:solidFill>
                  <a:schemeClr val="bg1"/>
                </a:solidFill>
                <a:latin typeface="微软雅黑" panose="020B0503020204020204" charset="-122"/>
                <a:ea typeface="微软雅黑" panose="020B0503020204020204" charset="-122"/>
                <a:sym typeface="方正兰亭黑_GBK" panose="02000000000000000000" pitchFamily="2" charset="-122"/>
              </a:rPr>
              <a:t>76</a:t>
            </a:r>
            <a:r>
              <a:rPr lang="zh-CN" altLang="en-US" sz="1600" dirty="0">
                <a:solidFill>
                  <a:schemeClr val="bg1"/>
                </a:solidFill>
                <a:latin typeface="微软雅黑" panose="020B0503020204020204" charset="-122"/>
                <a:ea typeface="微软雅黑" panose="020B0503020204020204" charset="-122"/>
                <a:sym typeface="方正兰亭黑_GBK" panose="02000000000000000000" pitchFamily="2" charset="-122"/>
              </a:rPr>
              <a:t>个</a:t>
            </a:r>
            <a:endParaRPr lang="zh-CN" altLang="en-US" sz="1600" dirty="0">
              <a:solidFill>
                <a:schemeClr val="bg1"/>
              </a:solidFill>
              <a:latin typeface="微软雅黑" panose="020B0503020204020204" charset="-122"/>
              <a:ea typeface="微软雅黑" panose="020B0503020204020204" charset="-122"/>
              <a:sym typeface="方正兰亭黑_GBK" panose="02000000000000000000" pitchFamily="2" charset="-122"/>
            </a:endParaRPr>
          </a:p>
          <a:p>
            <a:pPr eaLnBrk="1" fontAlgn="base" hangingPunct="1">
              <a:lnSpc>
                <a:spcPts val="1595"/>
              </a:lnSpc>
              <a:spcBef>
                <a:spcPct val="0"/>
              </a:spcBef>
              <a:spcAft>
                <a:spcPct val="0"/>
              </a:spcAft>
              <a:buNone/>
            </a:pPr>
            <a:endParaRPr lang="zh-CN" altLang="en-US" sz="1600" dirty="0">
              <a:solidFill>
                <a:schemeClr val="bg1"/>
              </a:solidFill>
              <a:latin typeface="微软雅黑" panose="020B0503020204020204" charset="-122"/>
              <a:ea typeface="微软雅黑" panose="020B0503020204020204" charset="-122"/>
              <a:sym typeface="方正兰亭黑_GBK" panose="02000000000000000000" pitchFamily="2" charset="-122"/>
            </a:endParaRPr>
          </a:p>
          <a:p>
            <a:pPr eaLnBrk="1" fontAlgn="base" hangingPunct="1">
              <a:lnSpc>
                <a:spcPts val="1595"/>
              </a:lnSpc>
              <a:spcBef>
                <a:spcPct val="0"/>
              </a:spcBef>
              <a:spcAft>
                <a:spcPct val="0"/>
              </a:spcAft>
              <a:buNone/>
            </a:pPr>
            <a:r>
              <a:rPr lang="zh-CN" altLang="en-US" sz="1600" dirty="0">
                <a:solidFill>
                  <a:schemeClr val="bg1"/>
                </a:solidFill>
                <a:latin typeface="微软雅黑" panose="020B0503020204020204" charset="-122"/>
                <a:ea typeface="微软雅黑" panose="020B0503020204020204" charset="-122"/>
                <a:sym typeface="方正兰亭黑_GBK" panose="02000000000000000000" pitchFamily="2" charset="-122"/>
              </a:rPr>
              <a:t>内容丰富 获取便捷</a:t>
            </a:r>
            <a:endParaRPr lang="zh-CN" altLang="en-US" sz="1200" dirty="0">
              <a:solidFill>
                <a:schemeClr val="bg1"/>
              </a:solidFill>
              <a:latin typeface="微软雅黑" panose="020B0503020204020204" charset="-122"/>
              <a:ea typeface="微软雅黑" panose="020B0503020204020204" charset="-122"/>
              <a:sym typeface="方正兰亭黑_GBK" panose="02000000000000000000" pitchFamily="2" charset="-122"/>
            </a:endParaRPr>
          </a:p>
        </p:txBody>
      </p:sp>
      <p:sp>
        <p:nvSpPr>
          <p:cNvPr id="32780" name="矩形 44"/>
          <p:cNvSpPr>
            <a:spLocks noChangeArrowheads="1"/>
          </p:cNvSpPr>
          <p:nvPr/>
        </p:nvSpPr>
        <p:spPr bwMode="auto">
          <a:xfrm>
            <a:off x="5126278" y="3980109"/>
            <a:ext cx="3098035"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1881" tIns="60940" rIns="121881" bIns="60940">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l" eaLnBrk="1" fontAlgn="base" hangingPunct="1">
              <a:lnSpc>
                <a:spcPct val="100000"/>
              </a:lnSpc>
              <a:buFont typeface="Arial" panose="020B0604020202020204" pitchFamily="34" charset="0"/>
              <a:buNone/>
            </a:pPr>
            <a:r>
              <a:rPr lang="zh-CN" altLang="zh-CN" sz="1800" b="1" dirty="0">
                <a:solidFill>
                  <a:schemeClr val="bg1"/>
                </a:solidFill>
                <a:latin typeface="微软雅黑" panose="020B0503020204020204" charset="-122"/>
                <a:ea typeface="微软雅黑" panose="020B0503020204020204" charset="-122"/>
                <a:sym typeface="Arial" panose="020B0604020202020204" pitchFamily="34" charset="0"/>
              </a:rPr>
              <a:t>纸质资源</a:t>
            </a:r>
            <a:endParaRPr lang="zh-CN" altLang="zh-CN" sz="18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32781" name="矩形 45"/>
          <p:cNvSpPr>
            <a:spLocks noChangeArrowheads="1"/>
          </p:cNvSpPr>
          <p:nvPr/>
        </p:nvSpPr>
        <p:spPr bwMode="auto">
          <a:xfrm>
            <a:off x="5126278" y="4471940"/>
            <a:ext cx="428043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1881" tIns="60940" rIns="121881" bIns="60940">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fontAlgn="base" hangingPunct="1">
              <a:lnSpc>
                <a:spcPct val="100000"/>
              </a:lnSpc>
              <a:spcBef>
                <a:spcPct val="0"/>
              </a:spcBef>
              <a:spcAft>
                <a:spcPct val="0"/>
              </a:spcAft>
              <a:buFont typeface="Arial" panose="020B0604020202020204" pitchFamily="34" charset="0"/>
              <a:buNone/>
            </a:pPr>
            <a:r>
              <a:rPr lang="zh-CN" altLang="en-US" sz="1600" dirty="0">
                <a:solidFill>
                  <a:schemeClr val="bg1"/>
                </a:solidFill>
                <a:latin typeface="微软雅黑" panose="020B0503020204020204" charset="-122"/>
                <a:ea typeface="微软雅黑" panose="020B0503020204020204" charset="-122"/>
              </a:rPr>
              <a:t>图书</a:t>
            </a:r>
            <a:r>
              <a:rPr lang="en-US" sz="1600" dirty="0">
                <a:solidFill>
                  <a:schemeClr val="bg1"/>
                </a:solidFill>
                <a:latin typeface="微软雅黑" panose="020B0503020204020204" charset="-122"/>
                <a:ea typeface="微软雅黑" panose="020B0503020204020204" charset="-122"/>
              </a:rPr>
              <a:t>212</a:t>
            </a:r>
            <a:r>
              <a:rPr lang="zh-CN" altLang="en-US" sz="1600" dirty="0">
                <a:solidFill>
                  <a:schemeClr val="bg1"/>
                </a:solidFill>
                <a:latin typeface="微软雅黑" panose="020B0503020204020204" charset="-122"/>
                <a:ea typeface="微软雅黑" panose="020B0503020204020204" charset="-122"/>
              </a:rPr>
              <a:t>万册</a:t>
            </a:r>
            <a:endParaRPr lang="zh-CN" altLang="en-US" sz="1600" dirty="0">
              <a:solidFill>
                <a:schemeClr val="bg1"/>
              </a:solidFill>
              <a:latin typeface="微软雅黑" panose="020B0503020204020204" charset="-122"/>
              <a:ea typeface="微软雅黑" panose="020B0503020204020204" charset="-122"/>
            </a:endParaRPr>
          </a:p>
          <a:p>
            <a:pPr eaLnBrk="1" fontAlgn="base" hangingPunct="1">
              <a:lnSpc>
                <a:spcPct val="100000"/>
              </a:lnSpc>
              <a:spcBef>
                <a:spcPct val="0"/>
              </a:spcBef>
              <a:spcAft>
                <a:spcPct val="0"/>
              </a:spcAft>
              <a:buFont typeface="Arial" panose="020B0604020202020204" pitchFamily="34" charset="0"/>
              <a:buNone/>
            </a:pPr>
            <a:endParaRPr lang="zh-CN" altLang="en-US" sz="1600" dirty="0">
              <a:solidFill>
                <a:schemeClr val="bg1"/>
              </a:solidFill>
              <a:latin typeface="微软雅黑" panose="020B0503020204020204" charset="-122"/>
              <a:ea typeface="微软雅黑" panose="020B0503020204020204" charset="-122"/>
            </a:endParaRPr>
          </a:p>
          <a:p>
            <a:pPr eaLnBrk="1" fontAlgn="base" hangingPunct="1">
              <a:lnSpc>
                <a:spcPct val="100000"/>
              </a:lnSpc>
              <a:spcBef>
                <a:spcPct val="0"/>
              </a:spcBef>
              <a:spcAft>
                <a:spcPct val="0"/>
              </a:spcAft>
              <a:buFont typeface="Arial" panose="020B0604020202020204" pitchFamily="34" charset="0"/>
              <a:buNone/>
            </a:pPr>
            <a:r>
              <a:rPr lang="zh-CN" altLang="en-US" sz="1600" dirty="0">
                <a:solidFill>
                  <a:schemeClr val="bg1"/>
                </a:solidFill>
                <a:latin typeface="微软雅黑" panose="020B0503020204020204" charset="-122"/>
                <a:ea typeface="微软雅黑" panose="020B0503020204020204" charset="-122"/>
              </a:rPr>
              <a:t>期刊 </a:t>
            </a:r>
            <a:r>
              <a:rPr lang="en-US" altLang="zh-CN" sz="1600" dirty="0">
                <a:solidFill>
                  <a:schemeClr val="bg1"/>
                </a:solidFill>
                <a:latin typeface="微软雅黑" panose="020B0503020204020204" charset="-122"/>
                <a:ea typeface="微软雅黑" panose="020B0503020204020204" charset="-122"/>
              </a:rPr>
              <a:t>1554</a:t>
            </a:r>
            <a:r>
              <a:rPr lang="zh-CN" altLang="en-US" sz="1600" dirty="0">
                <a:solidFill>
                  <a:schemeClr val="bg1"/>
                </a:solidFill>
                <a:latin typeface="微软雅黑" panose="020B0503020204020204" charset="-122"/>
                <a:ea typeface="微软雅黑" panose="020B0503020204020204" charset="-122"/>
              </a:rPr>
              <a:t>种</a:t>
            </a:r>
            <a:endParaRPr lang="zh-CN" altLang="en-US" sz="1600" dirty="0">
              <a:solidFill>
                <a:schemeClr val="bg1"/>
              </a:solidFill>
              <a:latin typeface="微软雅黑" panose="020B0503020204020204" charset="-122"/>
              <a:ea typeface="微软雅黑" panose="020B0503020204020204" charset="-122"/>
            </a:endParaRPr>
          </a:p>
          <a:p>
            <a:pPr eaLnBrk="1" fontAlgn="base" hangingPunct="1">
              <a:lnSpc>
                <a:spcPct val="100000"/>
              </a:lnSpc>
              <a:spcBef>
                <a:spcPct val="0"/>
              </a:spcBef>
              <a:spcAft>
                <a:spcPct val="0"/>
              </a:spcAft>
              <a:buFont typeface="Arial" panose="020B0604020202020204" pitchFamily="34" charset="0"/>
              <a:buNone/>
            </a:pPr>
            <a:endParaRPr lang="zh-CN" altLang="en-US" sz="1200" dirty="0">
              <a:solidFill>
                <a:schemeClr val="bg1"/>
              </a:solidFill>
              <a:latin typeface="微软雅黑" panose="020B0503020204020204" charset="-122"/>
              <a:ea typeface="微软雅黑" panose="020B0503020204020204" charset="-122"/>
            </a:endParaRPr>
          </a:p>
          <a:p>
            <a:pPr eaLnBrk="1" fontAlgn="base" hangingPunct="1">
              <a:lnSpc>
                <a:spcPct val="100000"/>
              </a:lnSpc>
              <a:spcBef>
                <a:spcPct val="0"/>
              </a:spcBef>
              <a:spcAft>
                <a:spcPct val="0"/>
              </a:spcAft>
              <a:buFont typeface="Arial" panose="020B0604020202020204" pitchFamily="34" charset="0"/>
              <a:buNone/>
            </a:pPr>
            <a:endParaRPr lang="zh-CN" altLang="en-US" sz="1200" dirty="0">
              <a:solidFill>
                <a:schemeClr val="bg1"/>
              </a:solidFill>
              <a:latin typeface="微软雅黑" panose="020B0503020204020204" charset="-122"/>
              <a:ea typeface="微软雅黑" panose="020B0503020204020204" charset="-122"/>
            </a:endParaRPr>
          </a:p>
          <a:p>
            <a:pPr eaLnBrk="1" fontAlgn="base" hangingPunct="1">
              <a:lnSpc>
                <a:spcPct val="100000"/>
              </a:lnSpc>
              <a:spcBef>
                <a:spcPct val="0"/>
              </a:spcBef>
              <a:spcAft>
                <a:spcPct val="0"/>
              </a:spcAft>
              <a:buFont typeface="Arial" panose="020B0604020202020204" pitchFamily="34" charset="0"/>
              <a:buNone/>
            </a:pPr>
            <a:endParaRPr lang="zh-CN" altLang="en-US" sz="1200" dirty="0">
              <a:solidFill>
                <a:schemeClr val="bg1"/>
              </a:solidFill>
              <a:latin typeface="微软雅黑" panose="020B0503020204020204" charset="-122"/>
              <a:ea typeface="微软雅黑" panose="020B0503020204020204" charset="-122"/>
            </a:endParaRPr>
          </a:p>
        </p:txBody>
      </p:sp>
      <p:sp>
        <p:nvSpPr>
          <p:cNvPr id="32787" name="燕尾形 1"/>
          <p:cNvSpPr>
            <a:spLocks noChangeArrowheads="1"/>
          </p:cNvSpPr>
          <p:nvPr/>
        </p:nvSpPr>
        <p:spPr bwMode="auto">
          <a:xfrm>
            <a:off x="11084282" y="3487953"/>
            <a:ext cx="512636" cy="512793"/>
          </a:xfrm>
          <a:prstGeom prst="chevron">
            <a:avLst>
              <a:gd name="adj" fmla="val 50000"/>
            </a:avLst>
          </a:prstGeom>
          <a:solidFill>
            <a:srgbClr val="FFD860">
              <a:alpha val="29803"/>
            </a:srgbClr>
          </a:solidFill>
          <a:ln>
            <a:noFill/>
          </a:ln>
          <a:extLst>
            <a:ext uri="{91240B29-F687-4F45-9708-019B960494DF}">
              <a14:hiddenLine xmlns:a14="http://schemas.microsoft.com/office/drawing/2010/main" w="12700">
                <a:solidFill>
                  <a:srgbClr val="000000"/>
                </a:solidFill>
                <a:bevel/>
              </a14:hiddenLine>
            </a:ext>
          </a:extLst>
        </p:spPr>
        <p:txBody>
          <a:bodyPr lIns="91417" tIns="45708" rIns="91417" bIns="45708"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1865" dirty="0">
              <a:solidFill>
                <a:prstClr val="black"/>
              </a:solidFill>
              <a:latin typeface="宋体" panose="02010600030101010101" pitchFamily="2" charset="-122"/>
              <a:ea typeface="宋体" panose="02010600030101010101" pitchFamily="2" charset="-122"/>
              <a:sym typeface="宋体" panose="02010600030101010101" pitchFamily="2" charset="-122"/>
            </a:endParaRPr>
          </a:p>
        </p:txBody>
      </p:sp>
      <p:sp>
        <p:nvSpPr>
          <p:cNvPr id="32788" name="燕尾形 23"/>
          <p:cNvSpPr>
            <a:spLocks noChangeArrowheads="1"/>
          </p:cNvSpPr>
          <p:nvPr/>
        </p:nvSpPr>
        <p:spPr bwMode="auto">
          <a:xfrm flipH="1">
            <a:off x="652220" y="3487953"/>
            <a:ext cx="512636" cy="512793"/>
          </a:xfrm>
          <a:prstGeom prst="chevron">
            <a:avLst>
              <a:gd name="adj" fmla="val 50000"/>
            </a:avLst>
          </a:prstGeom>
          <a:solidFill>
            <a:srgbClr val="FFD860">
              <a:alpha val="29803"/>
            </a:srgbClr>
          </a:solidFill>
          <a:ln>
            <a:noFill/>
          </a:ln>
          <a:extLst>
            <a:ext uri="{91240B29-F687-4F45-9708-019B960494DF}">
              <a14:hiddenLine xmlns:a14="http://schemas.microsoft.com/office/drawing/2010/main" w="12700">
                <a:solidFill>
                  <a:srgbClr val="000000"/>
                </a:solidFill>
                <a:bevel/>
              </a14:hiddenLine>
            </a:ext>
          </a:extLst>
        </p:spPr>
        <p:txBody>
          <a:bodyPr lIns="91417" tIns="45708" rIns="91417" bIns="45708"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1865" dirty="0">
              <a:solidFill>
                <a:prstClr val="black"/>
              </a:solidFill>
              <a:latin typeface="宋体" panose="02010600030101010101" pitchFamily="2" charset="-122"/>
              <a:ea typeface="宋体" panose="02010600030101010101" pitchFamily="2" charset="-122"/>
              <a:sym typeface="宋体" panose="02010600030101010101" pitchFamily="2" charset="-122"/>
            </a:endParaRPr>
          </a:p>
        </p:txBody>
      </p:sp>
      <p:sp>
        <p:nvSpPr>
          <p:cNvPr id="47105" name="Rectangle 2"/>
          <p:cNvSpPr>
            <a:spLocks noGrp="1"/>
          </p:cNvSpPr>
          <p:nvPr/>
        </p:nvSpPr>
        <p:spPr>
          <a:xfrm>
            <a:off x="1353185" y="662940"/>
            <a:ext cx="3031490" cy="576580"/>
          </a:xfrm>
          <a:prstGeom prst="rect">
            <a:avLst/>
          </a:prstGeom>
        </p:spPr>
        <p:txBody>
          <a:bodyPr vert="horz" wrap="square"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eaLnBrk="1" hangingPunct="1">
              <a:lnSpc>
                <a:spcPct val="100000"/>
              </a:lnSpc>
            </a:pPr>
            <a:r>
              <a:rPr lang="zh-CN" altLang="en-US" sz="3200" strike="noStrike" noProof="1">
                <a:ln w="9525" cmpd="sng">
                  <a:noFill/>
                  <a:prstDash val="solid"/>
                </a:ln>
                <a:solidFill>
                  <a:srgbClr val="02BACB"/>
                </a:solidFill>
                <a:effectLst>
                  <a:glow rad="38100">
                    <a:schemeClr val="accent1">
                      <a:alpha val="40000"/>
                    </a:schemeClr>
                  </a:glow>
                </a:effectLst>
                <a:latin typeface="华文中宋" panose="02010600040101010101" pitchFamily="2" charset="-122"/>
                <a:ea typeface="华文中宋" panose="02010600040101010101" pitchFamily="2" charset="-122"/>
                <a:sym typeface="Arial" panose="020B0604020202020204" pitchFamily="34" charset="0"/>
              </a:rPr>
              <a:t> </a:t>
            </a:r>
            <a:r>
              <a:rPr lang="zh-CN" sz="2800" b="1" strike="noStrike" noProof="1">
                <a:latin typeface="Impact" panose="020B0806030902050204" pitchFamily="34" charset="0"/>
                <a:ea typeface="+mn-ea"/>
                <a:cs typeface="+mn-cs"/>
                <a:sym typeface="Arial" panose="020B0604020202020204" pitchFamily="34" charset="0"/>
              </a:rPr>
              <a:t>图书馆资源</a:t>
            </a:r>
            <a:endParaRPr lang="zh-CN" sz="2800" b="1" strike="noStrike" noProof="1">
              <a:latin typeface="Impact" panose="020B0806030902050204" pitchFamily="34" charset="0"/>
              <a:ea typeface="+mn-ea"/>
              <a:cs typeface="+mn-cs"/>
              <a:sym typeface="Arial" panose="020B0604020202020204" pitchFamily="34" charset="0"/>
            </a:endParaRPr>
          </a:p>
        </p:txBody>
      </p:sp>
      <p:pic>
        <p:nvPicPr>
          <p:cNvPr id="46097" name="Picture 17"/>
          <p:cNvPicPr>
            <a:picLocks noChangeAspect="1"/>
          </p:cNvPicPr>
          <p:nvPr/>
        </p:nvPicPr>
        <p:blipFill>
          <a:blip r:embed="rId2"/>
          <a:srcRect b="29264"/>
          <a:stretch>
            <a:fillRect/>
          </a:stretch>
        </p:blipFill>
        <p:spPr>
          <a:xfrm>
            <a:off x="7601585" y="1410970"/>
            <a:ext cx="3107055" cy="2334260"/>
          </a:xfrm>
          <a:prstGeom prst="rect">
            <a:avLst/>
          </a:prstGeom>
          <a:noFill/>
          <a:ln w="9525">
            <a:noFill/>
          </a:ln>
        </p:spPr>
      </p:pic>
      <p:pic>
        <p:nvPicPr>
          <p:cNvPr id="46101" name="Picture 21"/>
          <p:cNvPicPr>
            <a:picLocks noChangeAspect="1"/>
          </p:cNvPicPr>
          <p:nvPr/>
        </p:nvPicPr>
        <p:blipFill>
          <a:blip r:embed="rId3"/>
          <a:srcRect b="41753"/>
          <a:stretch>
            <a:fillRect/>
          </a:stretch>
        </p:blipFill>
        <p:spPr>
          <a:xfrm>
            <a:off x="1487170" y="3838575"/>
            <a:ext cx="3374390" cy="2259965"/>
          </a:xfrm>
          <a:prstGeom prst="rect">
            <a:avLst/>
          </a:prstGeom>
          <a:noFill/>
          <a:ln w="9525">
            <a:noFill/>
          </a:ln>
        </p:spPr>
      </p:pic>
    </p:spTree>
  </p:cSld>
  <p:clrMapOvr>
    <a:masterClrMapping/>
  </p:clrMapOvr>
  <p:transition spd="med" advClick="0" advTm="1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776"/>
                                        </p:tgtEl>
                                        <p:attrNameLst>
                                          <p:attrName>style.visibility</p:attrName>
                                        </p:attrNameLst>
                                      </p:cBhvr>
                                      <p:to>
                                        <p:strVal val="visible"/>
                                      </p:to>
                                    </p:set>
                                    <p:anim calcmode="lin" valueType="num">
                                      <p:cBhvr>
                                        <p:cTn id="7" dur="500" fill="hold"/>
                                        <p:tgtEl>
                                          <p:spTgt spid="32776"/>
                                        </p:tgtEl>
                                        <p:attrNameLst>
                                          <p:attrName>ppt_x</p:attrName>
                                        </p:attrNameLst>
                                      </p:cBhvr>
                                      <p:tavLst>
                                        <p:tav tm="0">
                                          <p:val>
                                            <p:strVal val="0-#ppt_w/2"/>
                                          </p:val>
                                        </p:tav>
                                        <p:tav tm="100000">
                                          <p:val>
                                            <p:strVal val="#ppt_x"/>
                                          </p:val>
                                        </p:tav>
                                      </p:tavLst>
                                    </p:anim>
                                    <p:anim calcmode="lin" valueType="num">
                                      <p:cBhvr>
                                        <p:cTn id="8" dur="500" fill="hold"/>
                                        <p:tgtEl>
                                          <p:spTgt spid="327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2775"/>
                                        </p:tgtEl>
                                        <p:attrNameLst>
                                          <p:attrName>style.visibility</p:attrName>
                                        </p:attrNameLst>
                                      </p:cBhvr>
                                      <p:to>
                                        <p:strVal val="visible"/>
                                      </p:to>
                                    </p:set>
                                    <p:anim calcmode="lin" valueType="num">
                                      <p:cBhvr>
                                        <p:cTn id="12" dur="500" fill="hold"/>
                                        <p:tgtEl>
                                          <p:spTgt spid="32775"/>
                                        </p:tgtEl>
                                        <p:attrNameLst>
                                          <p:attrName>ppt_x</p:attrName>
                                        </p:attrNameLst>
                                      </p:cBhvr>
                                      <p:tavLst>
                                        <p:tav tm="0">
                                          <p:val>
                                            <p:strVal val="0-#ppt_w/2"/>
                                          </p:val>
                                        </p:tav>
                                        <p:tav tm="100000">
                                          <p:val>
                                            <p:strVal val="#ppt_x"/>
                                          </p:val>
                                        </p:tav>
                                      </p:tavLst>
                                    </p:anim>
                                    <p:anim calcmode="lin" valueType="num">
                                      <p:cBhvr>
                                        <p:cTn id="13" dur="500" fill="hold"/>
                                        <p:tgtEl>
                                          <p:spTgt spid="3277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2773"/>
                                        </p:tgtEl>
                                        <p:attrNameLst>
                                          <p:attrName>style.visibility</p:attrName>
                                        </p:attrNameLst>
                                      </p:cBhvr>
                                      <p:to>
                                        <p:strVal val="visible"/>
                                      </p:to>
                                    </p:set>
                                    <p:anim calcmode="lin" valueType="num">
                                      <p:cBhvr>
                                        <p:cTn id="17" dur="500" fill="hold"/>
                                        <p:tgtEl>
                                          <p:spTgt spid="32773"/>
                                        </p:tgtEl>
                                        <p:attrNameLst>
                                          <p:attrName>ppt_x</p:attrName>
                                        </p:attrNameLst>
                                      </p:cBhvr>
                                      <p:tavLst>
                                        <p:tav tm="0">
                                          <p:val>
                                            <p:strVal val="1+#ppt_w/2"/>
                                          </p:val>
                                        </p:tav>
                                        <p:tav tm="100000">
                                          <p:val>
                                            <p:strVal val="#ppt_x"/>
                                          </p:val>
                                        </p:tav>
                                      </p:tavLst>
                                    </p:anim>
                                    <p:anim calcmode="lin" valueType="num">
                                      <p:cBhvr>
                                        <p:cTn id="18" dur="500" fill="hold"/>
                                        <p:tgtEl>
                                          <p:spTgt spid="3277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2772"/>
                                        </p:tgtEl>
                                        <p:attrNameLst>
                                          <p:attrName>style.visibility</p:attrName>
                                        </p:attrNameLst>
                                      </p:cBhvr>
                                      <p:to>
                                        <p:strVal val="visible"/>
                                      </p:to>
                                    </p:set>
                                    <p:anim calcmode="lin" valueType="num">
                                      <p:cBhvr>
                                        <p:cTn id="22" dur="500" fill="hold"/>
                                        <p:tgtEl>
                                          <p:spTgt spid="32772"/>
                                        </p:tgtEl>
                                        <p:attrNameLst>
                                          <p:attrName>ppt_x</p:attrName>
                                        </p:attrNameLst>
                                      </p:cBhvr>
                                      <p:tavLst>
                                        <p:tav tm="0">
                                          <p:val>
                                            <p:strVal val="1+#ppt_w/2"/>
                                          </p:val>
                                        </p:tav>
                                        <p:tav tm="100000">
                                          <p:val>
                                            <p:strVal val="#ppt_x"/>
                                          </p:val>
                                        </p:tav>
                                      </p:tavLst>
                                    </p:anim>
                                    <p:anim calcmode="lin" valueType="num">
                                      <p:cBhvr>
                                        <p:cTn id="23" dur="500" fill="hold"/>
                                        <p:tgtEl>
                                          <p:spTgt spid="3277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32778"/>
                                        </p:tgtEl>
                                        <p:attrNameLst>
                                          <p:attrName>style.visibility</p:attrName>
                                        </p:attrNameLst>
                                      </p:cBhvr>
                                      <p:to>
                                        <p:strVal val="visible"/>
                                      </p:to>
                                    </p:set>
                                    <p:animEffect>
                                      <p:cBhvr>
                                        <p:cTn id="27" dur="500"/>
                                        <p:tgtEl>
                                          <p:spTgt spid="32778"/>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32779"/>
                                        </p:tgtEl>
                                        <p:attrNameLst>
                                          <p:attrName>style.visibility</p:attrName>
                                        </p:attrNameLst>
                                      </p:cBhvr>
                                      <p:to>
                                        <p:strVal val="visible"/>
                                      </p:to>
                                    </p:set>
                                    <p:animEffect>
                                      <p:cBhvr>
                                        <p:cTn id="31" dur="500"/>
                                        <p:tgtEl>
                                          <p:spTgt spid="32779"/>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32780"/>
                                        </p:tgtEl>
                                        <p:attrNameLst>
                                          <p:attrName>style.visibility</p:attrName>
                                        </p:attrNameLst>
                                      </p:cBhvr>
                                      <p:to>
                                        <p:strVal val="visible"/>
                                      </p:to>
                                    </p:set>
                                    <p:animEffect>
                                      <p:cBhvr>
                                        <p:cTn id="35" dur="500"/>
                                        <p:tgtEl>
                                          <p:spTgt spid="32780"/>
                                        </p:tgtEl>
                                      </p:cBhvr>
                                    </p:animEffect>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2781"/>
                                        </p:tgtEl>
                                        <p:attrNameLst>
                                          <p:attrName>style.visibility</p:attrName>
                                        </p:attrNameLst>
                                      </p:cBhvr>
                                      <p:to>
                                        <p:strVal val="visible"/>
                                      </p:to>
                                    </p:set>
                                    <p:animEffect>
                                      <p:cBhvr>
                                        <p:cTn id="39" dur="500"/>
                                        <p:tgtEl>
                                          <p:spTgt spid="32781"/>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32787"/>
                                        </p:tgtEl>
                                        <p:attrNameLst>
                                          <p:attrName>style.visibility</p:attrName>
                                        </p:attrNameLst>
                                      </p:cBhvr>
                                      <p:to>
                                        <p:strVal val="visible"/>
                                      </p:to>
                                    </p:set>
                                    <p:animEffect>
                                      <p:cBhvr>
                                        <p:cTn id="43" dur="500"/>
                                        <p:tgtEl>
                                          <p:spTgt spid="3278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788"/>
                                        </p:tgtEl>
                                        <p:attrNameLst>
                                          <p:attrName>style.visibility</p:attrName>
                                        </p:attrNameLst>
                                      </p:cBhvr>
                                      <p:to>
                                        <p:strVal val="visible"/>
                                      </p:to>
                                    </p:set>
                                    <p:animEffect>
                                      <p:cBhvr>
                                        <p:cTn id="46" dur="500"/>
                                        <p:tgtEl>
                                          <p:spTgt spid="32788"/>
                                        </p:tgtEl>
                                      </p:cBhvr>
                                    </p:animEffect>
                                  </p:childTnLst>
                                </p:cTn>
                              </p:par>
                              <p:par>
                                <p:cTn id="47" presetID="6" presetClass="emph" presetSubtype="0" autoRev="1" fill="hold" grpId="1" nodeType="withEffect">
                                  <p:stCondLst>
                                    <p:cond delay="0"/>
                                  </p:stCondLst>
                                  <p:childTnLst>
                                    <p:animScale>
                                      <p:cBhvr>
                                        <p:cTn id="48" dur="750" fill="hold"/>
                                        <p:tgtEl>
                                          <p:spTgt spid="32787"/>
                                        </p:tgtEl>
                                      </p:cBhvr>
                                      <p:by x="108000" y="108000"/>
                                    </p:animScale>
                                  </p:childTnLst>
                                </p:cTn>
                              </p:par>
                              <p:par>
                                <p:cTn id="49" presetID="6" presetClass="emph" presetSubtype="0" autoRev="1" fill="hold" grpId="1" nodeType="withEffect">
                                  <p:stCondLst>
                                    <p:cond delay="0"/>
                                  </p:stCondLst>
                                  <p:childTnLst>
                                    <p:animScale>
                                      <p:cBhvr>
                                        <p:cTn id="50" dur="750" fill="hold"/>
                                        <p:tgtEl>
                                          <p:spTgt spid="32788"/>
                                        </p:tgtEl>
                                      </p:cBhvr>
                                      <p:by x="108000" y="108000"/>
                                    </p:animScale>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6097"/>
                                        </p:tgtEl>
                                        <p:attrNameLst>
                                          <p:attrName>style.visibility</p:attrName>
                                        </p:attrNameLst>
                                      </p:cBhvr>
                                      <p:to>
                                        <p:strVal val="visible"/>
                                      </p:to>
                                    </p:set>
                                    <p:animEffect transition="in" filter="dissolve">
                                      <p:cBhvr>
                                        <p:cTn id="55" dur="1000"/>
                                        <p:tgtEl>
                                          <p:spTgt spid="4609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46101"/>
                                        </p:tgtEl>
                                        <p:attrNameLst>
                                          <p:attrName>style.visibility</p:attrName>
                                        </p:attrNameLst>
                                      </p:cBhvr>
                                      <p:to>
                                        <p:strVal val="visible"/>
                                      </p:to>
                                    </p:set>
                                    <p:animEffect transition="in" filter="dissolve">
                                      <p:cBhvr>
                                        <p:cTn id="60" dur="1000"/>
                                        <p:tgtEl>
                                          <p:spTgt spid="46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ldLvl="0" animBg="1" autoUpdateAnimBg="0"/>
      <p:bldP spid="32773" grpId="0" bldLvl="0" animBg="1" autoUpdateAnimBg="0"/>
      <p:bldP spid="32775" grpId="0" bldLvl="0" animBg="1" autoUpdateAnimBg="0"/>
      <p:bldP spid="32776" grpId="0" bldLvl="0" animBg="1" autoUpdateAnimBg="0"/>
      <p:bldP spid="32778" grpId="0" bldLvl="0" autoUpdateAnimBg="0"/>
      <p:bldP spid="32779" grpId="0" bldLvl="0" autoUpdateAnimBg="0"/>
      <p:bldP spid="32780" grpId="0" bldLvl="0" autoUpdateAnimBg="0"/>
      <p:bldP spid="32781" grpId="0" bldLvl="0" autoUpdateAnimBg="0"/>
      <p:bldP spid="32787" grpId="0" bldLvl="0" animBg="1" autoUpdateAnimBg="0"/>
      <p:bldP spid="32787" grpId="1" bldLvl="0" animBg="1" autoUpdateAnimBg="0"/>
      <p:bldP spid="32788" grpId="0" bldLvl="0" animBg="1" autoUpdateAnimBg="0"/>
      <p:bldP spid="32788" grpId="1" bldLvl="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p:nvPr/>
        </p:nvSpPr>
        <p:spPr>
          <a:xfrm>
            <a:off x="2568575" y="908050"/>
            <a:ext cx="6886575" cy="1938020"/>
          </a:xfrm>
          <a:prstGeom prst="rect">
            <a:avLst/>
          </a:prstGeom>
          <a:noFill/>
          <a:ln w="9525">
            <a:noFill/>
          </a:ln>
        </p:spPr>
        <p:txBody>
          <a:bodyPr>
            <a:spAutoFit/>
          </a:bodyPr>
          <a:lstStyle/>
          <a:p>
            <a:pPr algn="ctr">
              <a:lnSpc>
                <a:spcPct val="200000"/>
              </a:lnSpc>
            </a:pPr>
            <a:r>
              <a:rPr lang="zh-CN" altLang="en-US" sz="3600" b="1" noProof="1">
                <a:solidFill>
                  <a:schemeClr val="tx1"/>
                </a:solidFill>
                <a:latin typeface="微软雅黑" panose="020B0503020204020204" charset="-122"/>
                <a:ea typeface="微软雅黑" panose="020B0503020204020204" charset="-122"/>
                <a:cs typeface="微软雅黑" panose="020B0503020204020204" charset="-122"/>
              </a:rPr>
              <a:t>图书馆主页</a:t>
            </a:r>
            <a:endParaRPr lang="zh-CN" altLang="en-US" sz="3600" b="1" noProof="1">
              <a:solidFill>
                <a:schemeClr val="tx1"/>
              </a:solidFill>
              <a:latin typeface="微软雅黑" panose="020B0503020204020204" charset="-122"/>
              <a:ea typeface="微软雅黑" panose="020B0503020204020204" charset="-122"/>
              <a:cs typeface="微软雅黑" panose="020B0503020204020204" charset="-122"/>
            </a:endParaRPr>
          </a:p>
          <a:p>
            <a:pPr algn="ctr">
              <a:lnSpc>
                <a:spcPct val="200000"/>
              </a:lnSpc>
            </a:pPr>
            <a:r>
              <a:rPr lang="zh-CN" altLang="en-US" sz="2400" b="1" noProof="1">
                <a:solidFill>
                  <a:schemeClr val="tx1"/>
                </a:solidFill>
                <a:latin typeface="微软雅黑" panose="020B0503020204020204" charset="-122"/>
                <a:ea typeface="微软雅黑" panose="020B0503020204020204" charset="-122"/>
                <a:cs typeface="微软雅黑" panose="020B0503020204020204" charset="-122"/>
              </a:rPr>
              <a:t> </a:t>
            </a:r>
            <a:r>
              <a:rPr lang="en-US" altLang="x-none" sz="2400" b="1" noProof="1">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rPr>
              <a:t>http://lib.xust.edu.cn  </a:t>
            </a:r>
            <a:endParaRPr lang="en-US" altLang="x-none" sz="2400" b="1" noProof="1">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custDataLst>
              <p:tags r:id="rId1"/>
            </p:custDataLst>
          </p:nvPr>
        </p:nvPicPr>
        <p:blipFill>
          <a:blip r:embed="rId2"/>
          <a:srcRect l="1462" r="1462" b="35852"/>
          <a:stretch>
            <a:fillRect/>
          </a:stretch>
        </p:blipFill>
        <p:spPr>
          <a:xfrm>
            <a:off x="1837690" y="147320"/>
            <a:ext cx="9469120" cy="3459480"/>
          </a:xfrm>
          <a:prstGeom prst="rect">
            <a:avLst/>
          </a:prstGeom>
        </p:spPr>
      </p:pic>
      <p:sp>
        <p:nvSpPr>
          <p:cNvPr id="48132" name="AutoShape 4"/>
          <p:cNvSpPr/>
          <p:nvPr/>
        </p:nvSpPr>
        <p:spPr>
          <a:xfrm>
            <a:off x="7290435" y="527050"/>
            <a:ext cx="1066800" cy="381000"/>
          </a:xfrm>
          <a:prstGeom prst="flowChartAlternateProcess">
            <a:avLst/>
          </a:prstGeom>
          <a:noFill/>
          <a:ln w="28575" cap="flat" cmpd="sng">
            <a:solidFill>
              <a:srgbClr val="FF0066"/>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pic>
        <p:nvPicPr>
          <p:cNvPr id="5" name="图片 4"/>
          <p:cNvPicPr>
            <a:picLocks noChangeAspect="1"/>
          </p:cNvPicPr>
          <p:nvPr/>
        </p:nvPicPr>
        <p:blipFill>
          <a:blip r:embed="rId3"/>
          <a:stretch>
            <a:fillRect/>
          </a:stretch>
        </p:blipFill>
        <p:spPr>
          <a:xfrm>
            <a:off x="1753235" y="3690620"/>
            <a:ext cx="9553575" cy="29984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ipe(up)">
                                      <p:cBhvr>
                                        <p:cTn id="7" dur="10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132"/>
                                        </p:tgtEl>
                                        <p:attrNameLst>
                                          <p:attrName>style.visibility</p:attrName>
                                        </p:attrNameLst>
                                      </p:cBhvr>
                                      <p:to>
                                        <p:strVal val="visible"/>
                                      </p:to>
                                    </p:set>
                                    <p:anim calcmode="lin" valueType="num">
                                      <p:cBhvr>
                                        <p:cTn id="12" dur="500" fill="hold"/>
                                        <p:tgtEl>
                                          <p:spTgt spid="48132"/>
                                        </p:tgtEl>
                                        <p:attrNameLst>
                                          <p:attrName>ppt_x</p:attrName>
                                        </p:attrNameLst>
                                      </p:cBhvr>
                                      <p:tavLst>
                                        <p:tav tm="0">
                                          <p:val>
                                            <p:strVal val="#ppt_x"/>
                                          </p:val>
                                        </p:tav>
                                        <p:tav tm="100000">
                                          <p:val>
                                            <p:strVal val="#ppt_x"/>
                                          </p:val>
                                        </p:tav>
                                      </p:tavLst>
                                    </p:anim>
                                    <p:anim calcmode="lin" valueType="num">
                                      <p:cBhvr>
                                        <p:cTn id="13"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547495" y="252095"/>
            <a:ext cx="9531350" cy="6605905"/>
          </a:xfrm>
          <a:prstGeom prst="rect">
            <a:avLst/>
          </a:prstGeom>
        </p:spPr>
      </p:pic>
      <p:sp>
        <p:nvSpPr>
          <p:cNvPr id="3" name="矩形 2"/>
          <p:cNvSpPr/>
          <p:nvPr/>
        </p:nvSpPr>
        <p:spPr>
          <a:xfrm>
            <a:off x="1547495" y="205105"/>
            <a:ext cx="1725295" cy="462280"/>
          </a:xfrm>
          <a:prstGeom prst="rect">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852930" y="865505"/>
            <a:ext cx="8682990" cy="5126990"/>
          </a:xfrm>
          <a:prstGeom prst="rect">
            <a:avLst/>
          </a:prstGeom>
        </p:spPr>
      </p:pic>
      <p:sp>
        <p:nvSpPr>
          <p:cNvPr id="5" name="矩形 4"/>
          <p:cNvSpPr/>
          <p:nvPr/>
        </p:nvSpPr>
        <p:spPr>
          <a:xfrm>
            <a:off x="1884680" y="1396365"/>
            <a:ext cx="1345565" cy="532130"/>
          </a:xfrm>
          <a:prstGeom prst="rect">
            <a:avLst/>
          </a:prstGeom>
          <a:noFill/>
          <a:ln w="28575">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996440" y="264160"/>
            <a:ext cx="9201150" cy="6593840"/>
          </a:xfrm>
          <a:prstGeom prst="rect">
            <a:avLst/>
          </a:prstGeom>
        </p:spPr>
      </p:pic>
      <p:sp>
        <p:nvSpPr>
          <p:cNvPr id="3" name="矩形 2"/>
          <p:cNvSpPr/>
          <p:nvPr/>
        </p:nvSpPr>
        <p:spPr>
          <a:xfrm>
            <a:off x="1996440" y="1228090"/>
            <a:ext cx="1725295" cy="448310"/>
          </a:xfrm>
          <a:prstGeom prst="rect">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38700" y="0"/>
            <a:ext cx="3657600" cy="3429000"/>
          </a:xfrm>
          <a:prstGeom prst="rect">
            <a:avLst/>
          </a:prstGeom>
          <a:blipFill dpi="0" rotWithShape="1">
            <a:blip r:embed="rId1"/>
            <a:srcRect/>
            <a:stretch>
              <a:fillRect l="-10000" t="-1000" r="-6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5" name="矩形 4"/>
          <p:cNvSpPr/>
          <p:nvPr/>
        </p:nvSpPr>
        <p:spPr>
          <a:xfrm>
            <a:off x="-30513" y="3411775"/>
            <a:ext cx="3695733" cy="3439324"/>
          </a:xfrm>
          <a:prstGeom prst="rect">
            <a:avLst/>
          </a:prstGeom>
          <a:blipFill dpi="0" rotWithShape="1">
            <a:blip r:embed="rId2"/>
            <a:srcRect/>
            <a:stretch>
              <a:fillRect l="-10000" t="-1000" r="-6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 name="矩形 5"/>
          <p:cNvSpPr/>
          <p:nvPr/>
        </p:nvSpPr>
        <p:spPr>
          <a:xfrm>
            <a:off x="8496935" y="3412490"/>
            <a:ext cx="3695065" cy="3497580"/>
          </a:xfrm>
          <a:prstGeom prst="rect">
            <a:avLst/>
          </a:prstGeom>
          <a:blipFill dpi="0" rotWithShape="1">
            <a:blip r:embed="rId3"/>
            <a:srcRect/>
            <a:stretch>
              <a:fillRect l="-10000" r="-36000" b="-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7" name="矩形 6"/>
          <p:cNvSpPr/>
          <p:nvPr/>
        </p:nvSpPr>
        <p:spPr>
          <a:xfrm>
            <a:off x="3665855" y="3411855"/>
            <a:ext cx="4830445" cy="3518535"/>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nvGrpSpPr>
          <p:cNvPr id="8" name="组合 7"/>
          <p:cNvGrpSpPr/>
          <p:nvPr/>
        </p:nvGrpSpPr>
        <p:grpSpPr>
          <a:xfrm>
            <a:off x="4171315" y="3761740"/>
            <a:ext cx="3848735" cy="3089241"/>
            <a:chOff x="1210025" y="4196872"/>
            <a:chExt cx="2110402" cy="3089200"/>
          </a:xfrm>
        </p:grpSpPr>
        <p:sp>
          <p:nvSpPr>
            <p:cNvPr id="9" name="TextBox 32"/>
            <p:cNvSpPr txBox="1"/>
            <p:nvPr/>
          </p:nvSpPr>
          <p:spPr>
            <a:xfrm>
              <a:off x="1210025" y="4547988"/>
              <a:ext cx="2110402" cy="2738084"/>
            </a:xfrm>
            <a:prstGeom prst="rect">
              <a:avLst/>
            </a:prstGeom>
            <a:noFill/>
          </p:spPr>
          <p:txBody>
            <a:bodyPr wrap="square" lIns="91440" tIns="45720" rIns="91440" bIns="45720" rtlCol="0">
              <a:spAutoFit/>
            </a:bodyPr>
            <a:lstStyle/>
            <a:p>
              <a:pPr marL="342900" indent="-342900">
                <a:spcBef>
                  <a:spcPct val="20000"/>
                </a:spcBef>
                <a:buClr>
                  <a:schemeClr val="hlink"/>
                </a:buClr>
                <a:buFont typeface="Wingdings" panose="05000000000000000000" pitchFamily="2" charset="2"/>
                <a:buNone/>
              </a:pPr>
              <a:r>
                <a:rPr lang="zh-CN" altLang="en-US" sz="1200">
                  <a:latin typeface="微软雅黑" panose="020B0503020204020204" charset="-122"/>
                  <a:ea typeface="微软雅黑" panose="020B0503020204020204" charset="-122"/>
                  <a:cs typeface="微软雅黑" panose="020B0503020204020204" charset="-122"/>
                  <a:sym typeface="+mn-ea"/>
                </a:rPr>
                <a:t> </a:t>
              </a:r>
              <a:endParaRPr lang="zh-CN" altLang="en-US" sz="1200" b="0">
                <a:latin typeface="微软雅黑" panose="020B0503020204020204" charset="-122"/>
                <a:ea typeface="微软雅黑" panose="020B0503020204020204" charset="-122"/>
                <a:cs typeface="微软雅黑" panose="020B0503020204020204" charset="-122"/>
              </a:endParaRPr>
            </a:p>
            <a:p>
              <a:pPr marL="342900" indent="-342900">
                <a:spcBef>
                  <a:spcPct val="20000"/>
                </a:spcBef>
                <a:buClr>
                  <a:schemeClr val="hlink"/>
                </a:buClr>
                <a:buFont typeface="Wingdings" panose="05000000000000000000" pitchFamily="2" charset="2"/>
                <a:buNone/>
              </a:pPr>
              <a:r>
                <a:rPr lang="zh-CN" altLang="en-US" sz="12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SCI、EI(文摘) </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l">
                <a:lnSpc>
                  <a:spcPct val="150000"/>
                </a:lnSpc>
                <a:spcBef>
                  <a:spcPct val="20000"/>
                </a:spcBef>
                <a:buClr>
                  <a:schemeClr val="hlink"/>
                </a:buClr>
                <a:buFont typeface="Wingdings" panose="05000000000000000000" pitchFamily="2" charset="2"/>
                <a:buNone/>
              </a:pPr>
              <a:r>
                <a:rPr lang="zh-CN" altLang="en-US" sz="2000">
                  <a:latin typeface="微软雅黑" panose="020B0503020204020204" charset="-122"/>
                  <a:ea typeface="微软雅黑" panose="020B0503020204020204" charset="-122"/>
                  <a:cs typeface="微软雅黑" panose="020B0503020204020204" charset="-122"/>
                  <a:sym typeface="+mn-ea"/>
                </a:rPr>
                <a:t>     Elesiver SD（全文）</a:t>
              </a:r>
              <a:endParaRPr lang="zh-CN" altLang="en-US" sz="2000" b="0">
                <a:latin typeface="微软雅黑" panose="020B0503020204020204" charset="-122"/>
                <a:ea typeface="微软雅黑" panose="020B0503020204020204" charset="-122"/>
                <a:cs typeface="微软雅黑" panose="020B0503020204020204" charset="-122"/>
              </a:endParaRPr>
            </a:p>
            <a:p>
              <a:pPr marL="342900" indent="-342900" algn="l">
                <a:lnSpc>
                  <a:spcPct val="150000"/>
                </a:lnSpc>
                <a:spcBef>
                  <a:spcPct val="20000"/>
                </a:spcBef>
                <a:buClr>
                  <a:schemeClr val="hlink"/>
                </a:buClr>
                <a:buFont typeface="Wingdings" panose="05000000000000000000" pitchFamily="2" charset="2"/>
                <a:buNone/>
              </a:pPr>
              <a:r>
                <a:rPr lang="zh-CN" altLang="en-US" sz="2000">
                  <a:latin typeface="微软雅黑" panose="020B0503020204020204" charset="-122"/>
                  <a:ea typeface="微软雅黑" panose="020B0503020204020204" charset="-122"/>
                  <a:cs typeface="微软雅黑" panose="020B0503020204020204" charset="-122"/>
                  <a:sym typeface="+mn-ea"/>
                </a:rPr>
                <a:t>     SpringerLink（全文）</a:t>
              </a:r>
              <a:endParaRPr lang="zh-CN" altLang="en-US" sz="2000" b="0">
                <a:latin typeface="微软雅黑" panose="020B0503020204020204" charset="-122"/>
                <a:ea typeface="微软雅黑" panose="020B0503020204020204" charset="-122"/>
                <a:cs typeface="微软雅黑" panose="020B0503020204020204" charset="-122"/>
              </a:endParaRPr>
            </a:p>
            <a:p>
              <a:pPr marL="342900" indent="-342900" algn="l">
                <a:lnSpc>
                  <a:spcPct val="150000"/>
                </a:lnSpc>
                <a:spcBef>
                  <a:spcPct val="20000"/>
                </a:spcBef>
                <a:buClr>
                  <a:schemeClr val="hlink"/>
                </a:buClr>
                <a:buFont typeface="Wingdings" panose="05000000000000000000" pitchFamily="2" charset="2"/>
                <a:buNone/>
              </a:pPr>
              <a:r>
                <a:rPr lang="zh-CN" altLang="en-US" sz="2000">
                  <a:latin typeface="微软雅黑" panose="020B0503020204020204" charset="-122"/>
                  <a:ea typeface="微软雅黑" panose="020B0503020204020204" charset="-122"/>
                  <a:cs typeface="微软雅黑" panose="020B0503020204020204" charset="-122"/>
                  <a:sym typeface="+mn-ea"/>
                </a:rPr>
                <a:t>     EBSCO(经管商业类多)</a:t>
              </a:r>
              <a:endParaRPr lang="zh-CN" altLang="en-US" sz="2000" b="0">
                <a:latin typeface="微软雅黑" panose="020B0503020204020204" charset="-122"/>
                <a:ea typeface="微软雅黑" panose="020B0503020204020204" charset="-122"/>
                <a:cs typeface="微软雅黑" panose="020B0503020204020204" charset="-122"/>
              </a:endParaRPr>
            </a:p>
            <a:p>
              <a:pPr marL="342900" indent="-342900" algn="l">
                <a:lnSpc>
                  <a:spcPct val="150000"/>
                </a:lnSpc>
                <a:spcBef>
                  <a:spcPct val="20000"/>
                </a:spcBef>
                <a:buClr>
                  <a:schemeClr val="hlink"/>
                </a:buClr>
                <a:buFont typeface="Wingdings" panose="05000000000000000000" pitchFamily="2" charset="2"/>
                <a:buNone/>
              </a:pPr>
              <a:r>
                <a:rPr lang="zh-CN" altLang="en-US" sz="2000">
                  <a:latin typeface="微软雅黑" panose="020B0503020204020204" charset="-122"/>
                  <a:ea typeface="微软雅黑" panose="020B0503020204020204" charset="-122"/>
                  <a:cs typeface="微软雅黑" panose="020B0503020204020204" charset="-122"/>
                  <a:sym typeface="+mn-ea"/>
                </a:rPr>
                <a:t>     PQDT(国外名校博硕士论文）</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10" name="矩形 9"/>
            <p:cNvSpPr/>
            <p:nvPr/>
          </p:nvSpPr>
          <p:spPr>
            <a:xfrm>
              <a:off x="1213580" y="4196872"/>
              <a:ext cx="1983551" cy="398775"/>
            </a:xfrm>
            <a:prstGeom prst="rect">
              <a:avLst/>
            </a:prstGeom>
          </p:spPr>
          <p:txBody>
            <a:bodyPr wrap="square">
              <a:spAutoFit/>
            </a:bodyPr>
            <a:lstStyle/>
            <a:p>
              <a:r>
                <a:rPr lang="zh-CN" altLang="en-US" sz="2000" b="1" dirty="0">
                  <a:latin typeface="微软雅黑" panose="020B0503020204020204" charset="-122"/>
                  <a:ea typeface="微软雅黑" panose="020B0503020204020204" charset="-122"/>
                </a:rPr>
                <a:t>外文（综合类）：</a:t>
              </a:r>
              <a:endParaRPr lang="zh-CN" altLang="en-US" sz="2000" b="1" dirty="0">
                <a:latin typeface="微软雅黑" panose="020B0503020204020204" charset="-122"/>
                <a:ea typeface="微软雅黑" panose="020B0503020204020204" charset="-122"/>
              </a:endParaRPr>
            </a:p>
          </p:txBody>
        </p:sp>
      </p:grpSp>
      <p:sp>
        <p:nvSpPr>
          <p:cNvPr id="11" name="矩形 10"/>
          <p:cNvSpPr/>
          <p:nvPr/>
        </p:nvSpPr>
        <p:spPr>
          <a:xfrm>
            <a:off x="-30480" y="0"/>
            <a:ext cx="4869815" cy="3412490"/>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4" name="矩形 13"/>
          <p:cNvSpPr/>
          <p:nvPr/>
        </p:nvSpPr>
        <p:spPr>
          <a:xfrm>
            <a:off x="259080" y="427355"/>
            <a:ext cx="4259580" cy="1968500"/>
          </a:xfrm>
          <a:prstGeom prst="rect">
            <a:avLst/>
          </a:prstGeom>
        </p:spPr>
        <p:txBody>
          <a:bodyPr wrap="square">
            <a:spAutoFit/>
          </a:bodyPr>
          <a:lstStyle/>
          <a:p>
            <a:pPr marL="342900" indent="-342900">
              <a:spcBef>
                <a:spcPct val="20000"/>
              </a:spcBef>
              <a:buClr>
                <a:schemeClr val="hlink"/>
              </a:buClr>
              <a:buFont typeface="Wingdings" panose="05000000000000000000" pitchFamily="2" charset="2"/>
              <a:buNone/>
            </a:pPr>
            <a:r>
              <a:rPr lang="zh-CN" altLang="en-US" sz="1860" b="1">
                <a:latin typeface="微软雅黑" panose="020B0503020204020204" charset="-122"/>
                <a:ea typeface="微软雅黑" panose="020B0503020204020204" charset="-122"/>
                <a:cs typeface="微软雅黑" panose="020B0503020204020204" charset="-122"/>
                <a:sym typeface="+mn-ea"/>
              </a:rPr>
              <a:t> </a:t>
            </a:r>
            <a:r>
              <a:rPr lang="zh-CN" altLang="en-US" sz="2000" b="1">
                <a:latin typeface="微软雅黑" panose="020B0503020204020204" charset="-122"/>
                <a:ea typeface="微软雅黑" panose="020B0503020204020204" charset="-122"/>
                <a:cs typeface="微软雅黑" panose="020B0503020204020204" charset="-122"/>
                <a:sym typeface="+mn-ea"/>
              </a:rPr>
              <a:t>中文（综合类）：</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nSpc>
                <a:spcPct val="150000"/>
              </a:lnSpc>
              <a:spcBef>
                <a:spcPct val="20000"/>
              </a:spcBef>
              <a:buClr>
                <a:schemeClr val="hlink"/>
              </a:buClr>
              <a:buFont typeface="Wingdings" panose="05000000000000000000" pitchFamily="2" charset="2"/>
              <a:buNone/>
            </a:pPr>
            <a:r>
              <a:rPr lang="zh-CN" altLang="en-US" sz="2000">
                <a:latin typeface="微软雅黑" panose="020B0503020204020204" charset="-122"/>
                <a:ea typeface="微软雅黑" panose="020B0503020204020204" charset="-122"/>
                <a:cs typeface="微软雅黑" panose="020B0503020204020204" charset="-122"/>
                <a:sym typeface="+mn-ea"/>
              </a:rPr>
              <a:t>       </a:t>
            </a:r>
            <a:r>
              <a:rPr lang="en-US" altLang="zh-CN" sz="2000">
                <a:latin typeface="微软雅黑" panose="020B0503020204020204" charset="-122"/>
                <a:ea typeface="微软雅黑" panose="020B0503020204020204" charset="-122"/>
                <a:cs typeface="微软雅黑" panose="020B0503020204020204" charset="-122"/>
                <a:sym typeface="+mn-ea"/>
              </a:rPr>
              <a:t>CNKI</a:t>
            </a:r>
            <a:r>
              <a:rPr lang="zh-CN" altLang="en-US" sz="2000">
                <a:latin typeface="微软雅黑" panose="020B0503020204020204" charset="-122"/>
                <a:ea typeface="微软雅黑" panose="020B0503020204020204" charset="-122"/>
                <a:cs typeface="微软雅黑" panose="020B0503020204020204" charset="-122"/>
                <a:sym typeface="+mn-ea"/>
              </a:rPr>
              <a:t>（中文学术资料最全面）</a:t>
            </a:r>
            <a:endParaRPr lang="en-US" altLang="zh-CN" sz="2000" b="0">
              <a:latin typeface="微软雅黑" panose="020B0503020204020204" charset="-122"/>
              <a:ea typeface="微软雅黑" panose="020B0503020204020204" charset="-122"/>
              <a:cs typeface="微软雅黑" panose="020B0503020204020204" charset="-122"/>
            </a:endParaRPr>
          </a:p>
          <a:p>
            <a:pPr marL="342900" indent="-342900">
              <a:lnSpc>
                <a:spcPct val="150000"/>
              </a:lnSpc>
              <a:spcBef>
                <a:spcPct val="20000"/>
              </a:spcBef>
              <a:buClr>
                <a:schemeClr val="hlink"/>
              </a:buClr>
              <a:buFont typeface="Wingdings" panose="05000000000000000000" pitchFamily="2" charset="2"/>
              <a:buNone/>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万方（学位论文较完整）</a:t>
            </a:r>
            <a:endParaRPr lang="zh-CN" altLang="en-US" sz="2000" b="0">
              <a:latin typeface="微软雅黑" panose="020B0503020204020204" charset="-122"/>
              <a:ea typeface="微软雅黑" panose="020B0503020204020204" charset="-122"/>
              <a:cs typeface="微软雅黑" panose="020B0503020204020204" charset="-122"/>
            </a:endParaRPr>
          </a:p>
          <a:p>
            <a:pPr marL="342900" indent="-342900">
              <a:lnSpc>
                <a:spcPct val="150000"/>
              </a:lnSpc>
              <a:spcBef>
                <a:spcPct val="20000"/>
              </a:spcBef>
              <a:buClr>
                <a:schemeClr val="hlink"/>
              </a:buClr>
              <a:buFont typeface="Wingdings" panose="05000000000000000000" pitchFamily="2" charset="2"/>
              <a:buNone/>
            </a:pPr>
            <a:r>
              <a:rPr lang="zh-CN" altLang="en-US" sz="2000">
                <a:latin typeface="微软雅黑" panose="020B0503020204020204" charset="-122"/>
                <a:ea typeface="微软雅黑" panose="020B0503020204020204" charset="-122"/>
                <a:cs typeface="微软雅黑" panose="020B0503020204020204" charset="-122"/>
                <a:sym typeface="+mn-ea"/>
              </a:rPr>
              <a:t>       维普（科技类期刊最丰富）</a:t>
            </a:r>
            <a:endParaRPr lang="en-US" altLang="zh-CN" sz="2000" dirty="0">
              <a:latin typeface="微软雅黑" panose="020B0503020204020204" charset="-122"/>
              <a:ea typeface="微软雅黑" panose="020B0503020204020204" charset="-122"/>
              <a:cs typeface="微软雅黑" panose="020B0503020204020204" charset="-122"/>
            </a:endParaRPr>
          </a:p>
        </p:txBody>
      </p:sp>
      <p:sp>
        <p:nvSpPr>
          <p:cNvPr id="2" name="矩形 1"/>
          <p:cNvSpPr/>
          <p:nvPr/>
        </p:nvSpPr>
        <p:spPr>
          <a:xfrm>
            <a:off x="8496300" y="0"/>
            <a:ext cx="3695700" cy="3411855"/>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8" name="文本框 17"/>
          <p:cNvSpPr txBox="1"/>
          <p:nvPr/>
        </p:nvSpPr>
        <p:spPr>
          <a:xfrm>
            <a:off x="8727440" y="427355"/>
            <a:ext cx="3232785" cy="2122805"/>
          </a:xfrm>
          <a:prstGeom prst="rect">
            <a:avLst/>
          </a:prstGeom>
          <a:noFill/>
        </p:spPr>
        <p:txBody>
          <a:bodyPr wrap="square" rtlCol="0" anchor="t">
            <a:spAutoFit/>
          </a:bodyPr>
          <a:lstStyle/>
          <a:p>
            <a:pPr marL="342900" indent="-342900">
              <a:lnSpc>
                <a:spcPct val="150000"/>
              </a:lnSpc>
              <a:spcBef>
                <a:spcPct val="20000"/>
              </a:spcBef>
              <a:buClr>
                <a:schemeClr val="hlink"/>
              </a:buClr>
              <a:buFont typeface="Wingdings" panose="05000000000000000000" pitchFamily="2" charset="2"/>
              <a:buNone/>
            </a:pPr>
            <a:r>
              <a:rPr lang="zh-CN" altLang="en-US" sz="2000" b="1">
                <a:latin typeface="微软雅黑" panose="020B0503020204020204" charset="-122"/>
                <a:ea typeface="微软雅黑" panose="020B0503020204020204" charset="-122"/>
                <a:cs typeface="微软雅黑" panose="020B0503020204020204" charset="-122"/>
                <a:sym typeface="Arial" panose="020B0604020202020204" pitchFamily="34" charset="0"/>
              </a:rPr>
              <a:t>文献管理软件：</a:t>
            </a: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ct val="20000"/>
              </a:spcBef>
              <a:buClr>
                <a:schemeClr val="hlink"/>
              </a:buClr>
              <a:buFont typeface="Wingdings" panose="05000000000000000000" pitchFamily="2" charset="2"/>
              <a:buNone/>
            </a:pP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EndNote-online</a:t>
            </a:r>
            <a:endParaRPr lang="zh-CN" altLang="en-US" sz="2000" b="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ct val="20000"/>
              </a:spcBef>
              <a:buClr>
                <a:schemeClr val="hlink"/>
              </a:buClr>
              <a:buFont typeface="Wingdings" panose="05000000000000000000" pitchFamily="2" charset="2"/>
              <a:buNone/>
            </a:pPr>
            <a:r>
              <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     NoteFirst</a:t>
            </a:r>
            <a:endPar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ct val="20000"/>
              </a:spcBef>
              <a:buClr>
                <a:schemeClr val="hlink"/>
              </a:buClr>
              <a:buFont typeface="Wingdings" panose="05000000000000000000" pitchFamily="2" charset="2"/>
              <a:buNone/>
            </a:pPr>
            <a:r>
              <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CNKI </a:t>
            </a: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知网</a:t>
            </a:r>
            <a:r>
              <a:rPr lang="zh-CN"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研学</a:t>
            </a:r>
            <a:endParaRPr lang="zh-CN"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素材框 1"/>
          <p:cNvSpPr/>
          <p:nvPr/>
        </p:nvSpPr>
        <p:spPr>
          <a:xfrm rot="16200000">
            <a:off x="2122805" y="958850"/>
            <a:ext cx="3160395" cy="5828030"/>
          </a:xfrm>
          <a:prstGeom prst="frame">
            <a:avLst>
              <a:gd name="adj1" fmla="val 50000"/>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6" name="矩形 255"/>
          <p:cNvSpPr/>
          <p:nvPr/>
        </p:nvSpPr>
        <p:spPr>
          <a:xfrm>
            <a:off x="7978140" y="5175885"/>
            <a:ext cx="3504565" cy="706755"/>
          </a:xfrm>
          <a:prstGeom prst="rect">
            <a:avLst/>
          </a:prstGeom>
        </p:spPr>
        <p:txBody>
          <a:bodyPr wrap="square">
            <a:spAutoFit/>
          </a:bodyPr>
          <a:lstStyle/>
          <a:p>
            <a:r>
              <a:rPr lang="en-US" altLang="zh-CN" sz="2000" b="1" dirty="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000" b="1" dirty="0">
                <a:latin typeface="微软雅黑" panose="020B0503020204020204" charset="-122"/>
                <a:ea typeface="微软雅黑" panose="020B0503020204020204" charset="-122"/>
                <a:cs typeface="微软雅黑" panose="020B0503020204020204" charset="-122"/>
                <a:sym typeface="Arial" panose="020B0604020202020204" pitchFamily="34" charset="0"/>
              </a:rPr>
              <a:t>摘自</a:t>
            </a:r>
            <a:endParaRPr lang="zh-CN" altLang="en-US" sz="2000" b="1"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r>
              <a:rPr lang="zh-CN" altLang="en-US" sz="2000" b="1" dirty="0">
                <a:latin typeface="微软雅黑" panose="020B0503020204020204" charset="-122"/>
                <a:ea typeface="微软雅黑" panose="020B0503020204020204" charset="-122"/>
                <a:cs typeface="微软雅黑" panose="020B0503020204020204" charset="-122"/>
                <a:sym typeface="Arial" panose="020B0604020202020204" pitchFamily="34" charset="0"/>
              </a:rPr>
              <a:t>  《如果让我重做一次研究生</a:t>
            </a:r>
            <a:r>
              <a:rPr lang="zh-CN" altLang="en-US" sz="1500" b="1" dirty="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500" dirty="0">
                <a:latin typeface="微软雅黑" panose="020B0503020204020204" charset="-122"/>
                <a:ea typeface="微软雅黑" panose="020B0503020204020204" charset="-122"/>
                <a:cs typeface="微软雅黑" panose="020B0503020204020204" charset="-122"/>
              </a:rPr>
              <a:t> </a:t>
            </a:r>
            <a:endParaRPr lang="zh-CN" altLang="en-US" sz="1500" dirty="0">
              <a:latin typeface="微软雅黑" panose="020B0503020204020204" charset="-122"/>
              <a:ea typeface="微软雅黑" panose="020B0503020204020204" charset="-122"/>
              <a:cs typeface="微软雅黑" panose="020B0503020204020204" charset="-122"/>
            </a:endParaRPr>
          </a:p>
        </p:txBody>
      </p:sp>
      <p:sp>
        <p:nvSpPr>
          <p:cNvPr id="258" name="矩形 257"/>
          <p:cNvSpPr/>
          <p:nvPr/>
        </p:nvSpPr>
        <p:spPr>
          <a:xfrm>
            <a:off x="7459354" y="1935816"/>
            <a:ext cx="4023219" cy="3006725"/>
          </a:xfrm>
          <a:prstGeom prst="rect">
            <a:avLst/>
          </a:prstGeom>
        </p:spPr>
        <p:txBody>
          <a:bodyPr wrap="square">
            <a:spAutoFit/>
          </a:bodyPr>
          <a:lstStyle/>
          <a:p>
            <a:pPr>
              <a:lnSpc>
                <a:spcPct val="150000"/>
              </a:lnSpc>
              <a:spcBef>
                <a:spcPct val="20000"/>
              </a:spcBef>
              <a:spcAft>
                <a:spcPct val="20000"/>
              </a:spcAft>
            </a:pP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大学生基本上是来接受学问、接受知识的，然而不管是对于硕士时期或是博士时期的研究而言，都应该准备要开始制造新的知识。</a:t>
            </a:r>
            <a:endPar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50000"/>
              </a:lnSpc>
              <a:spcBef>
                <a:spcPct val="20000"/>
              </a:spcBef>
              <a:spcAft>
                <a:spcPct val="20000"/>
              </a:spcAft>
            </a:pP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研究生应学会创新、主动学习及学习如何学习（</a:t>
            </a:r>
            <a:r>
              <a:rPr lang="en-US" altLang="zh-CN"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learn how to learn</a:t>
            </a: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2000" dirty="0">
                <a:latin typeface="黑体" panose="02010609060101010101" charset="-122"/>
                <a:ea typeface="黑体" panose="02010609060101010101" charset="-122"/>
                <a:cs typeface="黑体" panose="02010609060101010101" charset="-122"/>
              </a:rPr>
              <a:t> </a:t>
            </a:r>
            <a:endParaRPr lang="zh-CN" altLang="en-US" sz="2000" dirty="0">
              <a:latin typeface="黑体" panose="02010609060101010101" charset="-122"/>
              <a:ea typeface="黑体" panose="02010609060101010101" charset="-122"/>
              <a:cs typeface="黑体" panose="02010609060101010101" charset="-122"/>
            </a:endParaRPr>
          </a:p>
        </p:txBody>
      </p:sp>
      <p:sp>
        <p:nvSpPr>
          <p:cNvPr id="259" name="文本框 258"/>
          <p:cNvSpPr txBox="1"/>
          <p:nvPr/>
        </p:nvSpPr>
        <p:spPr>
          <a:xfrm>
            <a:off x="9343327" y="5175725"/>
            <a:ext cx="1924335" cy="398780"/>
          </a:xfrm>
          <a:prstGeom prst="rect">
            <a:avLst/>
          </a:prstGeom>
          <a:noFill/>
        </p:spPr>
        <p:txBody>
          <a:bodyPr wrap="square" rtlCol="0">
            <a:spAutoFit/>
          </a:bodyPr>
          <a:lstStyle/>
          <a:p>
            <a:r>
              <a:rPr lang="en-US" altLang="zh-CN" sz="2000" dirty="0">
                <a:latin typeface="华文细黑" panose="02010600040101010101" pitchFamily="2" charset="-122"/>
                <a:ea typeface="华文细黑" panose="02010600040101010101" pitchFamily="2" charset="-122"/>
              </a:rPr>
              <a:t> </a:t>
            </a:r>
            <a:endParaRPr lang="zh-CN" altLang="en-US" sz="2000" dirty="0">
              <a:latin typeface="华文细黑" panose="02010600040101010101" pitchFamily="2" charset="-122"/>
              <a:ea typeface="华文细黑" panose="02010600040101010101" pitchFamily="2" charset="-122"/>
            </a:endParaRPr>
          </a:p>
        </p:txBody>
      </p:sp>
      <p:sp>
        <p:nvSpPr>
          <p:cNvPr id="264" name="文本框 263"/>
          <p:cNvSpPr txBox="1"/>
          <p:nvPr/>
        </p:nvSpPr>
        <p:spPr>
          <a:xfrm>
            <a:off x="4144645" y="3297555"/>
            <a:ext cx="2237740" cy="583565"/>
          </a:xfrm>
          <a:prstGeom prst="rect">
            <a:avLst/>
          </a:prstGeom>
          <a:noFill/>
        </p:spPr>
        <p:txBody>
          <a:bodyPr wrap="square" rtlCol="0">
            <a:spAutoFit/>
          </a:bodyPr>
          <a:lstStyle/>
          <a:p>
            <a:r>
              <a:rPr lang="zh-CN" altLang="en-US" sz="3200" b="1" dirty="0">
                <a:latin typeface="微软雅黑" panose="020B0503020204020204" charset="-122"/>
                <a:ea typeface="微软雅黑" panose="020B0503020204020204" charset="-122"/>
              </a:rPr>
              <a:t>王泛森院士</a:t>
            </a:r>
            <a:endParaRPr lang="zh-CN" altLang="en-US" sz="3200" b="1" dirty="0">
              <a:latin typeface="微软雅黑" panose="020B0503020204020204" charset="-122"/>
              <a:ea typeface="微软雅黑" panose="020B0503020204020204" charset="-122"/>
            </a:endParaRPr>
          </a:p>
        </p:txBody>
      </p:sp>
      <p:grpSp>
        <p:nvGrpSpPr>
          <p:cNvPr id="10" name="组合 9"/>
          <p:cNvGrpSpPr/>
          <p:nvPr/>
        </p:nvGrpSpPr>
        <p:grpSpPr>
          <a:xfrm>
            <a:off x="-6509" y="258236"/>
            <a:ext cx="4151251" cy="1200863"/>
            <a:chOff x="-259892" y="-1"/>
            <a:chExt cx="4151251" cy="1200863"/>
          </a:xfrm>
        </p:grpSpPr>
        <p:sp>
          <p:nvSpPr>
            <p:cNvPr id="11" name="素材框 10"/>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13" name="文本框 12"/>
            <p:cNvSpPr txBox="1"/>
            <p:nvPr/>
          </p:nvSpPr>
          <p:spPr>
            <a:xfrm>
              <a:off x="353201" y="383933"/>
              <a:ext cx="655093" cy="583565"/>
            </a:xfrm>
            <a:prstGeom prst="rect">
              <a:avLst/>
            </a:prstGeom>
            <a:noFill/>
          </p:spPr>
          <p:txBody>
            <a:bodyPr wrap="square" rtlCol="0">
              <a:spAutoFit/>
            </a:bodyPr>
            <a:lstStyle/>
            <a:p>
              <a:endParaRPr lang="zh-CN" altLang="en-US" sz="3200" dirty="0">
                <a:latin typeface="Impact" panose="020B0806030902050204" pitchFamily="34" charset="0"/>
              </a:endParaRPr>
            </a:p>
          </p:txBody>
        </p:sp>
        <p:sp>
          <p:nvSpPr>
            <p:cNvPr id="14" name="文本框 13"/>
            <p:cNvSpPr txBox="1"/>
            <p:nvPr/>
          </p:nvSpPr>
          <p:spPr>
            <a:xfrm>
              <a:off x="1175457" y="418191"/>
              <a:ext cx="2715902" cy="583565"/>
            </a:xfrm>
            <a:prstGeom prst="rect">
              <a:avLst/>
            </a:prstGeom>
            <a:noFill/>
          </p:spPr>
          <p:txBody>
            <a:bodyPr wrap="square" rtlCol="0">
              <a:spAutoFit/>
              <a:scene3d>
                <a:camera prst="orthographicFront"/>
                <a:lightRig rig="threePt" dir="t"/>
              </a:scene3d>
            </a:bodyPr>
            <a:lstStyle/>
            <a:p>
              <a:r>
                <a:rPr lang="zh-CN" altLang="en-US" sz="3200" b="1" dirty="0">
                  <a:solidFill>
                    <a:schemeClr val="tx1"/>
                  </a:solidFill>
                  <a:effectLst/>
                  <a:latin typeface="微软雅黑" panose="020B0503020204020204" charset="-122"/>
                  <a:ea typeface="微软雅黑" panose="020B0503020204020204" charset="-122"/>
                </a:rPr>
                <a:t>前言</a:t>
              </a:r>
              <a:endParaRPr lang="zh-CN" altLang="en-US" sz="3200" b="1" dirty="0">
                <a:solidFill>
                  <a:schemeClr val="tx1"/>
                </a:solidFill>
                <a:effectLst/>
                <a:latin typeface="微软雅黑" panose="020B0503020204020204" charset="-122"/>
                <a:ea typeface="微软雅黑" panose="020B0503020204020204" charset="-122"/>
              </a:endParaRPr>
            </a:p>
          </p:txBody>
        </p:sp>
      </p:grpSp>
      <p:pic>
        <p:nvPicPr>
          <p:cNvPr id="16389" name="Picture 5" descr="1"/>
          <p:cNvPicPr>
            <a:picLocks noChangeAspect="1"/>
          </p:cNvPicPr>
          <p:nvPr/>
        </p:nvPicPr>
        <p:blipFill>
          <a:blip r:embed="rId2"/>
          <a:stretch>
            <a:fillRect/>
          </a:stretch>
        </p:blipFill>
        <p:spPr>
          <a:xfrm>
            <a:off x="1052195" y="2515235"/>
            <a:ext cx="2951480" cy="266065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38700" y="0"/>
            <a:ext cx="3657600" cy="3429000"/>
          </a:xfrm>
          <a:prstGeom prst="rect">
            <a:avLst/>
          </a:prstGeom>
          <a:blipFill dpi="0" rotWithShape="1">
            <a:blip r:embed="rId1"/>
            <a:srcRect/>
            <a:stretch>
              <a:fillRect l="-10000" t="-1000" r="-6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5" name="矩形 4"/>
          <p:cNvSpPr/>
          <p:nvPr/>
        </p:nvSpPr>
        <p:spPr>
          <a:xfrm>
            <a:off x="-30480" y="3411855"/>
            <a:ext cx="3695700" cy="3498215"/>
          </a:xfrm>
          <a:prstGeom prst="rect">
            <a:avLst/>
          </a:prstGeom>
          <a:blipFill dpi="0" rotWithShape="1">
            <a:blip r:embed="rId2"/>
            <a:srcRect/>
            <a:stretch>
              <a:fillRect l="-10000" t="-1000" r="-6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 name="矩形 5"/>
          <p:cNvSpPr/>
          <p:nvPr/>
        </p:nvSpPr>
        <p:spPr>
          <a:xfrm>
            <a:off x="8496935" y="3412490"/>
            <a:ext cx="3695065" cy="3497580"/>
          </a:xfrm>
          <a:prstGeom prst="rect">
            <a:avLst/>
          </a:prstGeom>
          <a:blipFill dpi="0" rotWithShape="1">
            <a:blip r:embed="rId3"/>
            <a:srcRect/>
            <a:stretch>
              <a:fillRect l="-10000" r="-36000" b="-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7" name="矩形 6"/>
          <p:cNvSpPr/>
          <p:nvPr/>
        </p:nvSpPr>
        <p:spPr>
          <a:xfrm>
            <a:off x="3665220" y="3411855"/>
            <a:ext cx="4846320" cy="3498215"/>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1" name="矩形 10"/>
          <p:cNvSpPr/>
          <p:nvPr/>
        </p:nvSpPr>
        <p:spPr>
          <a:xfrm>
            <a:off x="-30480" y="0"/>
            <a:ext cx="4869815" cy="3429000"/>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2" name="矩形 1"/>
          <p:cNvSpPr/>
          <p:nvPr/>
        </p:nvSpPr>
        <p:spPr>
          <a:xfrm>
            <a:off x="8496300" y="0"/>
            <a:ext cx="3695700" cy="3411855"/>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 name="文本框 2"/>
          <p:cNvSpPr txBox="1"/>
          <p:nvPr/>
        </p:nvSpPr>
        <p:spPr>
          <a:xfrm>
            <a:off x="398780" y="427355"/>
            <a:ext cx="4120515" cy="1947545"/>
          </a:xfrm>
          <a:prstGeom prst="rect">
            <a:avLst/>
          </a:prstGeom>
          <a:noFill/>
        </p:spPr>
        <p:txBody>
          <a:bodyPr wrap="square" rtlCol="0" anchor="t">
            <a:spAutoFit/>
          </a:bodyPr>
          <a:lstStyle/>
          <a:p>
            <a:pPr marL="342900" indent="-342900">
              <a:lnSpc>
                <a:spcPct val="150000"/>
              </a:lnSpc>
              <a:spcBef>
                <a:spcPct val="20000"/>
              </a:spcBef>
              <a:buClr>
                <a:schemeClr val="hlink"/>
              </a:buClr>
              <a:buFont typeface="Wingdings" panose="05000000000000000000" pitchFamily="2" charset="2"/>
              <a:buNone/>
            </a:pPr>
            <a:r>
              <a:rPr lang="zh-CN" altLang="en-US" sz="2000" b="1" dirty="0">
                <a:latin typeface="微软雅黑" panose="020B0503020204020204" charset="-122"/>
                <a:ea typeface="微软雅黑" panose="020B0503020204020204" charset="-122"/>
                <a:cs typeface="微软雅黑" panose="020B0503020204020204" charset="-122"/>
                <a:sym typeface="Arial" panose="020B0604020202020204" pitchFamily="34" charset="0"/>
              </a:rPr>
              <a:t>中文（专业类）：</a:t>
            </a:r>
            <a:endParaRPr lang="zh-CN" altLang="en-US" sz="2000" b="1"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ts val="25"/>
              </a:spcBef>
              <a:buClr>
                <a:schemeClr val="hlink"/>
              </a:buClr>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     煤炭数字图书馆</a:t>
            </a:r>
            <a:endParaRPr lang="zh-CN" altLang="en-US" sz="2000" b="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ts val="25"/>
              </a:spcBef>
              <a:buClr>
                <a:schemeClr val="hlink"/>
              </a:buClr>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     应急管理数字图书馆</a:t>
            </a:r>
            <a:endParaRPr lang="zh-CN" altLang="en-US" sz="2000" b="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ts val="25"/>
              </a:spcBef>
              <a:buClr>
                <a:schemeClr val="hlink"/>
              </a:buClr>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     人大复印报刊资料</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3776345" y="3582670"/>
            <a:ext cx="4639310" cy="3157220"/>
          </a:xfrm>
          <a:prstGeom prst="rect">
            <a:avLst/>
          </a:prstGeom>
          <a:noFill/>
        </p:spPr>
        <p:txBody>
          <a:bodyPr wrap="square" rtlCol="0" anchor="t">
            <a:spAutoFit/>
          </a:bodyPr>
          <a:lstStyle/>
          <a:p>
            <a:pPr marL="342900" indent="-342900">
              <a:lnSpc>
                <a:spcPct val="90000"/>
              </a:lnSpc>
              <a:spcBef>
                <a:spcPct val="20000"/>
              </a:spcBef>
              <a:buClr>
                <a:schemeClr val="hlink"/>
              </a:buClr>
              <a:buFont typeface="Wingdings" panose="05000000000000000000" pitchFamily="2" charset="2"/>
              <a:buNone/>
            </a:pPr>
            <a:r>
              <a:rPr lang="zh-CN" altLang="en-US" sz="2000" b="1" dirty="0">
                <a:latin typeface="微软雅黑" panose="020B0503020204020204" charset="-122"/>
                <a:ea typeface="微软雅黑" panose="020B0503020204020204" charset="-122"/>
                <a:cs typeface="微软雅黑" panose="020B0503020204020204" charset="-122"/>
                <a:sym typeface="Arial" panose="020B0604020202020204" pitchFamily="34" charset="0"/>
              </a:rPr>
              <a:t>外文（专业类）：</a:t>
            </a:r>
            <a:endPar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ts val="25"/>
              </a:spcBef>
              <a:buClr>
                <a:schemeClr val="hlink"/>
              </a:buClr>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IEL</a:t>
            </a: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（电控、自动化、通信、计算机）</a:t>
            </a:r>
            <a:endParaRPr lang="en-US" altLang="zh-CN" sz="2000" b="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ts val="25"/>
              </a:spcBef>
              <a:buClr>
                <a:schemeClr val="hlink"/>
              </a:buClr>
              <a:buFont typeface="Wingdings" panose="05000000000000000000" pitchFamily="2" charset="2"/>
              <a:buNone/>
            </a:pPr>
            <a:r>
              <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     ACM</a:t>
            </a: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计算机）</a:t>
            </a:r>
            <a:endParaRPr lang="zh-CN" altLang="en-US" sz="2000" b="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ts val="25"/>
              </a:spcBef>
              <a:buClr>
                <a:schemeClr val="hlink"/>
              </a:buClr>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ASCE</a:t>
            </a: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机械工程）</a:t>
            </a:r>
            <a:endParaRPr lang="zh-CN" altLang="en-US" sz="2000" b="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ts val="25"/>
              </a:spcBef>
              <a:buClr>
                <a:schemeClr val="hlink"/>
              </a:buClr>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ASME</a:t>
            </a: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土木工程）</a:t>
            </a:r>
            <a:endParaRPr lang="en-US" altLang="zh-CN" sz="2000" b="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ts val="25"/>
              </a:spcBef>
              <a:buClr>
                <a:schemeClr val="hlink"/>
              </a:buClr>
              <a:buFont typeface="Wingdings" panose="05000000000000000000" pitchFamily="2" charset="2"/>
              <a:buNone/>
            </a:pPr>
            <a:r>
              <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     ACS</a:t>
            </a: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化工、材料）</a:t>
            </a:r>
            <a:endParaRPr lang="en-US" altLang="zh-CN" sz="2000" b="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ts val="25"/>
              </a:spcBef>
              <a:buClr>
                <a:schemeClr val="hlink"/>
              </a:buClr>
              <a:buFont typeface="Wingdings" panose="05000000000000000000" pitchFamily="2" charset="2"/>
              <a:buNone/>
            </a:pPr>
            <a:r>
              <a:rPr lang="en-US" altLang="zh-CN" sz="2000">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000" dirty="0">
                <a:latin typeface="微软雅黑" panose="020B0503020204020204" charset="-122"/>
                <a:ea typeface="微软雅黑" panose="020B0503020204020204" charset="-122"/>
                <a:cs typeface="微软雅黑" panose="020B0503020204020204" charset="-122"/>
                <a:sym typeface="Arial" panose="020B0604020202020204" pitchFamily="34" charset="0"/>
              </a:rPr>
              <a:t>国道外文专题数据库（多学科）</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8800465" y="299720"/>
            <a:ext cx="2878455" cy="2122805"/>
          </a:xfrm>
          <a:prstGeom prst="rect">
            <a:avLst/>
          </a:prstGeom>
          <a:noFill/>
        </p:spPr>
        <p:txBody>
          <a:bodyPr wrap="square" rtlCol="0" anchor="t">
            <a:spAutoFit/>
          </a:bodyPr>
          <a:lstStyle/>
          <a:p>
            <a:pPr marL="342900" indent="-342900">
              <a:lnSpc>
                <a:spcPct val="150000"/>
              </a:lnSpc>
              <a:spcBef>
                <a:spcPct val="20000"/>
              </a:spcBef>
              <a:buClr>
                <a:schemeClr val="hlink"/>
              </a:buClr>
              <a:buFont typeface="Wingdings" panose="05000000000000000000" pitchFamily="2" charset="2"/>
              <a:buNone/>
            </a:pPr>
            <a:r>
              <a:rPr lang="zh-CN" altLang="en-US" sz="2000" b="1">
                <a:latin typeface="微软雅黑" panose="020B0503020204020204" charset="-122"/>
                <a:ea typeface="微软雅黑" panose="020B0503020204020204" charset="-122"/>
                <a:cs typeface="微软雅黑" panose="020B0503020204020204" charset="-122"/>
                <a:sym typeface="Arial" panose="020B0604020202020204" pitchFamily="34" charset="0"/>
              </a:rPr>
              <a:t>一站式检索平台：</a:t>
            </a:r>
            <a:endPar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ct val="20000"/>
              </a:spcBef>
              <a:buClr>
                <a:schemeClr val="hlink"/>
              </a:buClr>
              <a:buFont typeface="Wingdings" panose="05000000000000000000" pitchFamily="2" charset="2"/>
              <a:buNone/>
            </a:pP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    读秀学术搜索</a:t>
            </a:r>
            <a:endPar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ct val="20000"/>
              </a:spcBef>
              <a:buClr>
                <a:schemeClr val="hlink"/>
              </a:buClr>
              <a:buFont typeface="Wingdings" panose="05000000000000000000" pitchFamily="2" charset="2"/>
              <a:buNone/>
            </a:pPr>
            <a:r>
              <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rPr>
              <a:t>    百链云图书馆</a:t>
            </a:r>
            <a:endParaRPr lang="zh-CN" altLang="en-US" sz="200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342900" indent="-342900">
              <a:lnSpc>
                <a:spcPct val="150000"/>
              </a:lnSpc>
              <a:spcBef>
                <a:spcPct val="20000"/>
              </a:spcBef>
              <a:buClr>
                <a:schemeClr val="hlink"/>
              </a:buClr>
              <a:buFont typeface="Wingdings" panose="05000000000000000000" pitchFamily="2" charset="2"/>
              <a:buNone/>
            </a:pPr>
            <a:r>
              <a:rPr lang="zh-CN" altLang="en-US" sz="2000">
                <a:latin typeface="微软雅黑" panose="020B0503020204020204" charset="-122"/>
                <a:ea typeface="微软雅黑" panose="020B0503020204020204" charset="-122"/>
                <a:cs typeface="微软雅黑" panose="020B0503020204020204" charset="-122"/>
              </a:rPr>
              <a:t>    超星中文发现系统</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8" name="直角上箭头 7">
            <a:hlinkClick r:id="rId4" action="ppaction://hlinksldjump"/>
          </p:cNvPr>
          <p:cNvSpPr/>
          <p:nvPr/>
        </p:nvSpPr>
        <p:spPr>
          <a:xfrm>
            <a:off x="172720" y="6382385"/>
            <a:ext cx="450850" cy="357505"/>
          </a:xfrm>
          <a:prstGeom prst="bentUpArrow">
            <a:avLst>
              <a:gd name="adj1" fmla="val 25000"/>
              <a:gd name="adj2" fmla="val 26267"/>
              <a:gd name="adj3" fmla="val 25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09" name="Group 2"/>
          <p:cNvGrpSpPr/>
          <p:nvPr/>
        </p:nvGrpSpPr>
        <p:grpSpPr>
          <a:xfrm>
            <a:off x="2559050" y="3263900"/>
            <a:ext cx="1041400" cy="1052513"/>
            <a:chOff x="0" y="0"/>
            <a:chExt cx="656" cy="663"/>
          </a:xfrm>
        </p:grpSpPr>
        <p:pic>
          <p:nvPicPr>
            <p:cNvPr id="119810" name="Picture 3" descr="circuler_1"/>
            <p:cNvPicPr>
              <a:picLocks noChangeAspect="1"/>
            </p:cNvPicPr>
            <p:nvPr/>
          </p:nvPicPr>
          <p:blipFill>
            <a:blip r:embed="rId1"/>
            <a:stretch>
              <a:fillRect/>
            </a:stretch>
          </p:blipFill>
          <p:spPr>
            <a:xfrm>
              <a:off x="0" y="0"/>
              <a:ext cx="656" cy="662"/>
            </a:xfrm>
            <a:prstGeom prst="rect">
              <a:avLst/>
            </a:prstGeom>
            <a:noFill/>
            <a:ln w="9525">
              <a:noFill/>
            </a:ln>
          </p:spPr>
        </p:pic>
        <p:sp>
          <p:nvSpPr>
            <p:cNvPr id="119811" name="Oval 4"/>
            <p:cNvSpPr/>
            <p:nvPr/>
          </p:nvSpPr>
          <p:spPr>
            <a:xfrm>
              <a:off x="0" y="0"/>
              <a:ext cx="652" cy="663"/>
            </a:xfrm>
            <a:prstGeom prst="ellipse">
              <a:avLst/>
            </a:prstGeom>
            <a:gradFill rotWithShape="1">
              <a:gsLst>
                <a:gs pos="0">
                  <a:schemeClr val="hlink"/>
                </a:gs>
                <a:gs pos="50000">
                  <a:srgbClr val="C6EDFC"/>
                </a:gs>
                <a:gs pos="100000">
                  <a:schemeClr val="hlink"/>
                </a:gs>
              </a:gsLst>
              <a:lin ang="5400000" scaled="1"/>
              <a:tileRect/>
            </a:gra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nvGrpSpPr>
            <p:cNvPr id="119812" name="Group 5"/>
            <p:cNvGrpSpPr/>
            <p:nvPr/>
          </p:nvGrpSpPr>
          <p:grpSpPr>
            <a:xfrm>
              <a:off x="46" y="532"/>
              <a:ext cx="575" cy="110"/>
              <a:chOff x="0" y="0"/>
              <a:chExt cx="827" cy="156"/>
            </a:xfrm>
          </p:grpSpPr>
          <p:grpSp>
            <p:nvGrpSpPr>
              <p:cNvPr id="119813" name="Group 6"/>
              <p:cNvGrpSpPr/>
              <p:nvPr/>
            </p:nvGrpSpPr>
            <p:grpSpPr>
              <a:xfrm rot="-1297425" flipH="1" flipV="1">
                <a:off x="146" y="0"/>
                <a:ext cx="681" cy="150"/>
                <a:chOff x="0" y="0"/>
                <a:chExt cx="1118" cy="279"/>
              </a:xfrm>
            </p:grpSpPr>
            <p:sp>
              <p:nvSpPr>
                <p:cNvPr id="119814" name="AutoShape 7"/>
                <p:cNvSpPr/>
                <p:nvPr/>
              </p:nvSpPr>
              <p:spPr>
                <a:xfrm rot="5263130">
                  <a:off x="261"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15" name="AutoShape 8"/>
                <p:cNvSpPr/>
                <p:nvPr/>
              </p:nvSpPr>
              <p:spPr>
                <a:xfrm rot="6078281">
                  <a:off x="382"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16" name="AutoShape 9"/>
                <p:cNvSpPr/>
                <p:nvPr/>
              </p:nvSpPr>
              <p:spPr>
                <a:xfrm rot="6373927">
                  <a:off x="458" y="-27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17" name="AutoShape 10"/>
                <p:cNvSpPr/>
                <p:nvPr/>
              </p:nvSpPr>
              <p:spPr>
                <a:xfrm rot="6906312">
                  <a:off x="548" y="-24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grpSp>
            <p:nvGrpSpPr>
              <p:cNvPr id="119818" name="Group 11"/>
              <p:cNvGrpSpPr/>
              <p:nvPr/>
            </p:nvGrpSpPr>
            <p:grpSpPr>
              <a:xfrm rot="56115" flipH="1" flipV="1">
                <a:off x="0" y="6"/>
                <a:ext cx="681" cy="150"/>
                <a:chOff x="0" y="0"/>
                <a:chExt cx="1118" cy="279"/>
              </a:xfrm>
            </p:grpSpPr>
            <p:sp>
              <p:nvSpPr>
                <p:cNvPr id="119819" name="AutoShape 12"/>
                <p:cNvSpPr/>
                <p:nvPr/>
              </p:nvSpPr>
              <p:spPr>
                <a:xfrm rot="5263130">
                  <a:off x="261"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20" name="AutoShape 13"/>
                <p:cNvSpPr/>
                <p:nvPr/>
              </p:nvSpPr>
              <p:spPr>
                <a:xfrm rot="6078281">
                  <a:off x="382"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21" name="AutoShape 14"/>
                <p:cNvSpPr/>
                <p:nvPr/>
              </p:nvSpPr>
              <p:spPr>
                <a:xfrm rot="6373927">
                  <a:off x="458" y="-27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22" name="AutoShape 15"/>
                <p:cNvSpPr/>
                <p:nvPr/>
              </p:nvSpPr>
              <p:spPr>
                <a:xfrm rot="6906312">
                  <a:off x="548" y="-24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grpSp>
      </p:grpSp>
      <p:grpSp>
        <p:nvGrpSpPr>
          <p:cNvPr id="119823" name="Group 16"/>
          <p:cNvGrpSpPr/>
          <p:nvPr/>
        </p:nvGrpSpPr>
        <p:grpSpPr>
          <a:xfrm>
            <a:off x="4537075" y="3267075"/>
            <a:ext cx="1041400" cy="1052513"/>
            <a:chOff x="0" y="0"/>
            <a:chExt cx="656" cy="663"/>
          </a:xfrm>
        </p:grpSpPr>
        <p:pic>
          <p:nvPicPr>
            <p:cNvPr id="119824" name="Picture 17" descr="circuler_1"/>
            <p:cNvPicPr>
              <a:picLocks noChangeAspect="1"/>
            </p:cNvPicPr>
            <p:nvPr/>
          </p:nvPicPr>
          <p:blipFill>
            <a:blip r:embed="rId1"/>
            <a:stretch>
              <a:fillRect/>
            </a:stretch>
          </p:blipFill>
          <p:spPr>
            <a:xfrm>
              <a:off x="0" y="0"/>
              <a:ext cx="656" cy="662"/>
            </a:xfrm>
            <a:prstGeom prst="rect">
              <a:avLst/>
            </a:prstGeom>
            <a:noFill/>
            <a:ln w="9525">
              <a:noFill/>
            </a:ln>
          </p:spPr>
        </p:pic>
        <p:sp>
          <p:nvSpPr>
            <p:cNvPr id="119825" name="Oval 18"/>
            <p:cNvSpPr/>
            <p:nvPr/>
          </p:nvSpPr>
          <p:spPr>
            <a:xfrm>
              <a:off x="0" y="0"/>
              <a:ext cx="652" cy="663"/>
            </a:xfrm>
            <a:prstGeom prst="ellipse">
              <a:avLst/>
            </a:prstGeom>
            <a:gradFill rotWithShape="1">
              <a:gsLst>
                <a:gs pos="0">
                  <a:schemeClr val="accent2"/>
                </a:gs>
                <a:gs pos="50000">
                  <a:srgbClr val="E6DFEB"/>
                </a:gs>
                <a:gs pos="100000">
                  <a:schemeClr val="accent2"/>
                </a:gs>
              </a:gsLst>
              <a:lin ang="5400000" scaled="1"/>
              <a:tileRect/>
            </a:gra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nvGrpSpPr>
            <p:cNvPr id="119826" name="Group 19"/>
            <p:cNvGrpSpPr/>
            <p:nvPr/>
          </p:nvGrpSpPr>
          <p:grpSpPr>
            <a:xfrm>
              <a:off x="46" y="532"/>
              <a:ext cx="575" cy="110"/>
              <a:chOff x="0" y="0"/>
              <a:chExt cx="827" cy="156"/>
            </a:xfrm>
          </p:grpSpPr>
          <p:grpSp>
            <p:nvGrpSpPr>
              <p:cNvPr id="119827" name="Group 20"/>
              <p:cNvGrpSpPr/>
              <p:nvPr/>
            </p:nvGrpSpPr>
            <p:grpSpPr>
              <a:xfrm rot="-1297425" flipH="1" flipV="1">
                <a:off x="146" y="0"/>
                <a:ext cx="681" cy="150"/>
                <a:chOff x="0" y="0"/>
                <a:chExt cx="1118" cy="279"/>
              </a:xfrm>
            </p:grpSpPr>
            <p:sp>
              <p:nvSpPr>
                <p:cNvPr id="119828" name="AutoShape 21"/>
                <p:cNvSpPr/>
                <p:nvPr/>
              </p:nvSpPr>
              <p:spPr>
                <a:xfrm rot="5263130">
                  <a:off x="261"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29" name="AutoShape 22"/>
                <p:cNvSpPr/>
                <p:nvPr/>
              </p:nvSpPr>
              <p:spPr>
                <a:xfrm rot="6078281">
                  <a:off x="382"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30" name="AutoShape 23"/>
                <p:cNvSpPr/>
                <p:nvPr/>
              </p:nvSpPr>
              <p:spPr>
                <a:xfrm rot="6373927">
                  <a:off x="458" y="-27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31" name="AutoShape 24"/>
                <p:cNvSpPr/>
                <p:nvPr/>
              </p:nvSpPr>
              <p:spPr>
                <a:xfrm rot="6906312">
                  <a:off x="548" y="-24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grpSp>
            <p:nvGrpSpPr>
              <p:cNvPr id="119832" name="Group 25"/>
              <p:cNvGrpSpPr/>
              <p:nvPr/>
            </p:nvGrpSpPr>
            <p:grpSpPr>
              <a:xfrm rot="56115" flipH="1" flipV="1">
                <a:off x="0" y="6"/>
                <a:ext cx="681" cy="150"/>
                <a:chOff x="0" y="0"/>
                <a:chExt cx="1118" cy="279"/>
              </a:xfrm>
            </p:grpSpPr>
            <p:sp>
              <p:nvSpPr>
                <p:cNvPr id="119833" name="AutoShape 26"/>
                <p:cNvSpPr/>
                <p:nvPr/>
              </p:nvSpPr>
              <p:spPr>
                <a:xfrm rot="5263130">
                  <a:off x="261"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34" name="AutoShape 27"/>
                <p:cNvSpPr/>
                <p:nvPr/>
              </p:nvSpPr>
              <p:spPr>
                <a:xfrm rot="6078281">
                  <a:off x="382"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35" name="AutoShape 28"/>
                <p:cNvSpPr/>
                <p:nvPr/>
              </p:nvSpPr>
              <p:spPr>
                <a:xfrm rot="6373927">
                  <a:off x="458" y="-27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36" name="AutoShape 29"/>
                <p:cNvSpPr/>
                <p:nvPr/>
              </p:nvSpPr>
              <p:spPr>
                <a:xfrm rot="6906312">
                  <a:off x="548" y="-24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grpSp>
      </p:grpSp>
      <p:grpSp>
        <p:nvGrpSpPr>
          <p:cNvPr id="119837" name="Group 30"/>
          <p:cNvGrpSpPr/>
          <p:nvPr/>
        </p:nvGrpSpPr>
        <p:grpSpPr>
          <a:xfrm>
            <a:off x="6469063" y="3257550"/>
            <a:ext cx="1041400" cy="1050925"/>
            <a:chOff x="0" y="0"/>
            <a:chExt cx="656" cy="662"/>
          </a:xfrm>
        </p:grpSpPr>
        <p:pic>
          <p:nvPicPr>
            <p:cNvPr id="119838" name="Picture 31" descr="circuler_1"/>
            <p:cNvPicPr>
              <a:picLocks noChangeAspect="1"/>
            </p:cNvPicPr>
            <p:nvPr/>
          </p:nvPicPr>
          <p:blipFill>
            <a:blip r:embed="rId2"/>
            <a:stretch>
              <a:fillRect/>
            </a:stretch>
          </p:blipFill>
          <p:spPr>
            <a:xfrm>
              <a:off x="0" y="0"/>
              <a:ext cx="656" cy="661"/>
            </a:xfrm>
            <a:prstGeom prst="rect">
              <a:avLst/>
            </a:prstGeom>
            <a:noFill/>
            <a:ln w="9525">
              <a:noFill/>
            </a:ln>
          </p:spPr>
        </p:pic>
        <p:sp>
          <p:nvSpPr>
            <p:cNvPr id="119839" name="Oval 32"/>
            <p:cNvSpPr/>
            <p:nvPr/>
          </p:nvSpPr>
          <p:spPr>
            <a:xfrm>
              <a:off x="0" y="0"/>
              <a:ext cx="652" cy="662"/>
            </a:xfrm>
            <a:prstGeom prst="ellipse">
              <a:avLst/>
            </a:prstGeom>
            <a:gradFill rotWithShape="1">
              <a:gsLst>
                <a:gs pos="0">
                  <a:schemeClr val="folHlink"/>
                </a:gs>
                <a:gs pos="50000">
                  <a:srgbClr val="EDEEEE"/>
                </a:gs>
                <a:gs pos="100000">
                  <a:schemeClr val="folHlink"/>
                </a:gs>
              </a:gsLst>
              <a:lin ang="5400000" scaled="1"/>
              <a:tileRect/>
            </a:gra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nvGrpSpPr>
            <p:cNvPr id="119840" name="Group 33"/>
            <p:cNvGrpSpPr/>
            <p:nvPr/>
          </p:nvGrpSpPr>
          <p:grpSpPr>
            <a:xfrm>
              <a:off x="46" y="531"/>
              <a:ext cx="575" cy="111"/>
              <a:chOff x="0" y="0"/>
              <a:chExt cx="827" cy="156"/>
            </a:xfrm>
          </p:grpSpPr>
          <p:grpSp>
            <p:nvGrpSpPr>
              <p:cNvPr id="119841" name="Group 34"/>
              <p:cNvGrpSpPr/>
              <p:nvPr/>
            </p:nvGrpSpPr>
            <p:grpSpPr>
              <a:xfrm rot="-1297425" flipH="1" flipV="1">
                <a:off x="146" y="0"/>
                <a:ext cx="681" cy="150"/>
                <a:chOff x="0" y="0"/>
                <a:chExt cx="1118" cy="279"/>
              </a:xfrm>
            </p:grpSpPr>
            <p:sp>
              <p:nvSpPr>
                <p:cNvPr id="119842" name="AutoShape 35"/>
                <p:cNvSpPr/>
                <p:nvPr/>
              </p:nvSpPr>
              <p:spPr>
                <a:xfrm rot="5263130">
                  <a:off x="261"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43" name="AutoShape 36"/>
                <p:cNvSpPr/>
                <p:nvPr/>
              </p:nvSpPr>
              <p:spPr>
                <a:xfrm rot="6078281">
                  <a:off x="382"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44" name="AutoShape 37"/>
                <p:cNvSpPr/>
                <p:nvPr/>
              </p:nvSpPr>
              <p:spPr>
                <a:xfrm rot="6373927">
                  <a:off x="458" y="-27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45" name="AutoShape 38"/>
                <p:cNvSpPr/>
                <p:nvPr/>
              </p:nvSpPr>
              <p:spPr>
                <a:xfrm rot="6906312">
                  <a:off x="548" y="-24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grpSp>
            <p:nvGrpSpPr>
              <p:cNvPr id="119846" name="Group 39"/>
              <p:cNvGrpSpPr/>
              <p:nvPr/>
            </p:nvGrpSpPr>
            <p:grpSpPr>
              <a:xfrm rot="56115" flipH="1" flipV="1">
                <a:off x="0" y="6"/>
                <a:ext cx="681" cy="150"/>
                <a:chOff x="0" y="0"/>
                <a:chExt cx="1118" cy="279"/>
              </a:xfrm>
            </p:grpSpPr>
            <p:sp>
              <p:nvSpPr>
                <p:cNvPr id="119847" name="AutoShape 40"/>
                <p:cNvSpPr/>
                <p:nvPr/>
              </p:nvSpPr>
              <p:spPr>
                <a:xfrm rot="5263130">
                  <a:off x="261"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48" name="AutoShape 41"/>
                <p:cNvSpPr/>
                <p:nvPr/>
              </p:nvSpPr>
              <p:spPr>
                <a:xfrm rot="6078281">
                  <a:off x="382"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49" name="AutoShape 42"/>
                <p:cNvSpPr/>
                <p:nvPr/>
              </p:nvSpPr>
              <p:spPr>
                <a:xfrm rot="6373927">
                  <a:off x="458" y="-27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50" name="AutoShape 43"/>
                <p:cNvSpPr/>
                <p:nvPr/>
              </p:nvSpPr>
              <p:spPr>
                <a:xfrm rot="6906312">
                  <a:off x="548" y="-24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grpSp>
      </p:grpSp>
      <p:grpSp>
        <p:nvGrpSpPr>
          <p:cNvPr id="119851" name="Group 44"/>
          <p:cNvGrpSpPr/>
          <p:nvPr/>
        </p:nvGrpSpPr>
        <p:grpSpPr>
          <a:xfrm>
            <a:off x="8428038" y="3292475"/>
            <a:ext cx="1041400" cy="1050925"/>
            <a:chOff x="0" y="0"/>
            <a:chExt cx="656" cy="662"/>
          </a:xfrm>
        </p:grpSpPr>
        <p:pic>
          <p:nvPicPr>
            <p:cNvPr id="119852" name="Picture 45" descr="circuler_1"/>
            <p:cNvPicPr>
              <a:picLocks noChangeAspect="1"/>
            </p:cNvPicPr>
            <p:nvPr/>
          </p:nvPicPr>
          <p:blipFill>
            <a:blip r:embed="rId2"/>
            <a:stretch>
              <a:fillRect/>
            </a:stretch>
          </p:blipFill>
          <p:spPr>
            <a:xfrm>
              <a:off x="0" y="0"/>
              <a:ext cx="656" cy="661"/>
            </a:xfrm>
            <a:prstGeom prst="rect">
              <a:avLst/>
            </a:prstGeom>
            <a:noFill/>
            <a:ln w="9525">
              <a:noFill/>
            </a:ln>
          </p:spPr>
        </p:pic>
        <p:sp>
          <p:nvSpPr>
            <p:cNvPr id="119853" name="Oval 46"/>
            <p:cNvSpPr/>
            <p:nvPr/>
          </p:nvSpPr>
          <p:spPr>
            <a:xfrm>
              <a:off x="0" y="0"/>
              <a:ext cx="652" cy="662"/>
            </a:xfrm>
            <a:prstGeom prst="ellipse">
              <a:avLst/>
            </a:prstGeom>
            <a:gradFill rotWithShape="1">
              <a:gsLst>
                <a:gs pos="0">
                  <a:schemeClr val="accent1"/>
                </a:gs>
                <a:gs pos="50000">
                  <a:srgbClr val="D8E1ED"/>
                </a:gs>
                <a:gs pos="100000">
                  <a:schemeClr val="accent1"/>
                </a:gs>
              </a:gsLst>
              <a:lin ang="5400000" scaled="1"/>
              <a:tileRect/>
            </a:gra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nvGrpSpPr>
            <p:cNvPr id="119854" name="Group 47"/>
            <p:cNvGrpSpPr/>
            <p:nvPr/>
          </p:nvGrpSpPr>
          <p:grpSpPr>
            <a:xfrm>
              <a:off x="46" y="531"/>
              <a:ext cx="575" cy="111"/>
              <a:chOff x="0" y="0"/>
              <a:chExt cx="827" cy="156"/>
            </a:xfrm>
          </p:grpSpPr>
          <p:grpSp>
            <p:nvGrpSpPr>
              <p:cNvPr id="119855" name="Group 48"/>
              <p:cNvGrpSpPr/>
              <p:nvPr/>
            </p:nvGrpSpPr>
            <p:grpSpPr>
              <a:xfrm rot="-1297425" flipH="1" flipV="1">
                <a:off x="146" y="0"/>
                <a:ext cx="681" cy="150"/>
                <a:chOff x="0" y="0"/>
                <a:chExt cx="1118" cy="279"/>
              </a:xfrm>
            </p:grpSpPr>
            <p:sp>
              <p:nvSpPr>
                <p:cNvPr id="119856" name="AutoShape 49"/>
                <p:cNvSpPr/>
                <p:nvPr/>
              </p:nvSpPr>
              <p:spPr>
                <a:xfrm rot="5263130">
                  <a:off x="261"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57" name="AutoShape 50"/>
                <p:cNvSpPr/>
                <p:nvPr/>
              </p:nvSpPr>
              <p:spPr>
                <a:xfrm rot="6078281">
                  <a:off x="382"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58" name="AutoShape 51"/>
                <p:cNvSpPr/>
                <p:nvPr/>
              </p:nvSpPr>
              <p:spPr>
                <a:xfrm rot="6373927">
                  <a:off x="458" y="-27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59" name="AutoShape 52"/>
                <p:cNvSpPr/>
                <p:nvPr/>
              </p:nvSpPr>
              <p:spPr>
                <a:xfrm rot="6906312">
                  <a:off x="548" y="-24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grpSp>
            <p:nvGrpSpPr>
              <p:cNvPr id="119860" name="Group 53"/>
              <p:cNvGrpSpPr/>
              <p:nvPr/>
            </p:nvGrpSpPr>
            <p:grpSpPr>
              <a:xfrm rot="56115" flipH="1" flipV="1">
                <a:off x="0" y="6"/>
                <a:ext cx="681" cy="150"/>
                <a:chOff x="0" y="0"/>
                <a:chExt cx="1118" cy="279"/>
              </a:xfrm>
            </p:grpSpPr>
            <p:sp>
              <p:nvSpPr>
                <p:cNvPr id="119861" name="AutoShape 54"/>
                <p:cNvSpPr/>
                <p:nvPr/>
              </p:nvSpPr>
              <p:spPr>
                <a:xfrm rot="5263130">
                  <a:off x="261"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62" name="AutoShape 55"/>
                <p:cNvSpPr/>
                <p:nvPr/>
              </p:nvSpPr>
              <p:spPr>
                <a:xfrm rot="6078281">
                  <a:off x="382" y="-294"/>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63" name="AutoShape 56"/>
                <p:cNvSpPr/>
                <p:nvPr/>
              </p:nvSpPr>
              <p:spPr>
                <a:xfrm rot="6373927">
                  <a:off x="458" y="-27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sp>
              <p:nvSpPr>
                <p:cNvPr id="119864" name="AutoShape 57"/>
                <p:cNvSpPr/>
                <p:nvPr/>
              </p:nvSpPr>
              <p:spPr>
                <a:xfrm rot="6906312">
                  <a:off x="548" y="-242"/>
                  <a:ext cx="227" cy="816"/>
                </a:xfrm>
                <a:prstGeom prst="moon">
                  <a:avLst>
                    <a:gd name="adj" fmla="val 49773"/>
                  </a:avLst>
                </a:prstGeom>
                <a:solidFill>
                  <a:srgbClr val="FFFFFF">
                    <a:alpha val="3998"/>
                  </a:srgbClr>
                </a:solidFill>
                <a:ln w="9525">
                  <a:noFill/>
                </a:ln>
              </p:spPr>
              <p:txBody>
                <a:bodyPr wrap="none" anchor="ctr"/>
                <a:lstStyle/>
                <a:p>
                  <a:endParaRPr lang="zh-CN" altLang="en-US" b="1" dirty="0">
                    <a:latin typeface="微软雅黑" panose="020B0503020204020204" charset="-122"/>
                    <a:ea typeface="微软雅黑" panose="020B0503020204020204" charset="-122"/>
                  </a:endParaRPr>
                </a:p>
              </p:txBody>
            </p:sp>
          </p:grpSp>
        </p:grpSp>
      </p:grpSp>
      <p:sp>
        <p:nvSpPr>
          <p:cNvPr id="119865" name="Text Box 58"/>
          <p:cNvSpPr txBox="1"/>
          <p:nvPr/>
        </p:nvSpPr>
        <p:spPr>
          <a:xfrm>
            <a:off x="2549525" y="3516313"/>
            <a:ext cx="1044575" cy="368300"/>
          </a:xfrm>
          <a:prstGeom prst="rect">
            <a:avLst/>
          </a:prstGeom>
          <a:noFill/>
          <a:ln w="9525">
            <a:noFill/>
          </a:ln>
        </p:spPr>
        <p:txBody>
          <a:bodyPr anchor="t">
            <a:spAutoFit/>
          </a:bodyPr>
          <a:lstStyle/>
          <a:p>
            <a:pPr marL="120650" indent="-120650" algn="ctr">
              <a:spcBef>
                <a:spcPct val="50000"/>
              </a:spcBef>
            </a:pPr>
            <a:r>
              <a:rPr lang="zh-CN" altLang="en-US" b="1" dirty="0">
                <a:solidFill>
                  <a:srgbClr val="1C1C1C"/>
                </a:solidFill>
                <a:latin typeface="微软雅黑" panose="020B0503020204020204" charset="-122"/>
                <a:ea typeface="微软雅黑" panose="020B0503020204020204" charset="-122"/>
              </a:rPr>
              <a:t>借还</a:t>
            </a:r>
            <a:endParaRPr lang="zh-CN" altLang="en-US" b="1" dirty="0">
              <a:solidFill>
                <a:srgbClr val="1C1C1C"/>
              </a:solidFill>
              <a:latin typeface="微软雅黑" panose="020B0503020204020204" charset="-122"/>
              <a:ea typeface="微软雅黑" panose="020B0503020204020204" charset="-122"/>
            </a:endParaRPr>
          </a:p>
        </p:txBody>
      </p:sp>
      <p:sp>
        <p:nvSpPr>
          <p:cNvPr id="119866" name="Text Box 59"/>
          <p:cNvSpPr txBox="1"/>
          <p:nvPr/>
        </p:nvSpPr>
        <p:spPr>
          <a:xfrm>
            <a:off x="4532313" y="3516313"/>
            <a:ext cx="1044575" cy="368300"/>
          </a:xfrm>
          <a:prstGeom prst="rect">
            <a:avLst/>
          </a:prstGeom>
          <a:noFill/>
          <a:ln w="9525">
            <a:noFill/>
          </a:ln>
        </p:spPr>
        <p:txBody>
          <a:bodyPr anchor="t">
            <a:spAutoFit/>
          </a:bodyPr>
          <a:lstStyle/>
          <a:p>
            <a:pPr marL="120650" indent="-120650" algn="ctr">
              <a:spcBef>
                <a:spcPct val="50000"/>
              </a:spcBef>
            </a:pPr>
            <a:r>
              <a:rPr lang="zh-CN" altLang="en-US" b="1" dirty="0">
                <a:solidFill>
                  <a:srgbClr val="1C1C1C"/>
                </a:solidFill>
                <a:latin typeface="微软雅黑" panose="020B0503020204020204" charset="-122"/>
                <a:ea typeface="微软雅黑" panose="020B0503020204020204" charset="-122"/>
              </a:rPr>
              <a:t>续借</a:t>
            </a:r>
            <a:endParaRPr lang="zh-CN" altLang="en-US" b="1" dirty="0">
              <a:solidFill>
                <a:srgbClr val="1C1C1C"/>
              </a:solidFill>
              <a:latin typeface="微软雅黑" panose="020B0503020204020204" charset="-122"/>
              <a:ea typeface="微软雅黑" panose="020B0503020204020204" charset="-122"/>
            </a:endParaRPr>
          </a:p>
        </p:txBody>
      </p:sp>
      <p:sp>
        <p:nvSpPr>
          <p:cNvPr id="119867" name="Text Box 60"/>
          <p:cNvSpPr txBox="1"/>
          <p:nvPr/>
        </p:nvSpPr>
        <p:spPr>
          <a:xfrm>
            <a:off x="6469063" y="3516313"/>
            <a:ext cx="1044575" cy="368300"/>
          </a:xfrm>
          <a:prstGeom prst="rect">
            <a:avLst/>
          </a:prstGeom>
          <a:noFill/>
          <a:ln w="9525">
            <a:noFill/>
          </a:ln>
        </p:spPr>
        <p:txBody>
          <a:bodyPr anchor="t">
            <a:spAutoFit/>
          </a:bodyPr>
          <a:lstStyle/>
          <a:p>
            <a:pPr marL="120650" indent="-120650" algn="ctr">
              <a:spcBef>
                <a:spcPct val="50000"/>
              </a:spcBef>
            </a:pPr>
            <a:r>
              <a:rPr lang="zh-CN" altLang="en-US" b="1" dirty="0">
                <a:solidFill>
                  <a:srgbClr val="1C1C1C"/>
                </a:solidFill>
                <a:latin typeface="微软雅黑" panose="020B0503020204020204" charset="-122"/>
                <a:ea typeface="微软雅黑" panose="020B0503020204020204" charset="-122"/>
              </a:rPr>
              <a:t>预约</a:t>
            </a:r>
            <a:endParaRPr lang="zh-CN" altLang="en-US" b="1" dirty="0">
              <a:solidFill>
                <a:srgbClr val="1C1C1C"/>
              </a:solidFill>
              <a:latin typeface="微软雅黑" panose="020B0503020204020204" charset="-122"/>
              <a:ea typeface="微软雅黑" panose="020B0503020204020204" charset="-122"/>
            </a:endParaRPr>
          </a:p>
        </p:txBody>
      </p:sp>
      <p:sp>
        <p:nvSpPr>
          <p:cNvPr id="119868" name="Text Box 61"/>
          <p:cNvSpPr txBox="1"/>
          <p:nvPr/>
        </p:nvSpPr>
        <p:spPr>
          <a:xfrm>
            <a:off x="8469313" y="3516313"/>
            <a:ext cx="1044575" cy="368300"/>
          </a:xfrm>
          <a:prstGeom prst="rect">
            <a:avLst/>
          </a:prstGeom>
          <a:noFill/>
          <a:ln w="9525">
            <a:noFill/>
          </a:ln>
        </p:spPr>
        <p:txBody>
          <a:bodyPr anchor="t">
            <a:spAutoFit/>
          </a:bodyPr>
          <a:lstStyle/>
          <a:p>
            <a:pPr marL="120650" indent="-120650" algn="ctr"/>
            <a:r>
              <a:rPr lang="zh-CN" altLang="en-US" b="1" dirty="0">
                <a:solidFill>
                  <a:srgbClr val="1C1C1C"/>
                </a:solidFill>
                <a:latin typeface="微软雅黑" panose="020B0503020204020204" charset="-122"/>
                <a:ea typeface="微软雅黑" panose="020B0503020204020204" charset="-122"/>
              </a:rPr>
              <a:t>委托</a:t>
            </a:r>
            <a:endParaRPr lang="zh-CN" altLang="en-US" b="1" dirty="0">
              <a:solidFill>
                <a:srgbClr val="1C1C1C"/>
              </a:solidFill>
              <a:latin typeface="微软雅黑" panose="020B0503020204020204" charset="-122"/>
              <a:ea typeface="微软雅黑" panose="020B0503020204020204" charset="-122"/>
            </a:endParaRPr>
          </a:p>
        </p:txBody>
      </p:sp>
      <p:grpSp>
        <p:nvGrpSpPr>
          <p:cNvPr id="119869" name="Group 62"/>
          <p:cNvGrpSpPr/>
          <p:nvPr/>
        </p:nvGrpSpPr>
        <p:grpSpPr>
          <a:xfrm>
            <a:off x="1524000" y="3184525"/>
            <a:ext cx="9144000" cy="1254125"/>
            <a:chOff x="0" y="0"/>
            <a:chExt cx="5760" cy="790"/>
          </a:xfrm>
        </p:grpSpPr>
        <p:sp>
          <p:nvSpPr>
            <p:cNvPr id="119870" name="Line 63"/>
            <p:cNvSpPr/>
            <p:nvPr/>
          </p:nvSpPr>
          <p:spPr>
            <a:xfrm flipH="1">
              <a:off x="0" y="399"/>
              <a:ext cx="652" cy="0"/>
            </a:xfrm>
            <a:prstGeom prst="line">
              <a:avLst/>
            </a:prstGeom>
            <a:ln w="76200" cap="flat" cmpd="sng">
              <a:solidFill>
                <a:srgbClr val="656591"/>
              </a:solidFill>
              <a:prstDash val="solid"/>
              <a:round/>
              <a:headEnd type="none" w="med" len="med"/>
              <a:tailEnd type="none" w="med" len="med"/>
            </a:ln>
            <a:effectLst>
              <a:outerShdw dist="35921" dir="2699999" algn="ctr" rotWithShape="0">
                <a:schemeClr val="bg2">
                  <a:alpha val="50000"/>
                </a:schemeClr>
              </a:outerShdw>
            </a:effectLst>
          </p:spPr>
          <p:txBody>
            <a:bodyPr anchor="t"/>
            <a:lstStyle/>
            <a:p>
              <a:endParaRPr lang="zh-CN" altLang="en-US">
                <a:latin typeface="幼圆" panose="02010509060101010101" pitchFamily="49" charset="-122"/>
                <a:ea typeface="幼圆" panose="02010509060101010101" pitchFamily="49" charset="-122"/>
              </a:endParaRPr>
            </a:p>
          </p:txBody>
        </p:sp>
        <p:sp>
          <p:nvSpPr>
            <p:cNvPr id="119871" name="Line 64"/>
            <p:cNvSpPr/>
            <p:nvPr/>
          </p:nvSpPr>
          <p:spPr>
            <a:xfrm flipH="1">
              <a:off x="3839" y="399"/>
              <a:ext cx="510" cy="0"/>
            </a:xfrm>
            <a:prstGeom prst="line">
              <a:avLst/>
            </a:prstGeom>
            <a:ln w="76200" cap="flat" cmpd="sng">
              <a:solidFill>
                <a:srgbClr val="656591"/>
              </a:solidFill>
              <a:prstDash val="solid"/>
              <a:round/>
              <a:headEnd type="none" w="med" len="med"/>
              <a:tailEnd type="none" w="med" len="med"/>
            </a:ln>
            <a:effectLst>
              <a:outerShdw dist="35921" dir="2699999" algn="ctr" rotWithShape="0">
                <a:schemeClr val="bg2">
                  <a:alpha val="50000"/>
                </a:schemeClr>
              </a:outerShdw>
            </a:effectLst>
          </p:spPr>
          <p:txBody>
            <a:bodyPr anchor="t"/>
            <a:lstStyle/>
            <a:p>
              <a:endParaRPr lang="zh-CN" altLang="en-US">
                <a:latin typeface="幼圆" panose="02010509060101010101" pitchFamily="49" charset="-122"/>
                <a:ea typeface="幼圆" panose="02010509060101010101" pitchFamily="49" charset="-122"/>
              </a:endParaRPr>
            </a:p>
          </p:txBody>
        </p:sp>
        <p:sp>
          <p:nvSpPr>
            <p:cNvPr id="119872" name="Arc 65"/>
            <p:cNvSpPr/>
            <p:nvPr/>
          </p:nvSpPr>
          <p:spPr>
            <a:xfrm rot="-5400000" flipV="1">
              <a:off x="2003" y="-172"/>
              <a:ext cx="412" cy="769"/>
            </a:xfrm>
            <a:custGeom>
              <a:avLst/>
              <a:gdLst/>
              <a:ahLst/>
              <a:cxnLst>
                <a:cxn ang="0">
                  <a:pos x="14" y="0"/>
                </a:cxn>
                <a:cxn ang="0">
                  <a:pos x="0" y="768"/>
                </a:cxn>
                <a:cxn ang="0">
                  <a:pos x="22" y="385"/>
                </a:cxn>
              </a:cxnLst>
              <a:rect l="0" t="0" r="0" b="0"/>
              <a:pathLst>
                <a:path w="22794" h="43200" fill="none">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close/>
                </a:path>
              </a:pathLst>
            </a:custGeom>
            <a:noFill/>
            <a:ln w="76200" cap="flat" cmpd="sng">
              <a:solidFill>
                <a:srgbClr val="656591"/>
              </a:solidFill>
              <a:prstDash val="solid"/>
              <a:miter/>
              <a:headEnd type="none" w="med" len="med"/>
              <a:tailEnd type="none" w="med" len="med"/>
            </a:ln>
            <a:effectLst>
              <a:outerShdw dist="35921" dir="2699999" algn="ctr" rotWithShape="0">
                <a:schemeClr val="bg2">
                  <a:alpha val="50000"/>
                </a:schemeClr>
              </a:outerShdw>
            </a:effectLst>
          </p:spPr>
          <p:txBody>
            <a:bodyPr/>
            <a:lstStyle/>
            <a:p>
              <a:endParaRPr lang="zh-CN" altLang="en-US">
                <a:latin typeface="微软雅黑" panose="020B0503020204020204" charset="-122"/>
                <a:ea typeface="微软雅黑" panose="020B0503020204020204" charset="-122"/>
              </a:endParaRPr>
            </a:p>
          </p:txBody>
        </p:sp>
        <p:sp>
          <p:nvSpPr>
            <p:cNvPr id="119873" name="Arc 66"/>
            <p:cNvSpPr/>
            <p:nvPr/>
          </p:nvSpPr>
          <p:spPr>
            <a:xfrm rot="-5400000" flipV="1">
              <a:off x="4454" y="-175"/>
              <a:ext cx="418" cy="769"/>
            </a:xfrm>
            <a:custGeom>
              <a:avLst/>
              <a:gdLst/>
              <a:ahLst/>
              <a:cxnLst>
                <a:cxn ang="0">
                  <a:pos x="14" y="0"/>
                </a:cxn>
                <a:cxn ang="0">
                  <a:pos x="0" y="768"/>
                </a:cxn>
                <a:cxn ang="0">
                  <a:pos x="22" y="385"/>
                </a:cxn>
              </a:cxnLst>
              <a:rect l="0" t="0" r="0" b="0"/>
              <a:pathLst>
                <a:path w="22794" h="43200" fill="none">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close/>
                </a:path>
              </a:pathLst>
            </a:custGeom>
            <a:noFill/>
            <a:ln w="76200" cap="flat" cmpd="sng">
              <a:solidFill>
                <a:srgbClr val="656591"/>
              </a:solidFill>
              <a:prstDash val="solid"/>
              <a:miter/>
              <a:headEnd type="none" w="med" len="med"/>
              <a:tailEnd type="none" w="med" len="med"/>
            </a:ln>
            <a:effectLst>
              <a:outerShdw dist="35921" dir="2699999" algn="ctr" rotWithShape="0">
                <a:schemeClr val="bg2">
                  <a:alpha val="50000"/>
                </a:schemeClr>
              </a:outerShdw>
            </a:effectLst>
          </p:spPr>
          <p:txBody>
            <a:bodyPr/>
            <a:lstStyle/>
            <a:p>
              <a:endParaRPr lang="zh-CN" altLang="en-US">
                <a:latin typeface="微软雅黑" panose="020B0503020204020204" charset="-122"/>
                <a:ea typeface="微软雅黑" panose="020B0503020204020204" charset="-122"/>
              </a:endParaRPr>
            </a:p>
          </p:txBody>
        </p:sp>
        <p:sp>
          <p:nvSpPr>
            <p:cNvPr id="119874" name="Line 67"/>
            <p:cNvSpPr/>
            <p:nvPr/>
          </p:nvSpPr>
          <p:spPr>
            <a:xfrm flipH="1">
              <a:off x="2619" y="399"/>
              <a:ext cx="496" cy="0"/>
            </a:xfrm>
            <a:prstGeom prst="line">
              <a:avLst/>
            </a:prstGeom>
            <a:ln w="76200" cap="flat" cmpd="sng">
              <a:solidFill>
                <a:srgbClr val="656591"/>
              </a:solidFill>
              <a:prstDash val="solid"/>
              <a:round/>
              <a:headEnd type="none" w="med" len="med"/>
              <a:tailEnd type="none" w="med" len="med"/>
            </a:ln>
            <a:effectLst>
              <a:outerShdw dist="35921" dir="2699999" algn="ctr" rotWithShape="0">
                <a:schemeClr val="bg2">
                  <a:alpha val="50000"/>
                </a:schemeClr>
              </a:outerShdw>
            </a:effectLst>
          </p:spPr>
          <p:txBody>
            <a:bodyPr anchor="t"/>
            <a:lstStyle/>
            <a:p>
              <a:endParaRPr lang="zh-CN" altLang="en-US">
                <a:latin typeface="幼圆" panose="02010509060101010101" pitchFamily="49" charset="-122"/>
                <a:ea typeface="幼圆" panose="02010509060101010101" pitchFamily="49" charset="-122"/>
              </a:endParaRPr>
            </a:p>
          </p:txBody>
        </p:sp>
        <p:sp>
          <p:nvSpPr>
            <p:cNvPr id="119875" name="Arc 68"/>
            <p:cNvSpPr/>
            <p:nvPr/>
          </p:nvSpPr>
          <p:spPr>
            <a:xfrm rot="5400000">
              <a:off x="3229" y="157"/>
              <a:ext cx="400" cy="769"/>
            </a:xfrm>
            <a:custGeom>
              <a:avLst/>
              <a:gdLst/>
              <a:ahLst/>
              <a:cxnLst>
                <a:cxn ang="0">
                  <a:pos x="13" y="0"/>
                </a:cxn>
                <a:cxn ang="0">
                  <a:pos x="0" y="768"/>
                </a:cxn>
                <a:cxn ang="0">
                  <a:pos x="21" y="385"/>
                </a:cxn>
              </a:cxnLst>
              <a:rect l="0" t="0" r="0" b="0"/>
              <a:pathLst>
                <a:path w="22794" h="43200" fill="none">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close/>
                </a:path>
              </a:pathLst>
            </a:custGeom>
            <a:noFill/>
            <a:ln w="76200" cap="flat" cmpd="sng">
              <a:solidFill>
                <a:srgbClr val="656591"/>
              </a:solidFill>
              <a:prstDash val="solid"/>
              <a:miter/>
              <a:headEnd type="none" w="med" len="med"/>
              <a:tailEnd type="none" w="med" len="med"/>
            </a:ln>
            <a:effectLst>
              <a:outerShdw dist="35921" dir="2699999" algn="ctr" rotWithShape="0">
                <a:schemeClr val="bg2">
                  <a:alpha val="50000"/>
                </a:schemeClr>
              </a:outerShdw>
            </a:effectLst>
          </p:spPr>
          <p:txBody>
            <a:bodyPr/>
            <a:lstStyle/>
            <a:p>
              <a:endParaRPr lang="zh-CN" altLang="en-US">
                <a:latin typeface="微软雅黑" panose="020B0503020204020204" charset="-122"/>
                <a:ea typeface="微软雅黑" panose="020B0503020204020204" charset="-122"/>
              </a:endParaRPr>
            </a:p>
          </p:txBody>
        </p:sp>
        <p:sp>
          <p:nvSpPr>
            <p:cNvPr id="119876" name="Line 69"/>
            <p:cNvSpPr/>
            <p:nvPr/>
          </p:nvSpPr>
          <p:spPr>
            <a:xfrm flipH="1">
              <a:off x="5071" y="399"/>
              <a:ext cx="689" cy="0"/>
            </a:xfrm>
            <a:prstGeom prst="line">
              <a:avLst/>
            </a:prstGeom>
            <a:ln w="76200" cap="flat" cmpd="sng">
              <a:solidFill>
                <a:srgbClr val="656591"/>
              </a:solidFill>
              <a:prstDash val="solid"/>
              <a:round/>
              <a:headEnd type="none" w="med" len="med"/>
              <a:tailEnd type="none" w="med" len="med"/>
            </a:ln>
            <a:effectLst>
              <a:outerShdw dist="35921" dir="2699999" algn="ctr" rotWithShape="0">
                <a:schemeClr val="bg2">
                  <a:alpha val="50000"/>
                </a:schemeClr>
              </a:outerShdw>
            </a:effectLst>
          </p:spPr>
          <p:txBody>
            <a:bodyPr anchor="t"/>
            <a:lstStyle/>
            <a:p>
              <a:endParaRPr lang="zh-CN" altLang="en-US">
                <a:latin typeface="幼圆" panose="02010509060101010101" pitchFamily="49" charset="-122"/>
                <a:ea typeface="幼圆" panose="02010509060101010101" pitchFamily="49" charset="-122"/>
              </a:endParaRPr>
            </a:p>
          </p:txBody>
        </p:sp>
        <p:sp>
          <p:nvSpPr>
            <p:cNvPr id="119877" name="Line 70"/>
            <p:cNvSpPr/>
            <p:nvPr/>
          </p:nvSpPr>
          <p:spPr>
            <a:xfrm flipH="1">
              <a:off x="1377" y="399"/>
              <a:ext cx="523" cy="0"/>
            </a:xfrm>
            <a:prstGeom prst="line">
              <a:avLst/>
            </a:prstGeom>
            <a:ln w="76200" cap="flat" cmpd="sng">
              <a:solidFill>
                <a:srgbClr val="656591"/>
              </a:solidFill>
              <a:prstDash val="solid"/>
              <a:round/>
              <a:headEnd type="none" w="med" len="med"/>
              <a:tailEnd type="none" w="med" len="med"/>
            </a:ln>
            <a:effectLst>
              <a:outerShdw dist="35921" dir="2699999" algn="ctr" rotWithShape="0">
                <a:schemeClr val="bg2">
                  <a:alpha val="50000"/>
                </a:schemeClr>
              </a:outerShdw>
            </a:effectLst>
          </p:spPr>
          <p:txBody>
            <a:bodyPr anchor="t"/>
            <a:lstStyle/>
            <a:p>
              <a:endParaRPr lang="zh-CN" altLang="en-US">
                <a:latin typeface="幼圆" panose="02010509060101010101" pitchFamily="49" charset="-122"/>
                <a:ea typeface="幼圆" panose="02010509060101010101" pitchFamily="49" charset="-122"/>
              </a:endParaRPr>
            </a:p>
          </p:txBody>
        </p:sp>
        <p:sp>
          <p:nvSpPr>
            <p:cNvPr id="119878" name="Arc 71"/>
            <p:cNvSpPr/>
            <p:nvPr/>
          </p:nvSpPr>
          <p:spPr>
            <a:xfrm rot="5400000">
              <a:off x="766" y="157"/>
              <a:ext cx="400" cy="769"/>
            </a:xfrm>
            <a:custGeom>
              <a:avLst/>
              <a:gdLst/>
              <a:ahLst/>
              <a:cxnLst>
                <a:cxn ang="0">
                  <a:pos x="13" y="0"/>
                </a:cxn>
                <a:cxn ang="0">
                  <a:pos x="0" y="768"/>
                </a:cxn>
                <a:cxn ang="0">
                  <a:pos x="21" y="385"/>
                </a:cxn>
              </a:cxnLst>
              <a:rect l="0" t="0" r="0" b="0"/>
              <a:pathLst>
                <a:path w="22794" h="43200" fill="none">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close/>
                </a:path>
              </a:pathLst>
            </a:custGeom>
            <a:noFill/>
            <a:ln w="76200" cap="flat" cmpd="sng">
              <a:solidFill>
                <a:srgbClr val="656591"/>
              </a:solidFill>
              <a:prstDash val="solid"/>
              <a:miter/>
              <a:headEnd type="none" w="med" len="med"/>
              <a:tailEnd type="none" w="med" len="med"/>
            </a:ln>
            <a:effectLst>
              <a:outerShdw dist="35921" dir="2699999" algn="ctr" rotWithShape="0">
                <a:schemeClr val="bg2">
                  <a:alpha val="50000"/>
                </a:schemeClr>
              </a:outerShdw>
            </a:effectLst>
          </p:spPr>
          <p:txBody>
            <a:bodyPr/>
            <a:lstStyle/>
            <a:p>
              <a:endParaRPr lang="zh-CN" altLang="en-US">
                <a:latin typeface="微软雅黑" panose="020B0503020204020204" charset="-122"/>
                <a:ea typeface="微软雅黑" panose="020B0503020204020204" charset="-122"/>
              </a:endParaRPr>
            </a:p>
          </p:txBody>
        </p:sp>
      </p:grpSp>
      <p:pic>
        <p:nvPicPr>
          <p:cNvPr id="119879" name="Picture 72" descr="Picture1"/>
          <p:cNvPicPr>
            <a:picLocks noChangeAspect="1"/>
          </p:cNvPicPr>
          <p:nvPr/>
        </p:nvPicPr>
        <p:blipFill>
          <a:blip r:embed="rId3"/>
          <a:stretch>
            <a:fillRect/>
          </a:stretch>
        </p:blipFill>
        <p:spPr>
          <a:xfrm>
            <a:off x="2668588" y="3297238"/>
            <a:ext cx="825500" cy="377825"/>
          </a:xfrm>
          <a:prstGeom prst="rect">
            <a:avLst/>
          </a:prstGeom>
          <a:noFill/>
          <a:ln w="9525">
            <a:noFill/>
          </a:ln>
        </p:spPr>
      </p:pic>
      <p:pic>
        <p:nvPicPr>
          <p:cNvPr id="119880" name="Picture 73" descr="Picture1"/>
          <p:cNvPicPr>
            <a:picLocks noChangeAspect="1"/>
          </p:cNvPicPr>
          <p:nvPr/>
        </p:nvPicPr>
        <p:blipFill>
          <a:blip r:embed="rId3"/>
          <a:stretch>
            <a:fillRect/>
          </a:stretch>
        </p:blipFill>
        <p:spPr>
          <a:xfrm>
            <a:off x="4654550" y="3297238"/>
            <a:ext cx="825500" cy="377825"/>
          </a:xfrm>
          <a:prstGeom prst="rect">
            <a:avLst/>
          </a:prstGeom>
          <a:noFill/>
          <a:ln w="9525">
            <a:noFill/>
          </a:ln>
        </p:spPr>
      </p:pic>
      <p:pic>
        <p:nvPicPr>
          <p:cNvPr id="119881" name="Picture 74" descr="Picture1"/>
          <p:cNvPicPr>
            <a:picLocks noChangeAspect="1"/>
          </p:cNvPicPr>
          <p:nvPr/>
        </p:nvPicPr>
        <p:blipFill>
          <a:blip r:embed="rId3"/>
          <a:stretch>
            <a:fillRect/>
          </a:stretch>
        </p:blipFill>
        <p:spPr>
          <a:xfrm>
            <a:off x="6638925" y="3317875"/>
            <a:ext cx="825500" cy="377825"/>
          </a:xfrm>
          <a:prstGeom prst="rect">
            <a:avLst/>
          </a:prstGeom>
          <a:noFill/>
          <a:ln w="9525">
            <a:noFill/>
          </a:ln>
        </p:spPr>
      </p:pic>
      <p:pic>
        <p:nvPicPr>
          <p:cNvPr id="119882" name="Picture 75" descr="Picture1"/>
          <p:cNvPicPr>
            <a:picLocks noChangeAspect="1"/>
          </p:cNvPicPr>
          <p:nvPr/>
        </p:nvPicPr>
        <p:blipFill>
          <a:blip r:embed="rId3"/>
          <a:stretch>
            <a:fillRect/>
          </a:stretch>
        </p:blipFill>
        <p:spPr>
          <a:xfrm>
            <a:off x="8601075" y="3308350"/>
            <a:ext cx="825500" cy="377825"/>
          </a:xfrm>
          <a:prstGeom prst="rect">
            <a:avLst/>
          </a:prstGeom>
          <a:noFill/>
          <a:ln w="9525">
            <a:noFill/>
          </a:ln>
        </p:spPr>
      </p:pic>
      <p:sp>
        <p:nvSpPr>
          <p:cNvPr id="115787" name="Rectangle 76"/>
          <p:cNvSpPr/>
          <p:nvPr/>
        </p:nvSpPr>
        <p:spPr>
          <a:xfrm>
            <a:off x="1485555" y="70262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图书</a:t>
            </a:r>
            <a:r>
              <a:rPr lang="zh-CN" altLang="en-US" sz="2800" b="1" dirty="0">
                <a:latin typeface="微软雅黑" panose="020B0503020204020204" charset="-122"/>
                <a:ea typeface="微软雅黑" panose="020B0503020204020204" charset="-122"/>
                <a:cs typeface="微软雅黑" panose="020B0503020204020204" charset="-122"/>
                <a:sym typeface="+mn-ea"/>
              </a:rPr>
              <a:t>外借服务</a:t>
            </a:r>
            <a:endParaRPr lang="zh-CN" altLang="en-US" sz="2800" b="1" dirty="0">
              <a:latin typeface="微软雅黑" panose="020B0503020204020204" charset="-122"/>
              <a:ea typeface="微软雅黑" panose="020B0503020204020204" charset="-122"/>
              <a:cs typeface="微软雅黑" panose="020B0503020204020204" charset="-122"/>
            </a:endParaRPr>
          </a:p>
          <a:p>
            <a:pPr lvl="0" algn="l" fontAlgn="base">
              <a:lnSpc>
                <a:spcPct val="90000"/>
              </a:lnSpc>
            </a:pP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87" name="Rectangle 76"/>
          <p:cNvSpPr/>
          <p:nvPr/>
        </p:nvSpPr>
        <p:spPr>
          <a:xfrm>
            <a:off x="1485555" y="70262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图书</a:t>
            </a:r>
            <a:r>
              <a:rPr lang="zh-CN" altLang="en-US" sz="2800" b="1" dirty="0">
                <a:latin typeface="微软雅黑" panose="020B0503020204020204" charset="-122"/>
                <a:ea typeface="微软雅黑" panose="020B0503020204020204" charset="-122"/>
                <a:cs typeface="微软雅黑" panose="020B0503020204020204" charset="-122"/>
                <a:sym typeface="+mn-ea"/>
              </a:rPr>
              <a:t>外借服务</a:t>
            </a:r>
            <a:endParaRPr lang="zh-CN" altLang="en-US" sz="2800" b="1" dirty="0">
              <a:latin typeface="微软雅黑" panose="020B0503020204020204" charset="-122"/>
              <a:ea typeface="微软雅黑" panose="020B0503020204020204" charset="-122"/>
              <a:cs typeface="微软雅黑" panose="020B0503020204020204" charset="-122"/>
            </a:endParaRPr>
          </a:p>
          <a:p>
            <a:pPr lvl="0" algn="l" fontAlgn="base">
              <a:lnSpc>
                <a:spcPct val="90000"/>
              </a:lnSpc>
            </a:pP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graphicFrame>
        <p:nvGraphicFramePr>
          <p:cNvPr id="4" name="表格 3"/>
          <p:cNvGraphicFramePr/>
          <p:nvPr/>
        </p:nvGraphicFramePr>
        <p:xfrm>
          <a:off x="1556296" y="2143341"/>
          <a:ext cx="9079230" cy="2571115"/>
        </p:xfrm>
        <a:graphic>
          <a:graphicData uri="http://schemas.openxmlformats.org/drawingml/2006/table">
            <a:tbl>
              <a:tblPr firstRow="1" bandRow="1">
                <a:tableStyleId>{5C22544A-7EE6-4342-B048-85BDC9FD1C3A}</a:tableStyleId>
              </a:tblPr>
              <a:tblGrid>
                <a:gridCol w="1513205"/>
                <a:gridCol w="1513205"/>
                <a:gridCol w="1513205"/>
                <a:gridCol w="1513205"/>
                <a:gridCol w="1513205"/>
                <a:gridCol w="1513205"/>
              </a:tblGrid>
              <a:tr h="0">
                <a:tc rowSpan="2">
                  <a:txBody>
                    <a:bodyPr/>
                    <a:p>
                      <a:pPr>
                        <a:buNone/>
                      </a:pPr>
                      <a:endParaRPr lang="zh-CN" altLang="en-US" sz="1705"/>
                    </a:p>
                  </a:txBody>
                  <a:tcPr marL="86698" marR="86698" marT="43349" marB="43349"/>
                </a:tc>
                <a:tc gridSpan="3">
                  <a:txBody>
                    <a:bodyPr/>
                    <a:p>
                      <a:pPr algn="ctr">
                        <a:lnSpc>
                          <a:spcPct val="140000"/>
                        </a:lnSpc>
                        <a:buNone/>
                      </a:pPr>
                      <a:r>
                        <a:rPr lang="zh-CN" altLang="en-US" sz="2275">
                          <a:solidFill>
                            <a:schemeClr val="tx1"/>
                          </a:solidFill>
                          <a:latin typeface="微软雅黑" panose="020B0503020204020204" charset="-122"/>
                          <a:ea typeface="微软雅黑" panose="020B0503020204020204" charset="-122"/>
                        </a:rPr>
                        <a:t>一般图书</a:t>
                      </a:r>
                      <a:endParaRPr lang="zh-CN" altLang="en-US" sz="2275">
                        <a:solidFill>
                          <a:schemeClr val="tx1"/>
                        </a:solidFill>
                        <a:latin typeface="微软雅黑" panose="020B0503020204020204" charset="-122"/>
                        <a:ea typeface="微软雅黑" panose="020B0503020204020204" charset="-122"/>
                      </a:endParaRPr>
                    </a:p>
                  </a:txBody>
                  <a:tcPr marL="86698" marR="86698" marT="43349" marB="43349"/>
                </a:tc>
                <a:tc hMerge="1">
                  <a:tcPr/>
                </a:tc>
                <a:tc hMerge="1">
                  <a:tcPr/>
                </a:tc>
                <a:tc gridSpan="2">
                  <a:txBody>
                    <a:bodyPr/>
                    <a:p>
                      <a:pPr algn="ctr">
                        <a:lnSpc>
                          <a:spcPct val="140000"/>
                        </a:lnSpc>
                        <a:buClrTx/>
                        <a:buSzTx/>
                        <a:buFontTx/>
                        <a:buNone/>
                      </a:pPr>
                      <a:r>
                        <a:rPr lang="zh-CN" altLang="en-US" sz="2275">
                          <a:solidFill>
                            <a:schemeClr val="tx1"/>
                          </a:solidFill>
                          <a:latin typeface="微软雅黑" panose="020B0503020204020204" charset="-122"/>
                          <a:ea typeface="微软雅黑" panose="020B0503020204020204" charset="-122"/>
                        </a:rPr>
                        <a:t>综合图书阅览室</a:t>
                      </a:r>
                      <a:endParaRPr lang="zh-CN" altLang="en-US" sz="2275">
                        <a:solidFill>
                          <a:schemeClr val="tx1"/>
                        </a:solidFill>
                        <a:latin typeface="微软雅黑" panose="020B0503020204020204" charset="-122"/>
                        <a:ea typeface="微软雅黑" panose="020B0503020204020204" charset="-122"/>
                      </a:endParaRPr>
                    </a:p>
                  </a:txBody>
                  <a:tcPr marL="86698" marR="86698" marT="43349" marB="43349"/>
                </a:tc>
                <a:tc hMerge="1">
                  <a:tcPr/>
                </a:tc>
              </a:tr>
              <a:tr h="603250">
                <a:tc vMerge="1">
                  <a:tcPr/>
                </a:tc>
                <a:tc>
                  <a:txBody>
                    <a:bodyPr/>
                    <a:p>
                      <a:pPr algn="ctr">
                        <a:lnSpc>
                          <a:spcPct val="140000"/>
                        </a:lnSpc>
                        <a:buNone/>
                      </a:pPr>
                      <a:r>
                        <a:rPr lang="zh-CN" altLang="en-US" sz="1895" b="1">
                          <a:solidFill>
                            <a:schemeClr val="tx1"/>
                          </a:solidFill>
                          <a:latin typeface="微软雅黑" panose="020B0503020204020204" charset="-122"/>
                          <a:ea typeface="微软雅黑" panose="020B0503020204020204" charset="-122"/>
                        </a:rPr>
                        <a:t>限借册数</a:t>
                      </a:r>
                      <a:endParaRPr lang="zh-CN" altLang="en-US" sz="1895" b="1">
                        <a:solidFill>
                          <a:schemeClr val="tx1"/>
                        </a:solidFill>
                        <a:latin typeface="微软雅黑" panose="020B0503020204020204" charset="-122"/>
                        <a:ea typeface="微软雅黑" panose="020B0503020204020204" charset="-122"/>
                      </a:endParaRPr>
                    </a:p>
                  </a:txBody>
                  <a:tcPr marL="86698" marR="86698" marT="43349" marB="43349"/>
                </a:tc>
                <a:tc>
                  <a:txBody>
                    <a:bodyPr/>
                    <a:p>
                      <a:pPr algn="ctr">
                        <a:lnSpc>
                          <a:spcPct val="140000"/>
                        </a:lnSpc>
                        <a:buNone/>
                      </a:pPr>
                      <a:r>
                        <a:rPr lang="zh-CN" altLang="en-US" sz="1895" b="1">
                          <a:solidFill>
                            <a:schemeClr val="tx1"/>
                          </a:solidFill>
                          <a:latin typeface="微软雅黑" panose="020B0503020204020204" charset="-122"/>
                          <a:ea typeface="微软雅黑" panose="020B0503020204020204" charset="-122"/>
                        </a:rPr>
                        <a:t>借期（天）</a:t>
                      </a:r>
                      <a:endParaRPr lang="zh-CN" altLang="en-US" sz="1705"/>
                    </a:p>
                  </a:txBody>
                  <a:tcPr marL="86698" marR="86698" marT="43349" marB="43349"/>
                </a:tc>
                <a:tc>
                  <a:txBody>
                    <a:bodyPr/>
                    <a:p>
                      <a:pPr algn="ctr">
                        <a:lnSpc>
                          <a:spcPct val="140000"/>
                        </a:lnSpc>
                        <a:buNone/>
                      </a:pPr>
                      <a:r>
                        <a:rPr lang="zh-CN" altLang="en-US" sz="1895" b="1">
                          <a:solidFill>
                            <a:schemeClr val="tx1"/>
                          </a:solidFill>
                          <a:latin typeface="微软雅黑" panose="020B0503020204020204" charset="-122"/>
                          <a:ea typeface="微软雅黑" panose="020B0503020204020204" charset="-122"/>
                        </a:rPr>
                        <a:t>续借天数</a:t>
                      </a:r>
                      <a:endParaRPr lang="zh-CN" altLang="en-US" sz="1895" b="1">
                        <a:solidFill>
                          <a:schemeClr val="tx1"/>
                        </a:solidFill>
                        <a:latin typeface="微软雅黑" panose="020B0503020204020204" charset="-122"/>
                        <a:ea typeface="微软雅黑" panose="020B0503020204020204" charset="-122"/>
                      </a:endParaRPr>
                    </a:p>
                  </a:txBody>
                  <a:tcPr marL="86698" marR="86698" marT="43349" marB="43349"/>
                </a:tc>
                <a:tc>
                  <a:txBody>
                    <a:bodyPr/>
                    <a:p>
                      <a:pPr algn="ctr">
                        <a:lnSpc>
                          <a:spcPct val="140000"/>
                        </a:lnSpc>
                        <a:buClrTx/>
                        <a:buSzTx/>
                        <a:buFontTx/>
                        <a:buNone/>
                      </a:pPr>
                      <a:r>
                        <a:rPr lang="zh-CN" altLang="en-US" sz="1895" b="1">
                          <a:solidFill>
                            <a:schemeClr val="tx1"/>
                          </a:solidFill>
                          <a:latin typeface="微软雅黑" panose="020B0503020204020204" charset="-122"/>
                          <a:ea typeface="微软雅黑" panose="020B0503020204020204" charset="-122"/>
                        </a:rPr>
                        <a:t>限借册数</a:t>
                      </a:r>
                      <a:endParaRPr lang="zh-CN" altLang="en-US" sz="1895" b="1">
                        <a:solidFill>
                          <a:schemeClr val="tx1"/>
                        </a:solidFill>
                        <a:latin typeface="微软雅黑" panose="020B0503020204020204" charset="-122"/>
                        <a:ea typeface="微软雅黑" panose="020B0503020204020204" charset="-122"/>
                      </a:endParaRPr>
                    </a:p>
                  </a:txBody>
                  <a:tcPr marL="86698" marR="86698" marT="43349" marB="43349"/>
                </a:tc>
                <a:tc>
                  <a:txBody>
                    <a:bodyPr/>
                    <a:p>
                      <a:pPr algn="ctr">
                        <a:lnSpc>
                          <a:spcPct val="140000"/>
                        </a:lnSpc>
                        <a:buNone/>
                      </a:pPr>
                      <a:r>
                        <a:rPr lang="zh-CN" altLang="en-US" sz="1895" b="1">
                          <a:solidFill>
                            <a:schemeClr val="tx1"/>
                          </a:solidFill>
                          <a:latin typeface="微软雅黑" panose="020B0503020204020204" charset="-122"/>
                          <a:ea typeface="微软雅黑" panose="020B0503020204020204" charset="-122"/>
                        </a:rPr>
                        <a:t>借期（天）</a:t>
                      </a:r>
                      <a:endParaRPr lang="zh-CN" altLang="en-US" sz="1705"/>
                    </a:p>
                  </a:txBody>
                  <a:tcPr marL="86698" marR="86698" marT="43349" marB="43349"/>
                </a:tc>
              </a:tr>
              <a:tr h="489585">
                <a:tc>
                  <a:txBody>
                    <a:bodyPr/>
                    <a:p>
                      <a:pPr algn="ctr">
                        <a:lnSpc>
                          <a:spcPct val="130000"/>
                        </a:lnSpc>
                        <a:buNone/>
                      </a:pPr>
                      <a:r>
                        <a:rPr lang="zh-CN" altLang="en-US" sz="1895" b="1">
                          <a:solidFill>
                            <a:schemeClr val="tx1"/>
                          </a:solidFill>
                          <a:latin typeface="微软雅黑" panose="020B0503020204020204" charset="-122"/>
                          <a:ea typeface="微软雅黑" panose="020B0503020204020204" charset="-122"/>
                        </a:rPr>
                        <a:t>研究生</a:t>
                      </a:r>
                      <a:endParaRPr lang="zh-CN" altLang="en-US" sz="1895" b="1">
                        <a:solidFill>
                          <a:schemeClr val="tx1"/>
                        </a:solidFill>
                        <a:latin typeface="微软雅黑" panose="020B0503020204020204" charset="-122"/>
                        <a:ea typeface="微软雅黑" panose="020B0503020204020204" charset="-122"/>
                      </a:endParaRPr>
                    </a:p>
                  </a:txBody>
                  <a:tcPr marL="86698" marR="86698" marT="43349" marB="43349"/>
                </a:tc>
                <a:tc>
                  <a:txBody>
                    <a:bodyPr/>
                    <a:p>
                      <a:pPr algn="ctr">
                        <a:lnSpc>
                          <a:spcPct val="130000"/>
                        </a:lnSpc>
                        <a:buNone/>
                      </a:pPr>
                      <a:r>
                        <a:rPr lang="zh-CN" altLang="en-US" sz="1895" b="1">
                          <a:solidFill>
                            <a:schemeClr val="tx1"/>
                          </a:solidFill>
                          <a:latin typeface="微软雅黑" panose="020B0503020204020204" charset="-122"/>
                          <a:ea typeface="微软雅黑" panose="020B0503020204020204" charset="-122"/>
                        </a:rPr>
                        <a:t>20</a:t>
                      </a:r>
                      <a:endParaRPr lang="zh-CN" altLang="en-US" sz="1895" b="1">
                        <a:solidFill>
                          <a:schemeClr val="tx1"/>
                        </a:solidFill>
                        <a:latin typeface="微软雅黑" panose="020B0503020204020204" charset="-122"/>
                        <a:ea typeface="微软雅黑" panose="020B0503020204020204" charset="-122"/>
                      </a:endParaRPr>
                    </a:p>
                  </a:txBody>
                  <a:tcPr marL="86698" marR="86698" marT="43349" marB="43349"/>
                </a:tc>
                <a:tc>
                  <a:txBody>
                    <a:bodyPr/>
                    <a:p>
                      <a:pPr algn="ctr">
                        <a:lnSpc>
                          <a:spcPct val="130000"/>
                        </a:lnSpc>
                        <a:buClrTx/>
                        <a:buSzTx/>
                        <a:buFontTx/>
                        <a:buNone/>
                      </a:pPr>
                      <a:r>
                        <a:rPr lang="en-US" altLang="zh-CN" sz="1895" b="1">
                          <a:solidFill>
                            <a:schemeClr val="tx1"/>
                          </a:solidFill>
                          <a:latin typeface="微软雅黑" panose="020B0503020204020204" charset="-122"/>
                          <a:ea typeface="微软雅黑" panose="020B0503020204020204" charset="-122"/>
                        </a:rPr>
                        <a:t>6</a:t>
                      </a:r>
                      <a:r>
                        <a:rPr lang="zh-CN" altLang="en-US" sz="1895" b="1">
                          <a:solidFill>
                            <a:schemeClr val="tx1"/>
                          </a:solidFill>
                          <a:latin typeface="微软雅黑" panose="020B0503020204020204" charset="-122"/>
                          <a:ea typeface="微软雅黑" panose="020B0503020204020204" charset="-122"/>
                        </a:rPr>
                        <a:t>0</a:t>
                      </a:r>
                      <a:endParaRPr lang="zh-CN" altLang="en-US" sz="1895" b="1">
                        <a:solidFill>
                          <a:schemeClr val="tx1"/>
                        </a:solidFill>
                        <a:latin typeface="微软雅黑" panose="020B0503020204020204" charset="-122"/>
                        <a:ea typeface="微软雅黑" panose="020B0503020204020204" charset="-122"/>
                      </a:endParaRPr>
                    </a:p>
                  </a:txBody>
                  <a:tcPr marL="86698" marR="86698" marT="43349" marB="43349"/>
                </a:tc>
                <a:tc>
                  <a:txBody>
                    <a:bodyPr/>
                    <a:p>
                      <a:pPr algn="ctr">
                        <a:lnSpc>
                          <a:spcPct val="130000"/>
                        </a:lnSpc>
                        <a:buClrTx/>
                        <a:buSzTx/>
                        <a:buFontTx/>
                        <a:buNone/>
                      </a:pPr>
                      <a:r>
                        <a:rPr lang="en-US" altLang="zh-CN" sz="1895" b="1">
                          <a:solidFill>
                            <a:schemeClr val="tx1"/>
                          </a:solidFill>
                          <a:latin typeface="微软雅黑" panose="020B0503020204020204" charset="-122"/>
                          <a:ea typeface="微软雅黑" panose="020B0503020204020204" charset="-122"/>
                        </a:rPr>
                        <a:t>30</a:t>
                      </a:r>
                      <a:endParaRPr lang="en-US" altLang="zh-CN" sz="1895" b="1">
                        <a:solidFill>
                          <a:schemeClr val="tx1"/>
                        </a:solidFill>
                        <a:latin typeface="微软雅黑" panose="020B0503020204020204" charset="-122"/>
                        <a:ea typeface="微软雅黑" panose="020B0503020204020204" charset="-122"/>
                      </a:endParaRPr>
                    </a:p>
                  </a:txBody>
                  <a:tcPr marL="86698" marR="86698" marT="43349" marB="43349"/>
                </a:tc>
                <a:tc>
                  <a:txBody>
                    <a:bodyPr/>
                    <a:p>
                      <a:pPr algn="ctr">
                        <a:lnSpc>
                          <a:spcPct val="130000"/>
                        </a:lnSpc>
                        <a:buClrTx/>
                        <a:buSzTx/>
                        <a:buFontTx/>
                        <a:buNone/>
                      </a:pPr>
                      <a:r>
                        <a:rPr lang="zh-CN" altLang="en-US" sz="1895" b="1">
                          <a:solidFill>
                            <a:schemeClr val="tx1"/>
                          </a:solidFill>
                          <a:latin typeface="微软雅黑" panose="020B0503020204020204" charset="-122"/>
                          <a:ea typeface="微软雅黑" panose="020B0503020204020204" charset="-122"/>
                        </a:rPr>
                        <a:t>1</a:t>
                      </a:r>
                      <a:endParaRPr lang="zh-CN" altLang="en-US" sz="1895" b="1">
                        <a:solidFill>
                          <a:schemeClr val="tx1"/>
                        </a:solidFill>
                        <a:latin typeface="微软雅黑" panose="020B0503020204020204" charset="-122"/>
                        <a:ea typeface="微软雅黑" panose="020B0503020204020204" charset="-122"/>
                      </a:endParaRPr>
                    </a:p>
                  </a:txBody>
                  <a:tcPr marL="86698" marR="86698" marT="43349" marB="43349"/>
                </a:tc>
                <a:tc>
                  <a:txBody>
                    <a:bodyPr/>
                    <a:p>
                      <a:pPr algn="ctr">
                        <a:lnSpc>
                          <a:spcPct val="130000"/>
                        </a:lnSpc>
                        <a:buClrTx/>
                        <a:buSzTx/>
                        <a:buFontTx/>
                        <a:buNone/>
                      </a:pPr>
                      <a:r>
                        <a:rPr lang="zh-CN" altLang="en-US" sz="1895" b="1">
                          <a:solidFill>
                            <a:schemeClr val="tx1"/>
                          </a:solidFill>
                          <a:latin typeface="微软雅黑" panose="020B0503020204020204" charset="-122"/>
                          <a:ea typeface="微软雅黑" panose="020B0503020204020204" charset="-122"/>
                        </a:rPr>
                        <a:t>7</a:t>
                      </a:r>
                      <a:endParaRPr lang="zh-CN" altLang="en-US" sz="1895" b="1">
                        <a:solidFill>
                          <a:schemeClr val="tx1"/>
                        </a:solidFill>
                        <a:latin typeface="微软雅黑" panose="020B0503020204020204" charset="-122"/>
                        <a:ea typeface="微软雅黑" panose="020B0503020204020204" charset="-122"/>
                      </a:endParaRPr>
                    </a:p>
                  </a:txBody>
                  <a:tcPr marL="86698" marR="86698" marT="43349" marB="43349"/>
                </a:tc>
              </a:tr>
              <a:tr h="905510">
                <a:tc gridSpan="6">
                  <a:txBody>
                    <a:bodyPr/>
                    <a:p>
                      <a:pPr>
                        <a:lnSpc>
                          <a:spcPct val="150000"/>
                        </a:lnSpc>
                        <a:buNone/>
                      </a:pPr>
                      <a:r>
                        <a:rPr lang="zh-CN" altLang="en-US" sz="1705"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注：</a:t>
                      </a:r>
                      <a:endParaRPr lang="zh-CN" altLang="en-US" sz="1705"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150000"/>
                        </a:lnSpc>
                        <a:buNone/>
                      </a:pPr>
                      <a:r>
                        <a:rPr lang="zh-CN" altLang="en-US" sz="1705"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图书超期：</a:t>
                      </a:r>
                      <a:r>
                        <a:rPr lang="en-US" altLang="x-none"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0.10</a:t>
                      </a:r>
                      <a:r>
                        <a:rPr lang="zh-CN" altLang="en-US"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元</a:t>
                      </a:r>
                      <a:r>
                        <a:rPr lang="en-US" altLang="x-none"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天；超过</a:t>
                      </a:r>
                      <a:r>
                        <a:rPr lang="en-US" altLang="x-none"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10</a:t>
                      </a:r>
                      <a:r>
                        <a:rPr lang="zh-CN" altLang="en-US"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天，</a:t>
                      </a:r>
                      <a:r>
                        <a:rPr lang="en-US" altLang="x-none"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0.20</a:t>
                      </a:r>
                      <a:r>
                        <a:rPr lang="zh-CN" altLang="en-US"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元</a:t>
                      </a:r>
                      <a:r>
                        <a:rPr lang="en-US" altLang="x-none"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天</a:t>
                      </a:r>
                      <a:endParaRPr lang="zh-CN" altLang="en-US" sz="1705"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txBody>
                  <a:tcPr marL="86698" marR="86698" marT="43349" marB="43349"/>
                </a:tc>
                <a:tc hMerge="1">
                  <a:tcPr/>
                </a:tc>
                <a:tc hMerge="1">
                  <a:tcPr/>
                </a:tc>
                <a:tc hMerge="1">
                  <a:tcPr/>
                </a:tc>
                <a:tc hMerge="1">
                  <a:tcPr/>
                </a:tc>
                <a:tc hMerge="1">
                  <a:tcPr/>
                </a:tc>
              </a:tr>
            </a:tbl>
          </a:graphicData>
        </a:graphic>
      </p:graphicFrame>
      <p:sp>
        <p:nvSpPr>
          <p:cNvPr id="5" name="文本框 4"/>
          <p:cNvSpPr txBox="1"/>
          <p:nvPr/>
        </p:nvSpPr>
        <p:spPr>
          <a:xfrm>
            <a:off x="2219123" y="2266390"/>
            <a:ext cx="706233" cy="383540"/>
          </a:xfrm>
          <a:prstGeom prst="rect">
            <a:avLst/>
          </a:prstGeom>
          <a:noFill/>
        </p:spPr>
        <p:txBody>
          <a:bodyPr wrap="square" rtlCol="0">
            <a:spAutoFit/>
          </a:bodyPr>
          <a:p>
            <a:r>
              <a:rPr lang="zh-CN" altLang="en-US" sz="1895" b="1">
                <a:latin typeface="微软雅黑" panose="020B0503020204020204" charset="-122"/>
                <a:ea typeface="微软雅黑" panose="020B0503020204020204" charset="-122"/>
              </a:rPr>
              <a:t>项目</a:t>
            </a:r>
            <a:endParaRPr lang="zh-CN" altLang="en-US" sz="1895" b="1">
              <a:latin typeface="微软雅黑" panose="020B0503020204020204" charset="-122"/>
              <a:ea typeface="微软雅黑" panose="020B0503020204020204" charset="-122"/>
            </a:endParaRPr>
          </a:p>
        </p:txBody>
      </p:sp>
      <p:sp>
        <p:nvSpPr>
          <p:cNvPr id="6" name="文本框 5"/>
          <p:cNvSpPr txBox="1"/>
          <p:nvPr/>
        </p:nvSpPr>
        <p:spPr>
          <a:xfrm>
            <a:off x="1752021" y="2816037"/>
            <a:ext cx="706233" cy="383540"/>
          </a:xfrm>
          <a:prstGeom prst="rect">
            <a:avLst/>
          </a:prstGeom>
          <a:noFill/>
        </p:spPr>
        <p:txBody>
          <a:bodyPr wrap="square" rtlCol="0">
            <a:spAutoFit/>
          </a:bodyPr>
          <a:p>
            <a:r>
              <a:rPr lang="zh-CN" altLang="en-US" sz="1895" b="1">
                <a:latin typeface="微软雅黑" panose="020B0503020204020204" charset="-122"/>
                <a:ea typeface="微软雅黑" panose="020B0503020204020204" charset="-122"/>
              </a:rPr>
              <a:t>读者</a:t>
            </a:r>
            <a:endParaRPr lang="zh-CN" altLang="en-US" sz="1895" b="1">
              <a:latin typeface="微软雅黑" panose="020B0503020204020204" charset="-122"/>
              <a:ea typeface="微软雅黑" panose="020B0503020204020204" charset="-122"/>
            </a:endParaRPr>
          </a:p>
        </p:txBody>
      </p:sp>
      <p:cxnSp>
        <p:nvCxnSpPr>
          <p:cNvPr id="7" name="直接连接符 6"/>
          <p:cNvCxnSpPr/>
          <p:nvPr/>
        </p:nvCxnSpPr>
        <p:spPr>
          <a:xfrm>
            <a:off x="1556423" y="2142998"/>
            <a:ext cx="1473275" cy="1163207"/>
          </a:xfrm>
          <a:prstGeom prst="line">
            <a:avLst/>
          </a:prstGeom>
          <a:ln w="38100">
            <a:solidFill>
              <a:schemeClr val="bg2">
                <a:lumMod val="90000"/>
              </a:schemeClr>
            </a:solidFill>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87" name="Rectangle 76"/>
          <p:cNvSpPr/>
          <p:nvPr/>
        </p:nvSpPr>
        <p:spPr>
          <a:xfrm>
            <a:off x="1485555" y="70262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图书馆开放时间</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graphicFrame>
        <p:nvGraphicFramePr>
          <p:cNvPr id="3" name="表格 2"/>
          <p:cNvGraphicFramePr/>
          <p:nvPr>
            <p:custDataLst>
              <p:tags r:id="rId1"/>
            </p:custDataLst>
          </p:nvPr>
        </p:nvGraphicFramePr>
        <p:xfrm>
          <a:off x="1829435" y="1887220"/>
          <a:ext cx="8532495" cy="2239645"/>
        </p:xfrm>
        <a:graphic>
          <a:graphicData uri="http://schemas.openxmlformats.org/drawingml/2006/table">
            <a:tbl>
              <a:tblPr firstRow="1" bandRow="1">
                <a:tableStyleId>{5C22544A-7EE6-4342-B048-85BDC9FD1C3A}</a:tableStyleId>
              </a:tblPr>
              <a:tblGrid>
                <a:gridCol w="2844165"/>
                <a:gridCol w="2844165"/>
                <a:gridCol w="2844165"/>
              </a:tblGrid>
              <a:tr h="467995">
                <a:tc>
                  <a:txBody>
                    <a:bodyPr/>
                    <a:p>
                      <a:pPr>
                        <a:buNone/>
                      </a:pPr>
                      <a:endParaRPr lang="zh-CN" altLang="en-US"/>
                    </a:p>
                  </a:txBody>
                  <a:tcPr/>
                </a:tc>
                <a:tc>
                  <a:txBody>
                    <a:bodyPr/>
                    <a:p>
                      <a:pPr algn="ctr">
                        <a:buNone/>
                      </a:pPr>
                      <a:r>
                        <a:rPr lang="zh-CN" altLang="en-US"/>
                        <a:t>周一至周五</a:t>
                      </a:r>
                      <a:endParaRPr lang="zh-CN" altLang="en-US"/>
                    </a:p>
                  </a:txBody>
                  <a:tcPr/>
                </a:tc>
                <a:tc>
                  <a:txBody>
                    <a:bodyPr/>
                    <a:p>
                      <a:pPr algn="ctr">
                        <a:buNone/>
                      </a:pPr>
                      <a:r>
                        <a:rPr lang="zh-CN" altLang="en-US"/>
                        <a:t>周六周日</a:t>
                      </a:r>
                      <a:endParaRPr lang="zh-CN" altLang="en-US"/>
                    </a:p>
                  </a:txBody>
                  <a:tcPr/>
                </a:tc>
              </a:tr>
              <a:tr h="647700">
                <a:tc>
                  <a:txBody>
                    <a:bodyPr/>
                    <a:p>
                      <a:pPr algn="ctr">
                        <a:buNone/>
                      </a:pPr>
                      <a:r>
                        <a:rPr lang="zh-CN" altLang="zh-CN" b="1"/>
                        <a:t>骊山校园图书馆</a:t>
                      </a:r>
                      <a:endParaRPr lang="zh-CN" altLang="zh-CN" b="1"/>
                    </a:p>
                  </a:txBody>
                  <a:tcPr/>
                </a:tc>
                <a:tc gridSpan="2">
                  <a:txBody>
                    <a:bodyPr/>
                    <a:p>
                      <a:pPr algn="ctr">
                        <a:buNone/>
                      </a:pPr>
                      <a:r>
                        <a:rPr lang="en-US" altLang="zh-CN" b="1"/>
                        <a:t>08:00——22:00</a:t>
                      </a:r>
                      <a:endParaRPr lang="en-US" altLang="zh-CN" b="1"/>
                    </a:p>
                  </a:txBody>
                  <a:tcPr/>
                </a:tc>
                <a:tc hMerge="1">
                  <a:tcPr/>
                </a:tc>
              </a:tr>
              <a:tr h="1123950">
                <a:tc>
                  <a:txBody>
                    <a:bodyPr/>
                    <a:p>
                      <a:pPr algn="ctr">
                        <a:buNone/>
                      </a:pPr>
                      <a:endParaRPr lang="zh-CN" altLang="en-US" b="1"/>
                    </a:p>
                    <a:p>
                      <a:pPr algn="ctr">
                        <a:buNone/>
                      </a:pPr>
                      <a:r>
                        <a:rPr lang="zh-CN" altLang="en-US" b="1"/>
                        <a:t>秦汉校园图书馆借阅室</a:t>
                      </a:r>
                      <a:endParaRPr lang="zh-CN" altLang="en-US" b="1"/>
                    </a:p>
                  </a:txBody>
                  <a:tcPr/>
                </a:tc>
                <a:tc>
                  <a:txBody>
                    <a:bodyPr/>
                    <a:p>
                      <a:pPr algn="ctr">
                        <a:buNone/>
                      </a:pPr>
                      <a:endParaRPr lang="en-US" altLang="zh-CN" sz="1800" b="1">
                        <a:sym typeface="+mn-ea"/>
                      </a:endParaRPr>
                    </a:p>
                    <a:p>
                      <a:pPr algn="ctr">
                        <a:buNone/>
                      </a:pPr>
                      <a:r>
                        <a:rPr lang="en-US" altLang="zh-CN" sz="1800" b="1">
                          <a:sym typeface="+mn-ea"/>
                        </a:rPr>
                        <a:t>08:00——22:00</a:t>
                      </a:r>
                      <a:endParaRPr lang="zh-CN" altLang="en-US" b="1"/>
                    </a:p>
                  </a:txBody>
                  <a:tcPr/>
                </a:tc>
                <a:tc>
                  <a:txBody>
                    <a:bodyPr/>
                    <a:p>
                      <a:pPr algn="ctr">
                        <a:buNone/>
                      </a:pPr>
                      <a:r>
                        <a:rPr lang="en-US" altLang="zh-CN" b="1"/>
                        <a:t>08:00-12:00</a:t>
                      </a:r>
                      <a:endParaRPr lang="en-US" altLang="zh-CN" b="1"/>
                    </a:p>
                    <a:p>
                      <a:pPr algn="ctr">
                        <a:buNone/>
                      </a:pPr>
                      <a:r>
                        <a:rPr lang="en-US" altLang="zh-CN" b="1"/>
                        <a:t>13:00-17:00</a:t>
                      </a:r>
                      <a:endParaRPr lang="en-US" altLang="zh-CN" b="1"/>
                    </a:p>
                    <a:p>
                      <a:pPr algn="ctr">
                        <a:buNone/>
                      </a:pPr>
                      <a:r>
                        <a:rPr lang="en-US" altLang="zh-CN" b="1"/>
                        <a:t>18:00-22:00</a:t>
                      </a:r>
                      <a:endParaRPr lang="zh-CN" altLang="en-US" b="1"/>
                    </a:p>
                  </a:txBody>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87" name="Rectangle 76"/>
          <p:cNvSpPr/>
          <p:nvPr/>
        </p:nvSpPr>
        <p:spPr>
          <a:xfrm>
            <a:off x="1485555" y="70262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图书馆开放时间</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graphicFrame>
        <p:nvGraphicFramePr>
          <p:cNvPr id="4" name="表格 3"/>
          <p:cNvGraphicFramePr/>
          <p:nvPr/>
        </p:nvGraphicFramePr>
        <p:xfrm>
          <a:off x="1132840" y="1926590"/>
          <a:ext cx="9002395" cy="2734945"/>
        </p:xfrm>
        <a:graphic>
          <a:graphicData uri="http://schemas.openxmlformats.org/drawingml/2006/table">
            <a:tbl>
              <a:tblPr firstRow="1" bandRow="1">
                <a:tableStyleId>{5C22544A-7EE6-4342-B048-85BDC9FD1C3A}</a:tableStyleId>
              </a:tblPr>
              <a:tblGrid>
                <a:gridCol w="2026920"/>
                <a:gridCol w="1752600"/>
                <a:gridCol w="1741170"/>
                <a:gridCol w="1740535"/>
                <a:gridCol w="1741170"/>
              </a:tblGrid>
              <a:tr h="381000">
                <a:tc rowSpan="2">
                  <a:txBody>
                    <a:bodyPr/>
                    <a:p>
                      <a:pPr algn="ctr">
                        <a:buNone/>
                      </a:pPr>
                      <a:r>
                        <a:rPr lang="zh-CN" altLang="en-US"/>
                        <a:t>雁塔校区图书馆</a:t>
                      </a:r>
                      <a:endParaRPr lang="zh-CN" altLang="en-US"/>
                    </a:p>
                  </a:txBody>
                  <a:tcPr/>
                </a:tc>
                <a:tc gridSpan="2">
                  <a:txBody>
                    <a:bodyPr/>
                    <a:p>
                      <a:pPr algn="ctr">
                        <a:buNone/>
                      </a:pPr>
                      <a:r>
                        <a:rPr lang="zh-CN" altLang="en-US"/>
                        <a:t>周一至周五</a:t>
                      </a:r>
                      <a:endParaRPr lang="zh-CN" altLang="en-US"/>
                    </a:p>
                  </a:txBody>
                  <a:tcPr/>
                </a:tc>
                <a:tc hMerge="1">
                  <a:tcPr/>
                </a:tc>
                <a:tc gridSpan="2">
                  <a:txBody>
                    <a:bodyPr/>
                    <a:p>
                      <a:pPr algn="ctr">
                        <a:buNone/>
                      </a:pPr>
                      <a:r>
                        <a:rPr lang="zh-CN" altLang="en-US"/>
                        <a:t>周六周日</a:t>
                      </a:r>
                      <a:endParaRPr lang="zh-CN" altLang="en-US"/>
                    </a:p>
                  </a:txBody>
                  <a:tcPr/>
                </a:tc>
                <a:tc hMerge="1">
                  <a:tcPr/>
                </a:tc>
              </a:tr>
              <a:tr h="381000">
                <a:tc vMerge="1">
                  <a:tcPr/>
                </a:tc>
                <a:tc>
                  <a:txBody>
                    <a:bodyPr/>
                    <a:p>
                      <a:pPr algn="ctr">
                        <a:buNone/>
                      </a:pPr>
                      <a:r>
                        <a:rPr lang="zh-CN" altLang="en-US"/>
                        <a:t>冬</a:t>
                      </a:r>
                      <a:endParaRPr lang="zh-CN" altLang="en-US"/>
                    </a:p>
                  </a:txBody>
                  <a:tcPr/>
                </a:tc>
                <a:tc>
                  <a:txBody>
                    <a:bodyPr/>
                    <a:p>
                      <a:pPr algn="ctr">
                        <a:buNone/>
                      </a:pPr>
                      <a:r>
                        <a:rPr lang="zh-CN" altLang="en-US"/>
                        <a:t>夏</a:t>
                      </a:r>
                      <a:endParaRPr lang="zh-CN" altLang="en-US"/>
                    </a:p>
                  </a:txBody>
                  <a:tcPr/>
                </a:tc>
                <a:tc>
                  <a:txBody>
                    <a:bodyPr/>
                    <a:p>
                      <a:pPr algn="ctr">
                        <a:buNone/>
                      </a:pPr>
                      <a:r>
                        <a:rPr lang="zh-CN" altLang="en-US"/>
                        <a:t>冬</a:t>
                      </a:r>
                      <a:endParaRPr lang="zh-CN" altLang="en-US"/>
                    </a:p>
                  </a:txBody>
                  <a:tcPr/>
                </a:tc>
                <a:tc>
                  <a:txBody>
                    <a:bodyPr/>
                    <a:p>
                      <a:pPr algn="ctr">
                        <a:buNone/>
                      </a:pPr>
                      <a:r>
                        <a:rPr lang="zh-CN" altLang="en-US"/>
                        <a:t>夏</a:t>
                      </a:r>
                      <a:endParaRPr lang="zh-CN" altLang="en-US"/>
                    </a:p>
                  </a:txBody>
                  <a:tcPr/>
                </a:tc>
              </a:tr>
              <a:tr h="448945">
                <a:tc>
                  <a:txBody>
                    <a:bodyPr/>
                    <a:p>
                      <a:pPr algn="ctr">
                        <a:buNone/>
                      </a:pPr>
                      <a:r>
                        <a:rPr lang="zh-CN" altLang="en-US"/>
                        <a:t>社科图书阅览室</a:t>
                      </a:r>
                      <a:endParaRPr lang="zh-CN" altLang="en-US"/>
                    </a:p>
                  </a:txBody>
                  <a:tcPr/>
                </a:tc>
                <a:tc rowSpan="3">
                  <a:txBody>
                    <a:bodyPr/>
                    <a:p>
                      <a:pPr>
                        <a:buNone/>
                      </a:pPr>
                      <a:endParaRPr lang="zh-CN" altLang="en-US"/>
                    </a:p>
                    <a:p>
                      <a:pPr>
                        <a:buNone/>
                      </a:pPr>
                      <a:r>
                        <a:rPr lang="zh-CN" altLang="en-US"/>
                        <a:t>08:00---12:00</a:t>
                      </a:r>
                      <a:endParaRPr lang="zh-CN" altLang="en-US"/>
                    </a:p>
                    <a:p>
                      <a:pPr>
                        <a:buNone/>
                      </a:pPr>
                      <a:r>
                        <a:rPr lang="zh-CN" altLang="en-US"/>
                        <a:t>14:00---18:00</a:t>
                      </a:r>
                      <a:endParaRPr lang="zh-CN" altLang="en-US"/>
                    </a:p>
                    <a:p>
                      <a:pPr>
                        <a:buNone/>
                      </a:pPr>
                      <a:r>
                        <a:rPr lang="zh-CN" altLang="en-US"/>
                        <a:t>19:00---22:00</a:t>
                      </a:r>
                      <a:endParaRPr lang="zh-CN" altLang="en-US"/>
                    </a:p>
                  </a:txBody>
                  <a:tcPr/>
                </a:tc>
                <a:tc rowSpan="3">
                  <a:txBody>
                    <a:bodyPr/>
                    <a:p>
                      <a:pPr>
                        <a:buNone/>
                      </a:pPr>
                      <a:endParaRPr lang="zh-CN" altLang="en-US"/>
                    </a:p>
                    <a:p>
                      <a:pPr>
                        <a:buNone/>
                      </a:pPr>
                      <a:r>
                        <a:rPr lang="zh-CN" altLang="en-US"/>
                        <a:t>08:00---12:00</a:t>
                      </a:r>
                      <a:endParaRPr lang="zh-CN" altLang="en-US"/>
                    </a:p>
                    <a:p>
                      <a:pPr>
                        <a:buNone/>
                      </a:pPr>
                      <a:r>
                        <a:rPr lang="zh-CN" altLang="en-US"/>
                        <a:t>14:30---18:30</a:t>
                      </a:r>
                      <a:endParaRPr lang="zh-CN" altLang="en-US"/>
                    </a:p>
                    <a:p>
                      <a:pPr>
                        <a:buNone/>
                      </a:pPr>
                      <a:r>
                        <a:rPr lang="zh-CN" altLang="en-US"/>
                        <a:t>19:00---22:00</a:t>
                      </a:r>
                      <a:endParaRPr lang="zh-CN" altLang="en-US"/>
                    </a:p>
                  </a:txBody>
                  <a:tcPr/>
                </a:tc>
                <a:tc rowSpan="3">
                  <a:txBody>
                    <a:bodyPr/>
                    <a:p>
                      <a:pPr>
                        <a:buNone/>
                      </a:pPr>
                      <a:endParaRPr lang="zh-CN" altLang="en-US"/>
                    </a:p>
                    <a:p>
                      <a:pPr>
                        <a:buNone/>
                      </a:pPr>
                      <a:r>
                        <a:rPr lang="zh-CN" altLang="en-US"/>
                        <a:t>08:30---12:00</a:t>
                      </a:r>
                      <a:endParaRPr lang="zh-CN" altLang="en-US"/>
                    </a:p>
                    <a:p>
                      <a:pPr>
                        <a:buNone/>
                      </a:pPr>
                      <a:r>
                        <a:rPr lang="zh-CN" altLang="en-US"/>
                        <a:t>14:00---18:00</a:t>
                      </a:r>
                      <a:endParaRPr lang="zh-CN" altLang="en-US"/>
                    </a:p>
                    <a:p>
                      <a:pPr>
                        <a:buNone/>
                      </a:pPr>
                      <a:r>
                        <a:rPr lang="zh-CN" altLang="en-US"/>
                        <a:t>19:00---22:00</a:t>
                      </a:r>
                      <a:endParaRPr lang="zh-CN" altLang="en-US"/>
                    </a:p>
                  </a:txBody>
                  <a:tcPr/>
                </a:tc>
                <a:tc rowSpan="3">
                  <a:txBody>
                    <a:bodyPr/>
                    <a:p>
                      <a:pPr>
                        <a:buNone/>
                      </a:pPr>
                      <a:endParaRPr lang="zh-CN" altLang="en-US"/>
                    </a:p>
                    <a:p>
                      <a:pPr>
                        <a:buNone/>
                      </a:pPr>
                      <a:r>
                        <a:rPr lang="zh-CN" altLang="en-US"/>
                        <a:t>08:30---12:00</a:t>
                      </a:r>
                      <a:endParaRPr lang="zh-CN" altLang="en-US"/>
                    </a:p>
                    <a:p>
                      <a:pPr>
                        <a:buNone/>
                      </a:pPr>
                      <a:r>
                        <a:rPr lang="zh-CN" altLang="en-US"/>
                        <a:t>14:30---18:30</a:t>
                      </a:r>
                      <a:endParaRPr lang="zh-CN" altLang="en-US"/>
                    </a:p>
                    <a:p>
                      <a:pPr>
                        <a:buNone/>
                      </a:pPr>
                      <a:r>
                        <a:rPr lang="zh-CN" altLang="en-US"/>
                        <a:t>19:00---22:00</a:t>
                      </a:r>
                      <a:endParaRPr lang="zh-CN" altLang="en-US"/>
                    </a:p>
                  </a:txBody>
                  <a:tcPr/>
                </a:tc>
              </a:tr>
              <a:tr h="381000">
                <a:tc>
                  <a:txBody>
                    <a:bodyPr/>
                    <a:p>
                      <a:pPr algn="ctr">
                        <a:buNone/>
                      </a:pPr>
                      <a:r>
                        <a:rPr lang="zh-CN" altLang="en-US"/>
                        <a:t>期刊阅览室</a:t>
                      </a:r>
                      <a:endParaRPr lang="zh-CN" altLang="en-US"/>
                    </a:p>
                  </a:txBody>
                  <a:tcPr/>
                </a:tc>
                <a:tc vMerge="1">
                  <a:tcPr/>
                </a:tc>
                <a:tc vMerge="1">
                  <a:tcPr/>
                </a:tc>
                <a:tc vMerge="1">
                  <a:tcPr/>
                </a:tc>
                <a:tc vMerge="1">
                  <a:tcPr/>
                </a:tc>
              </a:tr>
              <a:tr h="381000">
                <a:tc>
                  <a:txBody>
                    <a:bodyPr/>
                    <a:p>
                      <a:pPr algn="ctr">
                        <a:buNone/>
                      </a:pPr>
                      <a:r>
                        <a:rPr lang="zh-CN" altLang="en-US"/>
                        <a:t>科技图书阅览室</a:t>
                      </a:r>
                      <a:endParaRPr lang="zh-CN" altLang="en-US"/>
                    </a:p>
                  </a:txBody>
                  <a:tcPr/>
                </a:tc>
                <a:tc vMerge="1">
                  <a:tcPr/>
                </a:tc>
                <a:tc vMerge="1">
                  <a:tcPr/>
                </a:tc>
                <a:tc vMerge="1">
                  <a:tcPr/>
                </a:tc>
                <a:tc vMerge="1">
                  <a:tcPr/>
                </a:tc>
              </a:tr>
              <a:tr h="381000">
                <a:tc>
                  <a:txBody>
                    <a:bodyPr/>
                    <a:p>
                      <a:pPr algn="ctr">
                        <a:buNone/>
                      </a:pPr>
                      <a:r>
                        <a:rPr lang="zh-CN" altLang="en-US"/>
                        <a:t>过刊库</a:t>
                      </a:r>
                      <a:endParaRPr lang="zh-CN" altLang="en-US"/>
                    </a:p>
                  </a:txBody>
                  <a:tcPr/>
                </a:tc>
                <a:tc rowSpan="2">
                  <a:txBody>
                    <a:bodyPr/>
                    <a:p>
                      <a:pPr>
                        <a:buNone/>
                      </a:pPr>
                      <a:r>
                        <a:rPr lang="zh-CN" altLang="en-US"/>
                        <a:t>08:00---12:00</a:t>
                      </a:r>
                      <a:endParaRPr lang="zh-CN" altLang="en-US"/>
                    </a:p>
                    <a:p>
                      <a:pPr>
                        <a:buNone/>
                      </a:pPr>
                      <a:r>
                        <a:rPr lang="zh-CN" altLang="en-US"/>
                        <a:t>14:00---18:00</a:t>
                      </a:r>
                      <a:endParaRPr lang="zh-CN" altLang="en-US"/>
                    </a:p>
                  </a:txBody>
                  <a:tcPr/>
                </a:tc>
                <a:tc rowSpan="2">
                  <a:txBody>
                    <a:bodyPr/>
                    <a:p>
                      <a:pPr>
                        <a:buNone/>
                      </a:pPr>
                      <a:r>
                        <a:rPr lang="zh-CN" altLang="en-US"/>
                        <a:t>08:00---12:00</a:t>
                      </a:r>
                      <a:endParaRPr lang="zh-CN" altLang="en-US"/>
                    </a:p>
                    <a:p>
                      <a:pPr>
                        <a:buNone/>
                      </a:pPr>
                      <a:r>
                        <a:rPr lang="zh-CN" altLang="en-US"/>
                        <a:t>14:30---18:30</a:t>
                      </a:r>
                      <a:endParaRPr lang="zh-CN" altLang="en-US"/>
                    </a:p>
                  </a:txBody>
                  <a:tcPr/>
                </a:tc>
                <a:tc rowSpan="2">
                  <a:txBody>
                    <a:bodyPr/>
                    <a:p>
                      <a:pPr>
                        <a:buNone/>
                      </a:pPr>
                      <a:endParaRPr lang="zh-CN" altLang="en-US"/>
                    </a:p>
                  </a:txBody>
                  <a:tcPr/>
                </a:tc>
                <a:tc rowSpan="2">
                  <a:txBody>
                    <a:bodyPr/>
                    <a:p>
                      <a:pPr>
                        <a:buNone/>
                      </a:pPr>
                      <a:endParaRPr lang="zh-CN" altLang="en-US"/>
                    </a:p>
                  </a:txBody>
                  <a:tcPr/>
                </a:tc>
              </a:tr>
              <a:tr h="381000">
                <a:tc>
                  <a:txBody>
                    <a:bodyPr/>
                    <a:p>
                      <a:pPr algn="ctr">
                        <a:buNone/>
                      </a:pPr>
                      <a:r>
                        <a:rPr lang="zh-CN" altLang="en-US"/>
                        <a:t>借还书处</a:t>
                      </a:r>
                      <a:endParaRPr lang="zh-CN" altLang="en-US"/>
                    </a:p>
                  </a:txBody>
                  <a:tcPr/>
                </a:tc>
                <a:tc vMerge="1">
                  <a:tcPr/>
                </a:tc>
                <a:tc vMerge="1">
                  <a:tcPr/>
                </a:tc>
                <a:tc vMerge="1">
                  <a:tcPr/>
                </a:tc>
                <a:tc vMerge="1">
                  <a:tcPr/>
                </a:tc>
              </a:tr>
            </a:tbl>
          </a:graphicData>
        </a:graphic>
      </p:graphicFrame>
      <p:sp>
        <p:nvSpPr>
          <p:cNvPr id="2" name="文本框 1"/>
          <p:cNvSpPr txBox="1"/>
          <p:nvPr/>
        </p:nvSpPr>
        <p:spPr>
          <a:xfrm>
            <a:off x="1804035" y="5382260"/>
            <a:ext cx="2303780" cy="368300"/>
          </a:xfrm>
          <a:prstGeom prst="rect">
            <a:avLst/>
          </a:prstGeom>
          <a:noFill/>
        </p:spPr>
        <p:txBody>
          <a:bodyPr wrap="none" rtlCol="0">
            <a:spAutoFit/>
          </a:bodyPr>
          <a:p>
            <a:r>
              <a:rPr lang="zh-CN" altLang="zh-CN"/>
              <a:t>注： 周五晚上不开放</a:t>
            </a:r>
            <a:endParaRPr lang="zh-CN" altLang="zh-C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2"/>
          <p:cNvSpPr txBox="1"/>
          <p:nvPr/>
        </p:nvSpPr>
        <p:spPr>
          <a:xfrm>
            <a:off x="2063750" y="550863"/>
            <a:ext cx="2438400" cy="490855"/>
          </a:xfrm>
          <a:prstGeom prst="rect">
            <a:avLst/>
          </a:prstGeom>
          <a:noFill/>
          <a:ln w="9525">
            <a:noFill/>
          </a:ln>
        </p:spPr>
        <p:txBody>
          <a:bodyPr lIns="121920" tIns="60960" rIns="121920" bIns="60960" anchor="t">
            <a:spAutoFit/>
          </a:bodyPr>
          <a:lstStyle/>
          <a:p>
            <a:endParaRPr lang="zh-CN" altLang="en-US" sz="2400" b="0" dirty="0">
              <a:latin typeface="Arial" panose="020B0604020202020204" pitchFamily="34" charset="0"/>
              <a:ea typeface="宋体" panose="02010600030101010101" pitchFamily="2" charset="-122"/>
            </a:endParaRPr>
          </a:p>
        </p:txBody>
      </p:sp>
      <p:sp>
        <p:nvSpPr>
          <p:cNvPr id="121863" name="文本框 1"/>
          <p:cNvSpPr txBox="1"/>
          <p:nvPr/>
        </p:nvSpPr>
        <p:spPr>
          <a:xfrm>
            <a:off x="1938020" y="956310"/>
            <a:ext cx="9395460" cy="553085"/>
          </a:xfrm>
          <a:prstGeom prst="rect">
            <a:avLst/>
          </a:prstGeom>
          <a:noFill/>
          <a:ln w="9525">
            <a:noFill/>
          </a:ln>
        </p:spPr>
        <p:txBody>
          <a:bodyPr wrap="square" anchor="t">
            <a:spAutoFit/>
          </a:bodyPr>
          <a:lstStyle/>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登录书目检索系统，对图书馆的纸质资源（书、期刊）进行查找</a:t>
            </a:r>
            <a:r>
              <a:rPr lang="zh-CN" altLang="en-US" sz="2000" b="0" dirty="0">
                <a:solidFill>
                  <a:schemeClr val="bg1"/>
                </a:solidFill>
                <a:latin typeface="微软雅黑" panose="020B0503020204020204" charset="-122"/>
                <a:ea typeface="微软雅黑" panose="020B0503020204020204" charset="-122"/>
                <a:cs typeface="微软雅黑" panose="020B0503020204020204" charset="-122"/>
              </a:rPr>
              <a:t>  </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2663825" y="1718945"/>
            <a:ext cx="7073900" cy="4679950"/>
          </a:xfrm>
          <a:prstGeom prst="rect">
            <a:avLst/>
          </a:prstGeom>
        </p:spPr>
      </p:pic>
      <p:sp>
        <p:nvSpPr>
          <p:cNvPr id="28676" name="矩形 28675"/>
          <p:cNvSpPr/>
          <p:nvPr/>
        </p:nvSpPr>
        <p:spPr>
          <a:xfrm>
            <a:off x="3096895" y="3305175"/>
            <a:ext cx="911225" cy="2565400"/>
          </a:xfrm>
          <a:prstGeom prst="rect">
            <a:avLst/>
          </a:prstGeom>
          <a:noFill/>
          <a:ln w="25400" cap="flat" cmpd="sng">
            <a:solidFill>
              <a:srgbClr val="FF0000"/>
            </a:solidFill>
            <a:prstDash val="solid"/>
            <a:miter/>
            <a:headEnd type="none" w="med" len="med"/>
            <a:tailEnd type="none" w="med" len="med"/>
          </a:ln>
        </p:spPr>
        <p:txBody>
          <a:bodyPr anchor="t"/>
          <a:p>
            <a:endParaRPr lang="zh-CN" altLang="en-US">
              <a:latin typeface="Arial" panose="020B0604020202020204" pitchFamily="34" charset="0"/>
              <a:ea typeface="黑体" panose="02010609060101010101" charset="-122"/>
            </a:endParaRPr>
          </a:p>
        </p:txBody>
      </p:sp>
      <p:sp>
        <p:nvSpPr>
          <p:cNvPr id="28677" name="矩形 28676"/>
          <p:cNvSpPr/>
          <p:nvPr/>
        </p:nvSpPr>
        <p:spPr>
          <a:xfrm>
            <a:off x="4604385" y="3305175"/>
            <a:ext cx="390525" cy="313055"/>
          </a:xfrm>
          <a:prstGeom prst="rect">
            <a:avLst/>
          </a:prstGeom>
          <a:noFill/>
          <a:ln w="25400" cap="flat" cmpd="sng">
            <a:solidFill>
              <a:srgbClr val="FF0000"/>
            </a:solidFill>
            <a:prstDash val="solid"/>
            <a:miter/>
            <a:headEnd type="none" w="med" len="med"/>
            <a:tailEnd type="none" w="med" len="med"/>
          </a:ln>
        </p:spPr>
        <p:txBody>
          <a:bodyPr anchor="t"/>
          <a:p>
            <a:endParaRPr lang="zh-CN" altLang="en-US">
              <a:latin typeface="Arial" panose="020B0604020202020204" pitchFamily="34" charset="0"/>
              <a:ea typeface="黑体" panose="02010609060101010101" charset="-122"/>
            </a:endParaRPr>
          </a:p>
        </p:txBody>
      </p:sp>
      <p:sp>
        <p:nvSpPr>
          <p:cNvPr id="28681" name="线形标注 1 28680"/>
          <p:cNvSpPr/>
          <p:nvPr/>
        </p:nvSpPr>
        <p:spPr>
          <a:xfrm>
            <a:off x="5936615" y="5347970"/>
            <a:ext cx="1674495" cy="522605"/>
          </a:xfrm>
          <a:prstGeom prst="borderCallout1">
            <a:avLst>
              <a:gd name="adj1" fmla="val 23903"/>
              <a:gd name="adj2" fmla="val -5588"/>
              <a:gd name="adj3" fmla="val -177157"/>
              <a:gd name="adj4" fmla="val -106611"/>
            </a:avLst>
          </a:prstGeom>
          <a:solidFill>
            <a:schemeClr val="bg1"/>
          </a:solidFill>
          <a:ln w="25400" cap="flat" cmpd="sng">
            <a:solidFill>
              <a:srgbClr val="FF6600"/>
            </a:solidFill>
            <a:prstDash val="solid"/>
            <a:miter/>
            <a:headEnd type="none" w="med" len="med"/>
            <a:tailEnd type="none" w="med" len="med"/>
          </a:ln>
        </p:spPr>
        <p:txBody>
          <a:bodyPr lIns="120227" tIns="62653" rIns="120227" bIns="62653" anchor="ctr"/>
          <a:p>
            <a:pPr algn="ctr"/>
            <a:r>
              <a:rPr lang="zh-CN" altLang="en-US" dirty="0">
                <a:latin typeface="Arial" panose="020B0604020202020204" pitchFamily="34" charset="0"/>
                <a:ea typeface="微软雅黑" panose="020B0503020204020204" charset="-122"/>
              </a:rPr>
              <a:t>选择检索途径</a:t>
            </a:r>
            <a:endParaRPr lang="zh-CN" altLang="en-US" dirty="0">
              <a:latin typeface="Arial" panose="020B0604020202020204" pitchFamily="34" charset="0"/>
              <a:ea typeface="微软雅黑" panose="020B0503020204020204" charset="-122"/>
            </a:endParaRPr>
          </a:p>
        </p:txBody>
      </p:sp>
      <p:sp>
        <p:nvSpPr>
          <p:cNvPr id="28682" name="线形标注 1 28681"/>
          <p:cNvSpPr/>
          <p:nvPr/>
        </p:nvSpPr>
        <p:spPr>
          <a:xfrm>
            <a:off x="6673215" y="4091940"/>
            <a:ext cx="1647825" cy="522605"/>
          </a:xfrm>
          <a:prstGeom prst="borderCallout1">
            <a:avLst>
              <a:gd name="adj1" fmla="val 23903"/>
              <a:gd name="adj2" fmla="val -5042"/>
              <a:gd name="adj3" fmla="val -91236"/>
              <a:gd name="adj4" fmla="val -105000"/>
            </a:avLst>
          </a:prstGeom>
          <a:solidFill>
            <a:schemeClr val="bg1"/>
          </a:solidFill>
          <a:ln w="25400" cap="flat" cmpd="sng">
            <a:solidFill>
              <a:srgbClr val="FF6600"/>
            </a:solidFill>
            <a:prstDash val="solid"/>
            <a:miter/>
            <a:headEnd type="none" w="med" len="med"/>
            <a:tailEnd type="none" w="med" len="med"/>
          </a:ln>
        </p:spPr>
        <p:txBody>
          <a:bodyPr lIns="120227" tIns="62653" rIns="120227" bIns="62653" anchor="ctr"/>
          <a:p>
            <a:pPr algn="ctr"/>
            <a:r>
              <a:rPr lang="zh-CN" altLang="en-US" dirty="0">
                <a:latin typeface="Arial" panose="020B0604020202020204" pitchFamily="34" charset="0"/>
                <a:ea typeface="微软雅黑" panose="020B0503020204020204" charset="-122"/>
              </a:rPr>
              <a:t>输入检索词</a:t>
            </a:r>
            <a:endParaRPr lang="zh-CN" altLang="en-US" dirty="0">
              <a:latin typeface="Arial" panose="020B0604020202020204" pitchFamily="34" charset="0"/>
              <a:ea typeface="微软雅黑" panose="020B050302020402020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ppt_w</p:attrName>
                                        </p:attrNameLst>
                                      </p:cBhvr>
                                      <p:tavLst>
                                        <p:tav tm="0">
                                          <p:val>
                                            <p:fltVal val="0"/>
                                          </p:val>
                                        </p:tav>
                                        <p:tav tm="100000">
                                          <p:val>
                                            <p:strVal val="#ppt_w"/>
                                          </p:val>
                                        </p:tav>
                                      </p:tavLst>
                                    </p:anim>
                                    <p:anim calcmode="lin" valueType="num">
                                      <p:cBhvr>
                                        <p:cTn id="8" dur="500" fill="hold"/>
                                        <p:tgtEl>
                                          <p:spTgt spid="2867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81"/>
                                        </p:tgtEl>
                                        <p:attrNameLst>
                                          <p:attrName>style.visibility</p:attrName>
                                        </p:attrNameLst>
                                      </p:cBhvr>
                                      <p:to>
                                        <p:strVal val="visible"/>
                                      </p:to>
                                    </p:set>
                                    <p:anim calcmode="lin" valueType="num">
                                      <p:cBhvr>
                                        <p:cTn id="13" dur="500" fill="hold"/>
                                        <p:tgtEl>
                                          <p:spTgt spid="28681"/>
                                        </p:tgtEl>
                                        <p:attrNameLst>
                                          <p:attrName>ppt_x</p:attrName>
                                        </p:attrNameLst>
                                      </p:cBhvr>
                                      <p:tavLst>
                                        <p:tav tm="0">
                                          <p:val>
                                            <p:strVal val="#ppt_x"/>
                                          </p:val>
                                        </p:tav>
                                        <p:tav tm="100000">
                                          <p:val>
                                            <p:strVal val="#ppt_x"/>
                                          </p:val>
                                        </p:tav>
                                      </p:tavLst>
                                    </p:anim>
                                    <p:anim calcmode="lin" valueType="num">
                                      <p:cBhvr>
                                        <p:cTn id="14" dur="500" fill="hold"/>
                                        <p:tgtEl>
                                          <p:spTgt spid="2868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animEffect transition="in" filter="fade">
                                      <p:cBhvr>
                                        <p:cTn id="19" dur="800" decel="100000"/>
                                        <p:tgtEl>
                                          <p:spTgt spid="28677"/>
                                        </p:tgtEl>
                                      </p:cBhvr>
                                    </p:animEffect>
                                    <p:anim calcmode="lin" valueType="num">
                                      <p:cBhvr>
                                        <p:cTn id="20" dur="800" decel="100000" fill="hold"/>
                                        <p:tgtEl>
                                          <p:spTgt spid="28677"/>
                                        </p:tgtEl>
                                        <p:attrNameLst>
                                          <p:attrName>style.rotation</p:attrName>
                                        </p:attrNameLst>
                                      </p:cBhvr>
                                      <p:tavLst>
                                        <p:tav tm="0">
                                          <p:val>
                                            <p:fltVal val="-90"/>
                                          </p:val>
                                        </p:tav>
                                        <p:tav tm="100000">
                                          <p:val>
                                            <p:fltVal val="0"/>
                                          </p:val>
                                        </p:tav>
                                      </p:tavLst>
                                    </p:anim>
                                    <p:anim calcmode="lin" valueType="num">
                                      <p:cBhvr>
                                        <p:cTn id="21" dur="800" decel="100000" fill="hold"/>
                                        <p:tgtEl>
                                          <p:spTgt spid="28677"/>
                                        </p:tgtEl>
                                        <p:attrNameLst>
                                          <p:attrName>ppt_x</p:attrName>
                                        </p:attrNameLst>
                                      </p:cBhvr>
                                      <p:tavLst>
                                        <p:tav tm="0">
                                          <p:val>
                                            <p:strVal val="#ppt_x+0.4"/>
                                          </p:val>
                                        </p:tav>
                                        <p:tav tm="100000">
                                          <p:val>
                                            <p:strVal val="#ppt_x-0.05"/>
                                          </p:val>
                                        </p:tav>
                                      </p:tavLst>
                                    </p:anim>
                                    <p:anim calcmode="lin" valueType="num">
                                      <p:cBhvr>
                                        <p:cTn id="22" dur="800" decel="100000" fill="hold"/>
                                        <p:tgtEl>
                                          <p:spTgt spid="28677"/>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8677"/>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8677"/>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682"/>
                                        </p:tgtEl>
                                        <p:attrNameLst>
                                          <p:attrName>style.visibility</p:attrName>
                                        </p:attrNameLst>
                                      </p:cBhvr>
                                      <p:to>
                                        <p:strVal val="visible"/>
                                      </p:to>
                                    </p:set>
                                    <p:anim calcmode="lin" valueType="num">
                                      <p:cBhvr>
                                        <p:cTn id="29" dur="500" fill="hold"/>
                                        <p:tgtEl>
                                          <p:spTgt spid="28682"/>
                                        </p:tgtEl>
                                        <p:attrNameLst>
                                          <p:attrName>ppt_x</p:attrName>
                                        </p:attrNameLst>
                                      </p:cBhvr>
                                      <p:tavLst>
                                        <p:tav tm="0">
                                          <p:val>
                                            <p:strVal val="#ppt_x"/>
                                          </p:val>
                                        </p:tav>
                                        <p:tav tm="100000">
                                          <p:val>
                                            <p:strVal val="#ppt_x"/>
                                          </p:val>
                                        </p:tav>
                                      </p:tavLst>
                                    </p:anim>
                                    <p:anim calcmode="lin" valueType="num">
                                      <p:cBhvr>
                                        <p:cTn id="30" dur="500" fill="hold"/>
                                        <p:tgtEl>
                                          <p:spTgt spid="286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ldLvl="0" animBg="1"/>
      <p:bldP spid="2868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93190" y="1828800"/>
            <a:ext cx="9158605" cy="3850005"/>
          </a:xfrm>
          <a:prstGeom prst="rect">
            <a:avLst/>
          </a:prstGeom>
        </p:spPr>
      </p:pic>
      <p:sp>
        <p:nvSpPr>
          <p:cNvPr id="115787" name="Rectangle 76"/>
          <p:cNvSpPr/>
          <p:nvPr/>
        </p:nvSpPr>
        <p:spPr>
          <a:xfrm>
            <a:off x="1485555" y="679767"/>
            <a:ext cx="7086600" cy="685800"/>
          </a:xfrm>
          <a:prstGeom prst="rect">
            <a:avLst/>
          </a:prstGeom>
          <a:noFill/>
          <a:ln w="9525">
            <a:noFill/>
          </a:ln>
        </p:spPr>
        <p:txBody>
          <a:bodyPr anchor="ctr"/>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图书续借</a:t>
            </a:r>
            <a:endParaRPr lang="en-US" altLang="zh-CN"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
        <p:nvSpPr>
          <p:cNvPr id="3" name="线形标注 2(带强调线) 2"/>
          <p:cNvSpPr/>
          <p:nvPr/>
        </p:nvSpPr>
        <p:spPr>
          <a:xfrm>
            <a:off x="10269538" y="3050858"/>
            <a:ext cx="1239838" cy="611188"/>
          </a:xfrm>
          <a:prstGeom prst="accent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lvl="0" eaLnBrk="1" fontAlgn="base" hangingPunct="1"/>
            <a:r>
              <a:rPr lang="zh-CN" altLang="en-US" strike="noStrike" noProof="1">
                <a:solidFill>
                  <a:schemeClr val="bg1"/>
                </a:solidFill>
                <a:effectLst>
                  <a:outerShdw blurRad="38100" dist="38100" dir="2700000">
                    <a:srgbClr val="000000"/>
                  </a:outerShdw>
                </a:effectLst>
                <a:latin typeface="Verdana" panose="020B0604030504040204" pitchFamily="34" charset="0"/>
                <a:ea typeface="华文中宋" panose="02010600040101010101" pitchFamily="2" charset="-122"/>
                <a:cs typeface="+mn-ea"/>
                <a:sym typeface="+mn-ea"/>
              </a:rPr>
              <a:t>执行续借</a:t>
            </a:r>
            <a:endParaRPr lang="zh-CN" altLang="en-US" strike="noStrike" noProof="1"/>
          </a:p>
        </p:txBody>
      </p:sp>
      <p:sp>
        <p:nvSpPr>
          <p:cNvPr id="4" name="矩形 3"/>
          <p:cNvSpPr/>
          <p:nvPr/>
        </p:nvSpPr>
        <p:spPr>
          <a:xfrm>
            <a:off x="9414510" y="3748405"/>
            <a:ext cx="1391920" cy="774700"/>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485265" y="1443355"/>
            <a:ext cx="7679690" cy="4364990"/>
          </a:xfrm>
          <a:prstGeom prst="rect">
            <a:avLst/>
          </a:prstGeom>
        </p:spPr>
      </p:pic>
      <p:sp>
        <p:nvSpPr>
          <p:cNvPr id="122881" name="Text Box 2"/>
          <p:cNvSpPr txBox="1"/>
          <p:nvPr/>
        </p:nvSpPr>
        <p:spPr>
          <a:xfrm>
            <a:off x="2063750" y="550863"/>
            <a:ext cx="2438400" cy="490855"/>
          </a:xfrm>
          <a:prstGeom prst="rect">
            <a:avLst/>
          </a:prstGeom>
          <a:noFill/>
          <a:ln w="9525">
            <a:noFill/>
          </a:ln>
        </p:spPr>
        <p:txBody>
          <a:bodyPr lIns="121920" tIns="60960" rIns="121920" bIns="60960" anchor="t">
            <a:spAutoFit/>
          </a:bodyPr>
          <a:lstStyle/>
          <a:p>
            <a:endParaRPr lang="zh-CN" altLang="en-US" sz="2400" b="0" dirty="0">
              <a:latin typeface="Arial" panose="020B0604020202020204" pitchFamily="34" charset="0"/>
              <a:ea typeface="宋体" panose="02010600030101010101" pitchFamily="2" charset="-122"/>
            </a:endParaRPr>
          </a:p>
        </p:txBody>
      </p:sp>
      <p:sp>
        <p:nvSpPr>
          <p:cNvPr id="116741" name="Rectangle 6"/>
          <p:cNvSpPr/>
          <p:nvPr/>
        </p:nvSpPr>
        <p:spPr>
          <a:xfrm>
            <a:off x="7292975" y="4847908"/>
            <a:ext cx="1871663" cy="960437"/>
          </a:xfrm>
          <a:prstGeom prst="rect">
            <a:avLst/>
          </a:prstGeom>
          <a:noFill/>
          <a:ln w="38100" cap="sq" cmpd="sng">
            <a:solidFill>
              <a:srgbClr val="FF0000"/>
            </a:solidFill>
            <a:prstDash val="solid"/>
            <a:miter/>
            <a:headEnd type="none" w="med" len="med"/>
            <a:tailEnd type="none" w="med" len="med"/>
          </a:ln>
        </p:spPr>
        <p:txBody>
          <a:bodyPr wrap="none" lIns="121920" tIns="60960" rIns="121920" bIns="60960" anchor="ctr"/>
          <a:lstStyle/>
          <a:p>
            <a:endParaRPr lang="zh-CN" altLang="en-US" sz="2400" b="0" dirty="0">
              <a:latin typeface="Verdana" panose="020B0604030504040204" pitchFamily="34" charset="0"/>
              <a:ea typeface="宋体" panose="02010600030101010101" pitchFamily="2" charset="-122"/>
            </a:endParaRPr>
          </a:p>
        </p:txBody>
      </p:sp>
      <p:sp>
        <p:nvSpPr>
          <p:cNvPr id="2" name="线形标注 2(带强调线) 1"/>
          <p:cNvSpPr/>
          <p:nvPr/>
        </p:nvSpPr>
        <p:spPr>
          <a:xfrm>
            <a:off x="9539923" y="3892233"/>
            <a:ext cx="1239838" cy="611188"/>
          </a:xfrm>
          <a:prstGeom prst="accent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1" fontAlgn="base" hangingPunct="1"/>
            <a:r>
              <a:rPr lang="zh-CN" altLang="en-US" strike="noStrike" noProof="1">
                <a:solidFill>
                  <a:schemeClr val="bg1"/>
                </a:solidFill>
                <a:effectLst>
                  <a:outerShdw blurRad="38100" dist="38100" dir="2700000">
                    <a:srgbClr val="000000"/>
                  </a:outerShdw>
                </a:effectLst>
                <a:latin typeface="Verdana" panose="020B0604030504040204" pitchFamily="34" charset="0"/>
                <a:ea typeface="华文中宋" panose="02010600040101010101" pitchFamily="2" charset="-122"/>
                <a:cs typeface="+mn-ea"/>
                <a:sym typeface="+mn-ea"/>
              </a:rPr>
              <a:t>执行预约</a:t>
            </a:r>
            <a:endParaRPr lang="zh-CN" altLang="en-US" strike="noStrike" noProof="1"/>
          </a:p>
        </p:txBody>
      </p:sp>
      <p:sp>
        <p:nvSpPr>
          <p:cNvPr id="115787" name="Rectangle 76"/>
          <p:cNvSpPr/>
          <p:nvPr/>
        </p:nvSpPr>
        <p:spPr>
          <a:xfrm>
            <a:off x="1485555" y="67976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预约图书</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1"/>
                                        </p:tgtEl>
                                        <p:attrNameLst>
                                          <p:attrName>style.visibility</p:attrName>
                                        </p:attrNameLst>
                                      </p:cBhvr>
                                      <p:to>
                                        <p:strVal val="visible"/>
                                      </p:to>
                                    </p:set>
                                    <p:animEffect transition="in" filter="blinds(horizontal)">
                                      <p:cBhvr>
                                        <p:cTn id="7" dur="500"/>
                                        <p:tgtEl>
                                          <p:spTgt spid="116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48790" y="1746250"/>
            <a:ext cx="9220200" cy="4468495"/>
          </a:xfrm>
          <a:prstGeom prst="rect">
            <a:avLst/>
          </a:prstGeom>
        </p:spPr>
      </p:pic>
      <p:sp>
        <p:nvSpPr>
          <p:cNvPr id="5" name="矩形 4"/>
          <p:cNvSpPr/>
          <p:nvPr/>
        </p:nvSpPr>
        <p:spPr>
          <a:xfrm>
            <a:off x="2962275" y="4912360"/>
            <a:ext cx="826770" cy="498475"/>
          </a:xfrm>
          <a:prstGeom prst="rect">
            <a:avLst/>
          </a:prstGeom>
          <a:noFill/>
          <a:ln w="28575" cmpd="sng">
            <a:solidFill>
              <a:srgbClr val="E3372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15787" name="Rectangle 76"/>
          <p:cNvSpPr/>
          <p:nvPr/>
        </p:nvSpPr>
        <p:spPr>
          <a:xfrm>
            <a:off x="1485555" y="67976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委托借阅</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
        <p:nvSpPr>
          <p:cNvPr id="3" name="线形标注 2(带强调线) 2"/>
          <p:cNvSpPr/>
          <p:nvPr/>
        </p:nvSpPr>
        <p:spPr>
          <a:xfrm>
            <a:off x="10606088" y="4071938"/>
            <a:ext cx="1239838" cy="611188"/>
          </a:xfrm>
          <a:prstGeom prst="accent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lvl="0" eaLnBrk="1" fontAlgn="base" hangingPunct="1"/>
            <a:r>
              <a:rPr lang="zh-CN" altLang="en-US" strike="noStrike" noProof="1">
                <a:solidFill>
                  <a:schemeClr val="bg1"/>
                </a:solidFill>
                <a:effectLst>
                  <a:outerShdw blurRad="38100" dist="38100" dir="2700000">
                    <a:srgbClr val="000000"/>
                  </a:outerShdw>
                </a:effectLst>
                <a:latin typeface="Verdana" panose="020B0604030504040204" pitchFamily="34" charset="0"/>
                <a:ea typeface="华文中宋" panose="02010600040101010101" pitchFamily="2" charset="-122"/>
                <a:cs typeface="+mn-ea"/>
                <a:sym typeface="+mn-ea"/>
              </a:rPr>
              <a:t>执行委托</a:t>
            </a:r>
            <a:endParaRPr lang="zh-CN" altLang="en-US" strike="noStrike" noProof="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10846971" y="2946856"/>
            <a:ext cx="184235" cy="802565"/>
            <a:chOff x="16189" y="4220"/>
            <a:chExt cx="306" cy="1333"/>
          </a:xfrm>
        </p:grpSpPr>
        <p:sp>
          <p:nvSpPr>
            <p:cNvPr id="213" name="椭圆 212"/>
            <p:cNvSpPr/>
            <p:nvPr/>
          </p:nvSpPr>
          <p:spPr>
            <a:xfrm>
              <a:off x="16189" y="5247"/>
              <a:ext cx="307" cy="307"/>
            </a:xfrm>
            <a:prstGeom prst="ellipse">
              <a:avLst/>
            </a:prstGeom>
            <a:solidFill>
              <a:schemeClr val="accent2">
                <a:lumMod val="75000"/>
              </a:schemeClr>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705"/>
            </a:p>
          </p:txBody>
        </p:sp>
        <p:cxnSp>
          <p:nvCxnSpPr>
            <p:cNvPr id="214" name="直线连接符 213"/>
            <p:cNvCxnSpPr/>
            <p:nvPr/>
          </p:nvCxnSpPr>
          <p:spPr>
            <a:xfrm flipH="1" flipV="1">
              <a:off x="16338" y="4220"/>
              <a:ext cx="4" cy="1028"/>
            </a:xfrm>
            <a:prstGeom prst="line">
              <a:avLst/>
            </a:prstGeom>
            <a:ln w="190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5" name="图片 4"/>
          <p:cNvPicPr>
            <a:picLocks noChangeAspect="1"/>
          </p:cNvPicPr>
          <p:nvPr/>
        </p:nvPicPr>
        <p:blipFill>
          <a:blip r:embed="rId1"/>
          <a:srcRect l="45231" t="58220" r="32945" b="9372"/>
          <a:stretch>
            <a:fillRect/>
          </a:stretch>
        </p:blipFill>
        <p:spPr>
          <a:xfrm>
            <a:off x="10458031" y="790227"/>
            <a:ext cx="959104" cy="2534130"/>
          </a:xfrm>
          <a:prstGeom prst="rect">
            <a:avLst/>
          </a:prstGeom>
        </p:spPr>
      </p:pic>
      <p:pic>
        <p:nvPicPr>
          <p:cNvPr id="13" name="图片 12" descr="IMG_2476"/>
          <p:cNvPicPr>
            <a:picLocks noChangeAspect="1"/>
          </p:cNvPicPr>
          <p:nvPr/>
        </p:nvPicPr>
        <p:blipFill>
          <a:blip r:embed="rId2"/>
          <a:srcRect l="13328" t="57872" r="60588"/>
          <a:stretch>
            <a:fillRect/>
          </a:stretch>
        </p:blipFill>
        <p:spPr>
          <a:xfrm>
            <a:off x="4354204" y="4252755"/>
            <a:ext cx="948869" cy="2500414"/>
          </a:xfrm>
          <a:prstGeom prst="rect">
            <a:avLst/>
          </a:prstGeom>
        </p:spPr>
      </p:pic>
      <p:pic>
        <p:nvPicPr>
          <p:cNvPr id="26" name="图片 25"/>
          <p:cNvPicPr>
            <a:picLocks noChangeAspect="1"/>
          </p:cNvPicPr>
          <p:nvPr/>
        </p:nvPicPr>
        <p:blipFill>
          <a:blip r:embed="rId3"/>
          <a:stretch>
            <a:fillRect/>
          </a:stretch>
        </p:blipFill>
        <p:spPr>
          <a:xfrm>
            <a:off x="2541359" y="3657304"/>
            <a:ext cx="8397729" cy="27093"/>
          </a:xfrm>
          <a:prstGeom prst="rect">
            <a:avLst/>
          </a:prstGeom>
        </p:spPr>
      </p:pic>
      <p:grpSp>
        <p:nvGrpSpPr>
          <p:cNvPr id="2" name="组合 1"/>
          <p:cNvGrpSpPr/>
          <p:nvPr/>
        </p:nvGrpSpPr>
        <p:grpSpPr>
          <a:xfrm>
            <a:off x="2541359" y="2973348"/>
            <a:ext cx="184837" cy="776073"/>
            <a:chOff x="2394" y="4264"/>
            <a:chExt cx="307" cy="1289"/>
          </a:xfrm>
        </p:grpSpPr>
        <p:cxnSp>
          <p:nvCxnSpPr>
            <p:cNvPr id="9" name="直线连接符 8"/>
            <p:cNvCxnSpPr/>
            <p:nvPr/>
          </p:nvCxnSpPr>
          <p:spPr>
            <a:xfrm flipV="1">
              <a:off x="2546" y="4264"/>
              <a:ext cx="0" cy="1024"/>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2394" y="5246"/>
              <a:ext cx="307" cy="307"/>
            </a:xfrm>
            <a:prstGeom prst="ellipse">
              <a:avLst/>
            </a:prstGeom>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705"/>
            </a:p>
          </p:txBody>
        </p:sp>
      </p:grpSp>
      <p:grpSp>
        <p:nvGrpSpPr>
          <p:cNvPr id="4" name="组合 3"/>
          <p:cNvGrpSpPr/>
          <p:nvPr/>
        </p:nvGrpSpPr>
        <p:grpSpPr>
          <a:xfrm>
            <a:off x="4728092" y="3564699"/>
            <a:ext cx="178796" cy="756480"/>
            <a:chOff x="6019" y="5073"/>
            <a:chExt cx="307" cy="1938"/>
          </a:xfrm>
        </p:grpSpPr>
        <p:sp>
          <p:nvSpPr>
            <p:cNvPr id="128" name="椭圆 127"/>
            <p:cNvSpPr/>
            <p:nvPr/>
          </p:nvSpPr>
          <p:spPr>
            <a:xfrm rot="10800000">
              <a:off x="6019" y="5073"/>
              <a:ext cx="307" cy="481"/>
            </a:xfrm>
            <a:prstGeom prst="ellipse">
              <a:avLst/>
            </a:prstGeom>
            <a:solidFill>
              <a:schemeClr val="accent2"/>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705"/>
            </a:p>
          </p:txBody>
        </p:sp>
        <p:cxnSp>
          <p:nvCxnSpPr>
            <p:cNvPr id="129" name="直线连接符 128"/>
            <p:cNvCxnSpPr>
              <a:stCxn id="128" idx="0"/>
            </p:cNvCxnSpPr>
            <p:nvPr/>
          </p:nvCxnSpPr>
          <p:spPr>
            <a:xfrm flipH="1">
              <a:off x="6160" y="5554"/>
              <a:ext cx="12" cy="1457"/>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6912417" y="2947458"/>
            <a:ext cx="184235" cy="802565"/>
            <a:chOff x="9613" y="4668"/>
            <a:chExt cx="306" cy="1333"/>
          </a:xfrm>
        </p:grpSpPr>
        <p:sp>
          <p:nvSpPr>
            <p:cNvPr id="154" name="椭圆 153"/>
            <p:cNvSpPr/>
            <p:nvPr/>
          </p:nvSpPr>
          <p:spPr>
            <a:xfrm>
              <a:off x="9613" y="5695"/>
              <a:ext cx="307" cy="307"/>
            </a:xfrm>
            <a:prstGeom prst="ellipse">
              <a:avLst/>
            </a:prstGeom>
            <a:solidFill>
              <a:schemeClr val="accent3"/>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705"/>
            </a:p>
          </p:txBody>
        </p:sp>
        <p:cxnSp>
          <p:nvCxnSpPr>
            <p:cNvPr id="155" name="直线连接符 154"/>
            <p:cNvCxnSpPr/>
            <p:nvPr/>
          </p:nvCxnSpPr>
          <p:spPr>
            <a:xfrm flipH="1" flipV="1">
              <a:off x="9762" y="4668"/>
              <a:ext cx="4" cy="102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8898660" y="3564584"/>
            <a:ext cx="184235" cy="803769"/>
            <a:chOff x="12953" y="5246"/>
            <a:chExt cx="306" cy="1335"/>
          </a:xfrm>
        </p:grpSpPr>
        <p:sp>
          <p:nvSpPr>
            <p:cNvPr id="168" name="椭圆 167"/>
            <p:cNvSpPr/>
            <p:nvPr/>
          </p:nvSpPr>
          <p:spPr>
            <a:xfrm rot="10800000">
              <a:off x="12953" y="5246"/>
              <a:ext cx="307" cy="307"/>
            </a:xfrm>
            <a:prstGeom prst="ellipse">
              <a:avLst/>
            </a:prstGeom>
            <a:solidFill>
              <a:schemeClr val="accent4"/>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705"/>
            </a:p>
          </p:txBody>
        </p:sp>
        <p:cxnSp>
          <p:nvCxnSpPr>
            <p:cNvPr id="169" name="直线连接符 168"/>
            <p:cNvCxnSpPr/>
            <p:nvPr/>
          </p:nvCxnSpPr>
          <p:spPr>
            <a:xfrm rot="10800000" flipH="1" flipV="1">
              <a:off x="13106" y="5553"/>
              <a:ext cx="4" cy="1028"/>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grpSp>
      <p:sp>
        <p:nvSpPr>
          <p:cNvPr id="251" name="矩形 250"/>
          <p:cNvSpPr/>
          <p:nvPr/>
        </p:nvSpPr>
        <p:spPr>
          <a:xfrm>
            <a:off x="1388990" y="3841538"/>
            <a:ext cx="2650932" cy="850265"/>
          </a:xfrm>
          <a:prstGeom prst="rect">
            <a:avLst/>
          </a:prstGeom>
        </p:spPr>
        <p:txBody>
          <a:bodyPr wrap="square">
            <a:spAutoFit/>
          </a:bodyPr>
          <a:p>
            <a:pPr algn="ctr" defTabSz="1218565">
              <a:lnSpc>
                <a:spcPct val="130000"/>
              </a:lnSpc>
              <a:defRPr/>
            </a:pPr>
            <a:r>
              <a:rPr lang="en-US" altLang="zh-CN" sz="1895" b="1" kern="0" dirty="0">
                <a:solidFill>
                  <a:schemeClr val="tx1"/>
                </a:solidFill>
                <a:ea typeface="微软雅黑" panose="020B0503020204020204" charset="-122"/>
              </a:rPr>
              <a:t>1.</a:t>
            </a:r>
            <a:r>
              <a:rPr lang="zh-CN" altLang="en-US" sz="1895" b="1" kern="0" dirty="0">
                <a:solidFill>
                  <a:schemeClr val="tx1"/>
                </a:solidFill>
                <a:ea typeface="微软雅黑" panose="020B0503020204020204" charset="-122"/>
              </a:rPr>
              <a:t>关注图书馆官方微信</a:t>
            </a:r>
            <a:endParaRPr lang="zh-CN" altLang="en-US" sz="1895" b="1" kern="0" dirty="0">
              <a:solidFill>
                <a:schemeClr val="tx1">
                  <a:lumMod val="50000"/>
                  <a:lumOff val="50000"/>
                </a:schemeClr>
              </a:solidFill>
              <a:ea typeface="微软雅黑" panose="020B0503020204020204" charset="-122"/>
            </a:endParaRPr>
          </a:p>
          <a:p>
            <a:pPr algn="ctr" defTabSz="1218565">
              <a:lnSpc>
                <a:spcPct val="130000"/>
              </a:lnSpc>
              <a:defRPr/>
            </a:pPr>
            <a:r>
              <a:rPr lang="zh-CN" altLang="en-US" sz="1895" b="1" kern="0" dirty="0">
                <a:solidFill>
                  <a:srgbClr val="FF6600"/>
                </a:solidFill>
                <a:ea typeface="微软雅黑" panose="020B0503020204020204" charset="-122"/>
              </a:rPr>
              <a:t>微信号：</a:t>
            </a:r>
            <a:r>
              <a:rPr lang="en-US" altLang="zh-CN" sz="1895" b="1" kern="0" dirty="0">
                <a:solidFill>
                  <a:srgbClr val="FF6600"/>
                </a:solidFill>
                <a:ea typeface="微软雅黑" panose="020B0503020204020204" charset="-122"/>
              </a:rPr>
              <a:t>xustlib</a:t>
            </a:r>
            <a:endParaRPr lang="en-US" altLang="zh-CN" sz="1895" b="1" kern="0" dirty="0">
              <a:solidFill>
                <a:srgbClr val="FF6600"/>
              </a:solidFill>
              <a:ea typeface="微软雅黑" panose="020B0503020204020204" charset="-122"/>
            </a:endParaRPr>
          </a:p>
        </p:txBody>
      </p:sp>
      <p:sp>
        <p:nvSpPr>
          <p:cNvPr id="260" name="矩形 259"/>
          <p:cNvSpPr/>
          <p:nvPr/>
        </p:nvSpPr>
        <p:spPr>
          <a:xfrm>
            <a:off x="3894822" y="2271329"/>
            <a:ext cx="1845959" cy="1229995"/>
          </a:xfrm>
          <a:prstGeom prst="rect">
            <a:avLst/>
          </a:prstGeom>
        </p:spPr>
        <p:txBody>
          <a:bodyPr wrap="square">
            <a:spAutoFit/>
          </a:bodyPr>
          <a:p>
            <a:pPr algn="ctr" defTabSz="1218565">
              <a:lnSpc>
                <a:spcPct val="130000"/>
              </a:lnSpc>
              <a:defRPr/>
            </a:pPr>
            <a:r>
              <a:rPr lang="en-US" altLang="zh-CN" sz="1895" b="1" kern="0" dirty="0">
                <a:solidFill>
                  <a:schemeClr val="tx1"/>
                </a:solidFill>
                <a:ea typeface="微软雅黑" panose="020B0503020204020204" charset="-122"/>
              </a:rPr>
              <a:t>2.绑定读者证</a:t>
            </a:r>
            <a:endParaRPr lang="en-US" altLang="zh-CN" sz="1895" b="1" kern="0" dirty="0">
              <a:solidFill>
                <a:schemeClr val="tx1"/>
              </a:solidFill>
              <a:ea typeface="微软雅黑" panose="020B0503020204020204" charset="-122"/>
            </a:endParaRPr>
          </a:p>
          <a:p>
            <a:pPr algn="ctr" defTabSz="1218565">
              <a:lnSpc>
                <a:spcPct val="130000"/>
              </a:lnSpc>
              <a:defRPr/>
            </a:pPr>
            <a:r>
              <a:rPr lang="en-US" altLang="zh-CN" sz="1895" b="1" kern="0" dirty="0">
                <a:solidFill>
                  <a:srgbClr val="FF6600"/>
                </a:solidFill>
                <a:ea typeface="微软雅黑" panose="020B0503020204020204" charset="-122"/>
              </a:rPr>
              <a:t>我的——绑定读者证</a:t>
            </a:r>
            <a:endParaRPr lang="en-US" altLang="zh-CN" sz="1895" b="1" kern="0" dirty="0">
              <a:solidFill>
                <a:srgbClr val="FF6600"/>
              </a:solidFill>
              <a:ea typeface="微软雅黑" panose="020B0503020204020204" charset="-122"/>
            </a:endParaRPr>
          </a:p>
        </p:txBody>
      </p:sp>
      <p:pic>
        <p:nvPicPr>
          <p:cNvPr id="86022" name="图片 86021"/>
          <p:cNvPicPr>
            <a:picLocks noChangeAspect="1"/>
          </p:cNvPicPr>
          <p:nvPr/>
        </p:nvPicPr>
        <p:blipFill>
          <a:blip r:embed="rId4"/>
          <a:srcRect b="735"/>
          <a:stretch>
            <a:fillRect/>
          </a:stretch>
        </p:blipFill>
        <p:spPr>
          <a:xfrm>
            <a:off x="1780338" y="1400128"/>
            <a:ext cx="1707482" cy="1694839"/>
          </a:xfrm>
          <a:prstGeom prst="rect">
            <a:avLst/>
          </a:prstGeom>
          <a:noFill/>
          <a:ln w="9525">
            <a:noFill/>
          </a:ln>
        </p:spPr>
      </p:pic>
      <p:pic>
        <p:nvPicPr>
          <p:cNvPr id="10" name="图片 9" descr="IMG_2475"/>
          <p:cNvPicPr>
            <a:picLocks noChangeAspect="1"/>
          </p:cNvPicPr>
          <p:nvPr/>
        </p:nvPicPr>
        <p:blipFill>
          <a:blip r:embed="rId5"/>
          <a:srcRect l="3503" t="42538" r="4211" b="10672"/>
          <a:stretch>
            <a:fillRect/>
          </a:stretch>
        </p:blipFill>
        <p:spPr>
          <a:xfrm>
            <a:off x="6109250" y="1400128"/>
            <a:ext cx="1791170" cy="1573220"/>
          </a:xfrm>
          <a:prstGeom prst="rect">
            <a:avLst/>
          </a:prstGeom>
        </p:spPr>
      </p:pic>
      <p:sp>
        <p:nvSpPr>
          <p:cNvPr id="12" name="矩形 11"/>
          <p:cNvSpPr/>
          <p:nvPr/>
        </p:nvSpPr>
        <p:spPr>
          <a:xfrm>
            <a:off x="6109250" y="3841538"/>
            <a:ext cx="1959149" cy="1609725"/>
          </a:xfrm>
          <a:prstGeom prst="rect">
            <a:avLst/>
          </a:prstGeom>
        </p:spPr>
        <p:txBody>
          <a:bodyPr wrap="square">
            <a:spAutoFit/>
          </a:bodyPr>
          <a:p>
            <a:pPr algn="ctr" defTabSz="1218565">
              <a:lnSpc>
                <a:spcPct val="130000"/>
              </a:lnSpc>
              <a:defRPr/>
            </a:pPr>
            <a:r>
              <a:rPr lang="en-US" altLang="zh-CN" sz="1895" b="1" kern="0" dirty="0">
                <a:solidFill>
                  <a:schemeClr val="tx1"/>
                </a:solidFill>
                <a:ea typeface="微软雅黑" panose="020B0503020204020204" charset="-122"/>
              </a:rPr>
              <a:t>3.</a:t>
            </a:r>
            <a:r>
              <a:rPr lang="zh-CN" altLang="en-US" sz="1895" b="1" kern="0" dirty="0">
                <a:solidFill>
                  <a:schemeClr val="tx1"/>
                </a:solidFill>
                <a:ea typeface="微软雅黑" panose="020B0503020204020204" charset="-122"/>
              </a:rPr>
              <a:t>输入账号密码</a:t>
            </a:r>
            <a:r>
              <a:rPr lang="zh-CN" altLang="en-US" sz="1895" b="1" kern="0" dirty="0">
                <a:solidFill>
                  <a:srgbClr val="FF6600"/>
                </a:solidFill>
                <a:ea typeface="微软雅黑" panose="020B0503020204020204" charset="-122"/>
              </a:rPr>
              <a:t>账号：学号   </a:t>
            </a:r>
            <a:endParaRPr lang="zh-CN" altLang="en-US" sz="1895" b="1" kern="0" dirty="0">
              <a:solidFill>
                <a:srgbClr val="FF6600"/>
              </a:solidFill>
              <a:ea typeface="微软雅黑" panose="020B0503020204020204" charset="-122"/>
            </a:endParaRPr>
          </a:p>
          <a:p>
            <a:pPr algn="ctr" defTabSz="1218565">
              <a:lnSpc>
                <a:spcPct val="130000"/>
              </a:lnSpc>
              <a:defRPr/>
            </a:pPr>
            <a:r>
              <a:rPr lang="zh-CN" altLang="en-US" sz="1895" b="1" kern="0" dirty="0">
                <a:solidFill>
                  <a:srgbClr val="FF6600"/>
                </a:solidFill>
                <a:ea typeface="微软雅黑" panose="020B0503020204020204" charset="-122"/>
              </a:rPr>
              <a:t>初始密码：XAKJ+学号</a:t>
            </a:r>
            <a:endParaRPr lang="zh-CN" altLang="en-US" sz="1895" b="1" kern="0" dirty="0">
              <a:solidFill>
                <a:srgbClr val="FF6600"/>
              </a:solidFill>
              <a:ea typeface="微软雅黑" panose="020B0503020204020204" charset="-122"/>
            </a:endParaRPr>
          </a:p>
        </p:txBody>
      </p:sp>
      <p:sp>
        <p:nvSpPr>
          <p:cNvPr id="16" name="圆角矩形 15"/>
          <p:cNvSpPr/>
          <p:nvPr/>
        </p:nvSpPr>
        <p:spPr>
          <a:xfrm>
            <a:off x="4380696" y="4297308"/>
            <a:ext cx="873609" cy="293210"/>
          </a:xfrm>
          <a:prstGeom prst="roundRect">
            <a:avLst/>
          </a:prstGeom>
          <a:no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p>
        </p:txBody>
      </p:sp>
      <p:pic>
        <p:nvPicPr>
          <p:cNvPr id="17" name="图片 16" descr="IMG_2476"/>
          <p:cNvPicPr>
            <a:picLocks noChangeAspect="1"/>
          </p:cNvPicPr>
          <p:nvPr/>
        </p:nvPicPr>
        <p:blipFill>
          <a:blip r:embed="rId2"/>
          <a:srcRect l="13328" t="57872" r="60588"/>
          <a:stretch>
            <a:fillRect/>
          </a:stretch>
        </p:blipFill>
        <p:spPr>
          <a:xfrm>
            <a:off x="8517547" y="4252755"/>
            <a:ext cx="948869" cy="2400469"/>
          </a:xfrm>
          <a:prstGeom prst="rect">
            <a:avLst/>
          </a:prstGeom>
        </p:spPr>
      </p:pic>
      <p:sp>
        <p:nvSpPr>
          <p:cNvPr id="21" name="矩形 20"/>
          <p:cNvSpPr/>
          <p:nvPr/>
        </p:nvSpPr>
        <p:spPr>
          <a:xfrm>
            <a:off x="8069001" y="1892022"/>
            <a:ext cx="1845959" cy="1609725"/>
          </a:xfrm>
          <a:prstGeom prst="rect">
            <a:avLst/>
          </a:prstGeom>
        </p:spPr>
        <p:txBody>
          <a:bodyPr wrap="square">
            <a:spAutoFit/>
          </a:bodyPr>
          <a:p>
            <a:pPr algn="ctr" defTabSz="1218565">
              <a:lnSpc>
                <a:spcPct val="130000"/>
              </a:lnSpc>
              <a:defRPr/>
            </a:pPr>
            <a:r>
              <a:rPr lang="en-US" altLang="zh-CN" sz="1895" b="1" kern="0" dirty="0">
                <a:solidFill>
                  <a:schemeClr val="tx1"/>
                </a:solidFill>
                <a:ea typeface="微软雅黑" panose="020B0503020204020204" charset="-122"/>
              </a:rPr>
              <a:t>4.</a:t>
            </a:r>
            <a:r>
              <a:rPr lang="zh-CN" altLang="en-US" sz="1895" b="1" kern="0" dirty="0">
                <a:solidFill>
                  <a:schemeClr val="tx1"/>
                </a:solidFill>
                <a:ea typeface="微软雅黑" panose="020B0503020204020204" charset="-122"/>
              </a:rPr>
              <a:t>绑定成功后即可进行</a:t>
            </a:r>
            <a:r>
              <a:rPr lang="zh-CN" altLang="en-US" sz="1895" b="1" kern="0" dirty="0">
                <a:solidFill>
                  <a:schemeClr val="accent1">
                    <a:lumMod val="75000"/>
                  </a:schemeClr>
                </a:solidFill>
                <a:ea typeface="微软雅黑" panose="020B0503020204020204" charset="-122"/>
              </a:rPr>
              <a:t>续借</a:t>
            </a:r>
            <a:r>
              <a:rPr lang="zh-CN" altLang="en-US" sz="1895" b="1" kern="0" dirty="0">
                <a:solidFill>
                  <a:schemeClr val="tx1"/>
                </a:solidFill>
                <a:ea typeface="微软雅黑" panose="020B0503020204020204" charset="-122"/>
              </a:rPr>
              <a:t>、</a:t>
            </a:r>
            <a:r>
              <a:rPr lang="zh-CN" altLang="en-US" sz="1895" b="1" kern="0" dirty="0">
                <a:solidFill>
                  <a:schemeClr val="accent1">
                    <a:lumMod val="75000"/>
                  </a:schemeClr>
                </a:solidFill>
                <a:ea typeface="微软雅黑" panose="020B0503020204020204" charset="-122"/>
              </a:rPr>
              <a:t>荐购</a:t>
            </a:r>
            <a:r>
              <a:rPr lang="zh-CN" altLang="en-US" sz="1895" b="1" kern="0" dirty="0">
                <a:solidFill>
                  <a:schemeClr val="tx1"/>
                </a:solidFill>
                <a:ea typeface="微软雅黑" panose="020B0503020204020204" charset="-122"/>
              </a:rPr>
              <a:t>并</a:t>
            </a:r>
            <a:r>
              <a:rPr lang="zh-CN" altLang="en-US" sz="1895" b="1" kern="0" dirty="0">
                <a:solidFill>
                  <a:schemeClr val="accent1">
                    <a:lumMod val="75000"/>
                  </a:schemeClr>
                </a:solidFill>
                <a:ea typeface="微软雅黑" panose="020B0503020204020204" charset="-122"/>
              </a:rPr>
              <a:t>查询借阅信息</a:t>
            </a:r>
            <a:endParaRPr lang="zh-CN" altLang="en-US" sz="1895" b="1" kern="0" dirty="0">
              <a:solidFill>
                <a:schemeClr val="accent1">
                  <a:lumMod val="75000"/>
                </a:schemeClr>
              </a:solidFill>
              <a:ea typeface="微软雅黑" panose="020B0503020204020204" charset="-122"/>
            </a:endParaRPr>
          </a:p>
        </p:txBody>
      </p:sp>
      <p:sp>
        <p:nvSpPr>
          <p:cNvPr id="22" name="圆角矩形 21"/>
          <p:cNvSpPr/>
          <p:nvPr/>
        </p:nvSpPr>
        <p:spPr>
          <a:xfrm>
            <a:off x="8517547" y="4686850"/>
            <a:ext cx="949471" cy="1381158"/>
          </a:xfrm>
          <a:prstGeom prst="roundRect">
            <a:avLst/>
          </a:prstGeom>
          <a:no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p>
        </p:txBody>
      </p:sp>
      <p:sp>
        <p:nvSpPr>
          <p:cNvPr id="23" name="矩形 22"/>
          <p:cNvSpPr/>
          <p:nvPr/>
        </p:nvSpPr>
        <p:spPr>
          <a:xfrm>
            <a:off x="10092572" y="3831303"/>
            <a:ext cx="1845959" cy="1229995"/>
          </a:xfrm>
          <a:prstGeom prst="rect">
            <a:avLst/>
          </a:prstGeom>
        </p:spPr>
        <p:txBody>
          <a:bodyPr wrap="square">
            <a:spAutoFit/>
          </a:bodyPr>
          <a:p>
            <a:pPr algn="ctr" defTabSz="1218565">
              <a:lnSpc>
                <a:spcPct val="130000"/>
              </a:lnSpc>
              <a:defRPr/>
            </a:pPr>
            <a:r>
              <a:rPr lang="en-US" altLang="zh-CN" sz="1895" b="1" kern="0" dirty="0">
                <a:solidFill>
                  <a:schemeClr val="tx1"/>
                </a:solidFill>
                <a:ea typeface="微软雅黑" panose="020B0503020204020204" charset="-122"/>
              </a:rPr>
              <a:t>5.</a:t>
            </a:r>
            <a:r>
              <a:rPr lang="zh-CN" altLang="en-US" sz="1895" b="1" kern="0" dirty="0">
                <a:solidFill>
                  <a:schemeClr val="tx1"/>
                </a:solidFill>
                <a:ea typeface="微软雅黑" panose="020B0503020204020204" charset="-122"/>
              </a:rPr>
              <a:t>还可</a:t>
            </a:r>
            <a:r>
              <a:rPr lang="zh-CN" altLang="en-US" sz="1895" b="1" kern="0" dirty="0">
                <a:solidFill>
                  <a:schemeClr val="accent1">
                    <a:lumMod val="75000"/>
                  </a:schemeClr>
                </a:solidFill>
                <a:ea typeface="微软雅黑" panose="020B0503020204020204" charset="-122"/>
              </a:rPr>
              <a:t>查询馆藏书目</a:t>
            </a:r>
            <a:r>
              <a:rPr lang="zh-CN" altLang="en-US" sz="1895" b="1" kern="0" dirty="0">
                <a:solidFill>
                  <a:schemeClr val="tx1"/>
                </a:solidFill>
                <a:ea typeface="微软雅黑" panose="020B0503020204020204" charset="-122"/>
              </a:rPr>
              <a:t>和其他</a:t>
            </a:r>
            <a:r>
              <a:rPr lang="zh-CN" altLang="en-US" sz="1895" b="1" kern="0" dirty="0">
                <a:solidFill>
                  <a:schemeClr val="accent1">
                    <a:lumMod val="75000"/>
                  </a:schemeClr>
                </a:solidFill>
                <a:ea typeface="微软雅黑" panose="020B0503020204020204" charset="-122"/>
              </a:rPr>
              <a:t>电子资源</a:t>
            </a:r>
            <a:endParaRPr lang="zh-CN" altLang="en-US" sz="1895" b="1" kern="0" dirty="0">
              <a:solidFill>
                <a:schemeClr val="accent1">
                  <a:lumMod val="75000"/>
                </a:schemeClr>
              </a:solidFill>
              <a:ea typeface="微软雅黑" panose="020B0503020204020204" charset="-122"/>
            </a:endParaRPr>
          </a:p>
        </p:txBody>
      </p:sp>
      <p:sp>
        <p:nvSpPr>
          <p:cNvPr id="25" name="圆角矩形 24"/>
          <p:cNvSpPr/>
          <p:nvPr/>
        </p:nvSpPr>
        <p:spPr>
          <a:xfrm>
            <a:off x="10502585" y="896794"/>
            <a:ext cx="913948" cy="2427563"/>
          </a:xfrm>
          <a:prstGeom prst="roundRect">
            <a:avLst/>
          </a:prstGeom>
          <a:noFill/>
          <a:ln w="444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p>
        </p:txBody>
      </p:sp>
      <p:sp>
        <p:nvSpPr>
          <p:cNvPr id="18" name="TextBox 23"/>
          <p:cNvSpPr txBox="1"/>
          <p:nvPr/>
        </p:nvSpPr>
        <p:spPr>
          <a:xfrm>
            <a:off x="1466657" y="530733"/>
            <a:ext cx="3934554" cy="792480"/>
          </a:xfrm>
          <a:prstGeom prst="rect">
            <a:avLst/>
          </a:prstGeom>
          <a:noFill/>
        </p:spPr>
        <p:txBody>
          <a:bodyPr wrap="square" rtlCol="0">
            <a:spAutoFit/>
            <a:scene3d>
              <a:camera prst="orthographicFront"/>
              <a:lightRig rig="threePt" dir="t"/>
            </a:scene3d>
          </a:bodyPr>
          <a:p>
            <a:pPr lvl="0" algn="l">
              <a:lnSpc>
                <a:spcPct val="150000"/>
              </a:lnSpc>
            </a:pPr>
            <a:r>
              <a:rPr lang="en-US" sz="3035" b="1" dirty="0">
                <a:solidFill>
                  <a:schemeClr val="accent3"/>
                </a:solidFill>
                <a:latin typeface="Impact" panose="020B0806030902050204" pitchFamily="34" charset="0"/>
                <a:ea typeface="微软雅黑" panose="020B0503020204020204" charset="-122"/>
                <a:cs typeface="+mn-ea"/>
                <a:sym typeface="+mn-lt"/>
              </a:rPr>
              <a:t> </a:t>
            </a:r>
            <a:r>
              <a:rPr lang="en-US" sz="3035" b="1" dirty="0">
                <a:solidFill>
                  <a:schemeClr val="tx1"/>
                </a:solidFill>
                <a:effectLst/>
                <a:latin typeface="Impact" panose="020B0806030902050204" pitchFamily="34" charset="0"/>
                <a:ea typeface="微软雅黑" panose="020B0503020204020204" charset="-122"/>
                <a:cs typeface="+mn-ea"/>
                <a:sym typeface="+mn-lt"/>
              </a:rPr>
              <a:t>图书</a:t>
            </a:r>
            <a:r>
              <a:rPr lang="zh-CN" altLang="en-US" sz="3035" b="1" dirty="0">
                <a:solidFill>
                  <a:schemeClr val="tx1"/>
                </a:solidFill>
                <a:effectLst/>
                <a:latin typeface="Impact" panose="020B0806030902050204" pitchFamily="34" charset="0"/>
                <a:ea typeface="微软雅黑" panose="020B0503020204020204" charset="-122"/>
                <a:cs typeface="+mn-ea"/>
                <a:sym typeface="+mn-lt"/>
              </a:rPr>
              <a:t>馆官微</a:t>
            </a:r>
            <a:endParaRPr lang="zh-CN" altLang="en-US" sz="3035" b="1" dirty="0">
              <a:solidFill>
                <a:schemeClr val="tx1"/>
              </a:solidFill>
              <a:effectLst/>
              <a:latin typeface="Impact" panose="020B0806030902050204" pitchFamily="34" charset="0"/>
              <a:ea typeface="微软雅黑" panose="020B0503020204020204"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nodeType="clickEffect">
                                  <p:stCondLst>
                                    <p:cond delay="0"/>
                                  </p:stCondLst>
                                  <p:childTnLst>
                                    <p:set>
                                      <p:cBhvr>
                                        <p:cTn id="10" dur="1" fill="hold">
                                          <p:stCondLst>
                                            <p:cond delay="0"/>
                                          </p:stCondLst>
                                        </p:cTn>
                                        <p:tgtEl>
                                          <p:spTgt spid="86022"/>
                                        </p:tgtEl>
                                        <p:attrNameLst>
                                          <p:attrName>style.visibility</p:attrName>
                                        </p:attrNameLst>
                                      </p:cBhvr>
                                      <p:to>
                                        <p:strVal val="visible"/>
                                      </p:to>
                                    </p:set>
                                    <p:animEffect transition="in" filter="barn(inHorizontal)">
                                      <p:cBhvr>
                                        <p:cTn id="11" dur="1000"/>
                                        <p:tgtEl>
                                          <p:spTgt spid="86022"/>
                                        </p:tgtEl>
                                      </p:cBhvr>
                                    </p:animEffect>
                                  </p:childTnLst>
                                </p:cTn>
                              </p:par>
                              <p:par>
                                <p:cTn id="12" presetID="16" presetClass="entr" presetSubtype="2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1"/>
                                        </p:tgtEl>
                                        <p:attrNameLst>
                                          <p:attrName>style.visibility</p:attrName>
                                        </p:attrNameLst>
                                      </p:cBhvr>
                                      <p:to>
                                        <p:strVal val="visible"/>
                                      </p:to>
                                    </p:set>
                                    <p:animEffect transition="in" filter="barn(inVertical)">
                                      <p:cBhvr>
                                        <p:cTn id="17" dur="500"/>
                                        <p:tgtEl>
                                          <p:spTgt spid="25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barn(outHorizontal)">
                                      <p:cBhvr>
                                        <p:cTn id="22" dur="1000"/>
                                        <p:tgtEl>
                                          <p:spTgt spid="260"/>
                                        </p:tgtEl>
                                      </p:cBhvr>
                                    </p:animEffect>
                                  </p:childTnLst>
                                </p:cTn>
                              </p:par>
                              <p:par>
                                <p:cTn id="23" presetID="16" presetClass="entr" presetSubtype="42"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outHorizontal)">
                                      <p:cBhvr>
                                        <p:cTn id="25" dur="1000"/>
                                        <p:tgtEl>
                                          <p:spTgt spid="4"/>
                                        </p:tgtEl>
                                      </p:cBhvr>
                                    </p:animEffect>
                                  </p:childTnLst>
                                </p:cTn>
                              </p:par>
                              <p:par>
                                <p:cTn id="26" presetID="16" presetClass="entr" presetSubtype="42"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Horizontal)">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Horizontal)">
                                      <p:cBhvr>
                                        <p:cTn id="40" dur="1000"/>
                                        <p:tgtEl>
                                          <p:spTgt spid="12"/>
                                        </p:tgtEl>
                                      </p:cBhvr>
                                    </p:animEffect>
                                  </p:childTnLst>
                                </p:cTn>
                              </p:par>
                              <p:par>
                                <p:cTn id="41" presetID="16" presetClass="entr" presetSubtype="26"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Horizontal)">
                                      <p:cBhvr>
                                        <p:cTn id="43" dur="1000"/>
                                        <p:tgtEl>
                                          <p:spTgt spid="11"/>
                                        </p:tgtEl>
                                      </p:cBhvr>
                                    </p:animEffect>
                                  </p:childTnLst>
                                </p:cTn>
                              </p:par>
                              <p:par>
                                <p:cTn id="44" presetID="16" presetClass="entr" presetSubtype="2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Horizontal)">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42"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outHorizontal)">
                                      <p:cBhvr>
                                        <p:cTn id="51" dur="1000"/>
                                        <p:tgtEl>
                                          <p:spTgt spid="17"/>
                                        </p:tgtEl>
                                      </p:cBhvr>
                                    </p:animEffect>
                                  </p:childTnLst>
                                </p:cTn>
                              </p:par>
                              <p:par>
                                <p:cTn id="52" presetID="16" presetClass="entr" presetSubtype="42"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arn(outHorizontal)">
                                      <p:cBhvr>
                                        <p:cTn id="54" dur="1000"/>
                                        <p:tgtEl>
                                          <p:spTgt spid="6"/>
                                        </p:tgtEl>
                                      </p:cBhvr>
                                    </p:animEffect>
                                  </p:childTnLst>
                                </p:cTn>
                              </p:par>
                              <p:par>
                                <p:cTn id="55" presetID="16" presetClass="entr" presetSubtype="42"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outHorizontal)">
                                      <p:cBhvr>
                                        <p:cTn id="57" dur="1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p:tgtEl>
                                          <p:spTgt spid="22"/>
                                        </p:tgtEl>
                                        <p:attrNameLst>
                                          <p:attrName>ppt_y</p:attrName>
                                        </p:attrNameLst>
                                      </p:cBhvr>
                                      <p:tavLst>
                                        <p:tav tm="0">
                                          <p:val>
                                            <p:strVal val="#ppt_y+#ppt_h*1.125000"/>
                                          </p:val>
                                        </p:tav>
                                        <p:tav tm="100000">
                                          <p:val>
                                            <p:strVal val="#ppt_y"/>
                                          </p:val>
                                        </p:tav>
                                      </p:tavLst>
                                    </p:anim>
                                    <p:animEffect transition="in" filter="wipe(up)">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42"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barn(outHorizontal)">
                                      <p:cBhvr>
                                        <p:cTn id="68" dur="1000"/>
                                        <p:tgtEl>
                                          <p:spTgt spid="8"/>
                                        </p:tgtEl>
                                      </p:cBhvr>
                                    </p:animEffect>
                                  </p:childTnLst>
                                </p:cTn>
                              </p:par>
                              <p:par>
                                <p:cTn id="69" presetID="16" presetClass="entr" presetSubtype="42"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outHorizontal)">
                                      <p:cBhvr>
                                        <p:cTn id="71" dur="1000"/>
                                        <p:tgtEl>
                                          <p:spTgt spid="23"/>
                                        </p:tgtEl>
                                      </p:cBhvr>
                                    </p:animEffect>
                                  </p:childTnLst>
                                </p:cTn>
                              </p:par>
                              <p:par>
                                <p:cTn id="72" presetID="2" presetClass="entr" presetSubtype="4" fill="hold" nodeType="withEffect">
                                  <p:stCondLst>
                                    <p:cond delay="0"/>
                                  </p:stCondLst>
                                  <p:childTnLst>
                                    <p:set>
                                      <p:cBhvr>
                                        <p:cTn id="73" dur="1" fill="hold">
                                          <p:stCondLst>
                                            <p:cond delay="0"/>
                                          </p:stCondLst>
                                        </p:cTn>
                                        <p:tgtEl>
                                          <p:spTgt spid="5"/>
                                        </p:tgtEl>
                                        <p:attrNameLst>
                                          <p:attrName>style.visibility</p:attrName>
                                        </p:attrNameLst>
                                      </p:cBhvr>
                                      <p:to>
                                        <p:strVal val="visible"/>
                                      </p:to>
                                    </p:set>
                                    <p:anim calcmode="lin" valueType="num">
                                      <p:cBhvr additive="base">
                                        <p:cTn id="74" dur="500" fill="hold"/>
                                        <p:tgtEl>
                                          <p:spTgt spid="5"/>
                                        </p:tgtEl>
                                        <p:attrNameLst>
                                          <p:attrName>ppt_x</p:attrName>
                                        </p:attrNameLst>
                                      </p:cBhvr>
                                      <p:tavLst>
                                        <p:tav tm="0">
                                          <p:val>
                                            <p:strVal val="#ppt_x"/>
                                          </p:val>
                                        </p:tav>
                                        <p:tav tm="100000">
                                          <p:val>
                                            <p:strVal val="#ppt_x"/>
                                          </p:val>
                                        </p:tav>
                                      </p:tavLst>
                                    </p:anim>
                                    <p:anim calcmode="lin" valueType="num">
                                      <p:cBhvr additive="base">
                                        <p:cTn id="7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additive="base">
                                        <p:cTn id="80" dur="500"/>
                                        <p:tgtEl>
                                          <p:spTgt spid="25"/>
                                        </p:tgtEl>
                                        <p:attrNameLst>
                                          <p:attrName>ppt_y</p:attrName>
                                        </p:attrNameLst>
                                      </p:cBhvr>
                                      <p:tavLst>
                                        <p:tav tm="0">
                                          <p:val>
                                            <p:strVal val="#ppt_y+#ppt_h*1.125000"/>
                                          </p:val>
                                        </p:tav>
                                        <p:tav tm="100000">
                                          <p:val>
                                            <p:strVal val="#ppt_y"/>
                                          </p:val>
                                        </p:tav>
                                      </p:tavLst>
                                    </p:anim>
                                    <p:animEffect transition="in" filter="wipe(up)">
                                      <p:cBhvr>
                                        <p:cTn id="8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p:bldP spid="260" grpId="0"/>
      <p:bldP spid="12" grpId="0"/>
      <p:bldP spid="16" grpId="0" bldLvl="0" animBg="1"/>
      <p:bldP spid="21" grpId="0"/>
      <p:bldP spid="22" grpId="0" bldLvl="0" animBg="1"/>
      <p:bldP spid="23" grpId="0"/>
      <p:bldP spid="2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p:nvPr/>
        </p:nvSpPr>
        <p:spPr>
          <a:xfrm>
            <a:off x="2566988" y="2060575"/>
            <a:ext cx="7416800" cy="3984625"/>
          </a:xfrm>
          <a:prstGeom prst="rect">
            <a:avLst/>
          </a:prstGeom>
          <a:noFill/>
          <a:ln w="9525">
            <a:noFill/>
          </a:ln>
        </p:spPr>
        <p:txBody>
          <a:bodyPr anchor="t">
            <a:spAutoFit/>
          </a:bodyPr>
          <a:lstStyle/>
          <a:p>
            <a:pPr>
              <a:lnSpc>
                <a:spcPct val="120000"/>
              </a:lnSpc>
              <a:spcBef>
                <a:spcPct val="30000"/>
              </a:spcBef>
              <a:spcAft>
                <a:spcPct val="30000"/>
              </a:spcAft>
              <a:buClr>
                <a:schemeClr val="accent1"/>
              </a:buClr>
              <a:buFont typeface="Wingdings" panose="05000000000000000000" pitchFamily="2" charset="2"/>
              <a:buChar char="p"/>
            </a:pPr>
            <a:r>
              <a:rPr lang="zh-CN" altLang="en-US" sz="2000" b="0" dirty="0">
                <a:latin typeface="微软雅黑" panose="020B0503020204020204" charset="-122"/>
                <a:ea typeface="微软雅黑" panose="020B0503020204020204" charset="-122"/>
                <a:cs typeface="微软雅黑" panose="020B0503020204020204" charset="-122"/>
              </a:rPr>
              <a:t> </a:t>
            </a:r>
            <a:r>
              <a:rPr lang="zh-CN" altLang="en-US" sz="2000" dirty="0">
                <a:latin typeface="微软雅黑" panose="020B0503020204020204" charset="-122"/>
                <a:ea typeface="微软雅黑" panose="020B0503020204020204" charset="-122"/>
                <a:cs typeface="微软雅黑" panose="020B0503020204020204" charset="-122"/>
              </a:rPr>
              <a:t>一个初步的研究方向，一个合理的计划；</a:t>
            </a:r>
            <a:endParaRPr lang="zh-CN" altLang="en-US" sz="2000" dirty="0">
              <a:latin typeface="微软雅黑" panose="020B0503020204020204" charset="-122"/>
              <a:ea typeface="微软雅黑" panose="020B0503020204020204" charset="-122"/>
              <a:cs typeface="微软雅黑" panose="020B0503020204020204" charset="-122"/>
            </a:endParaRPr>
          </a:p>
          <a:p>
            <a:pPr>
              <a:lnSpc>
                <a:spcPct val="120000"/>
              </a:lnSpc>
              <a:spcBef>
                <a:spcPct val="30000"/>
              </a:spcBef>
              <a:spcAft>
                <a:spcPct val="30000"/>
              </a:spcAft>
              <a:buClr>
                <a:schemeClr val="accent1"/>
              </a:buClr>
              <a:buFont typeface="Wingdings" panose="05000000000000000000" pitchFamily="2" charset="2"/>
              <a:buChar char="p"/>
            </a:pPr>
            <a:r>
              <a:rPr lang="zh-CN" altLang="en-US" sz="2000" dirty="0">
                <a:latin typeface="微软雅黑" panose="020B0503020204020204" charset="-122"/>
                <a:ea typeface="微软雅黑" panose="020B0503020204020204" charset="-122"/>
                <a:cs typeface="微软雅黑" panose="020B0503020204020204" charset="-122"/>
              </a:rPr>
              <a:t> 占有你所研究领域中尽可能多的资料；</a:t>
            </a:r>
            <a:endParaRPr lang="zh-CN" altLang="en-US" sz="2000" dirty="0">
              <a:latin typeface="微软雅黑" panose="020B0503020204020204" charset="-122"/>
              <a:ea typeface="微软雅黑" panose="020B0503020204020204" charset="-122"/>
              <a:cs typeface="微软雅黑" panose="020B0503020204020204" charset="-122"/>
            </a:endParaRPr>
          </a:p>
          <a:p>
            <a:pPr>
              <a:lnSpc>
                <a:spcPct val="120000"/>
              </a:lnSpc>
              <a:spcBef>
                <a:spcPct val="30000"/>
              </a:spcBef>
              <a:spcAft>
                <a:spcPct val="30000"/>
              </a:spcAft>
              <a:buClr>
                <a:schemeClr val="accent1"/>
              </a:buClr>
              <a:buFont typeface="Wingdings" panose="05000000000000000000" pitchFamily="2" charset="2"/>
              <a:buChar char="p"/>
            </a:pPr>
            <a:r>
              <a:rPr lang="zh-CN" altLang="en-US" sz="2000" dirty="0">
                <a:latin typeface="微软雅黑" panose="020B0503020204020204" charset="-122"/>
                <a:ea typeface="微软雅黑" panose="020B0503020204020204" charset="-122"/>
                <a:cs typeface="微软雅黑" panose="020B0503020204020204" charset="-122"/>
              </a:rPr>
              <a:t> 好的科研学习方法；</a:t>
            </a:r>
            <a:endParaRPr lang="zh-CN" altLang="en-US" sz="2000" dirty="0">
              <a:latin typeface="微软雅黑" panose="020B0503020204020204" charset="-122"/>
              <a:ea typeface="微软雅黑" panose="020B0503020204020204" charset="-122"/>
              <a:cs typeface="微软雅黑" panose="020B0503020204020204" charset="-122"/>
            </a:endParaRPr>
          </a:p>
          <a:p>
            <a:pPr>
              <a:lnSpc>
                <a:spcPct val="120000"/>
              </a:lnSpc>
              <a:spcBef>
                <a:spcPct val="30000"/>
              </a:spcBef>
              <a:spcAft>
                <a:spcPct val="30000"/>
              </a:spcAft>
              <a:buClr>
                <a:schemeClr val="accent1"/>
              </a:buClr>
              <a:buFont typeface="Wingdings" panose="05000000000000000000" pitchFamily="2" charset="2"/>
              <a:buChar char="p"/>
            </a:pPr>
            <a:r>
              <a:rPr lang="zh-CN" altLang="en-US" sz="2000" dirty="0">
                <a:latin typeface="微软雅黑" panose="020B0503020204020204" charset="-122"/>
                <a:ea typeface="微软雅黑" panose="020B0503020204020204" charset="-122"/>
                <a:cs typeface="微软雅黑" panose="020B0503020204020204" charset="-122"/>
              </a:rPr>
              <a:t> 好的老师进行指导；</a:t>
            </a:r>
            <a:endParaRPr lang="zh-CN" altLang="en-US" sz="2000" dirty="0">
              <a:latin typeface="微软雅黑" panose="020B0503020204020204" charset="-122"/>
              <a:ea typeface="微软雅黑" panose="020B0503020204020204" charset="-122"/>
              <a:cs typeface="微软雅黑" panose="020B0503020204020204" charset="-122"/>
            </a:endParaRPr>
          </a:p>
          <a:p>
            <a:pPr>
              <a:lnSpc>
                <a:spcPct val="120000"/>
              </a:lnSpc>
              <a:spcBef>
                <a:spcPct val="30000"/>
              </a:spcBef>
              <a:spcAft>
                <a:spcPct val="30000"/>
              </a:spcAft>
              <a:buClr>
                <a:schemeClr val="accent1"/>
              </a:buClr>
              <a:buFont typeface="Wingdings" panose="05000000000000000000" pitchFamily="2" charset="2"/>
              <a:buChar char="p"/>
            </a:pPr>
            <a:r>
              <a:rPr lang="zh-CN" altLang="en-US" sz="2000" dirty="0">
                <a:latin typeface="微软雅黑" panose="020B0503020204020204" charset="-122"/>
                <a:ea typeface="微软雅黑" panose="020B0503020204020204" charset="-122"/>
                <a:cs typeface="微软雅黑" panose="020B0503020204020204" charset="-122"/>
              </a:rPr>
              <a:t> 持之以恒的毅力；</a:t>
            </a:r>
            <a:endParaRPr lang="zh-CN" altLang="en-US" sz="2000" dirty="0">
              <a:latin typeface="微软雅黑" panose="020B0503020204020204" charset="-122"/>
              <a:ea typeface="微软雅黑" panose="020B0503020204020204" charset="-122"/>
              <a:cs typeface="微软雅黑" panose="020B0503020204020204" charset="-122"/>
            </a:endParaRPr>
          </a:p>
          <a:p>
            <a:pPr>
              <a:lnSpc>
                <a:spcPct val="120000"/>
              </a:lnSpc>
              <a:spcBef>
                <a:spcPct val="30000"/>
              </a:spcBef>
              <a:spcAft>
                <a:spcPct val="30000"/>
              </a:spcAft>
              <a:buClr>
                <a:schemeClr val="accent1"/>
              </a:buClr>
              <a:buFont typeface="Wingdings" panose="05000000000000000000" pitchFamily="2" charset="2"/>
              <a:buChar char="p"/>
            </a:pPr>
            <a:r>
              <a:rPr lang="zh-CN" altLang="en-US" sz="2000" dirty="0">
                <a:latin typeface="微软雅黑" panose="020B0503020204020204" charset="-122"/>
                <a:ea typeface="微软雅黑" panose="020B0503020204020204" charset="-122"/>
                <a:cs typeface="微软雅黑" panose="020B0503020204020204" charset="-122"/>
              </a:rPr>
              <a:t> 其他的条件，如勤奋，能力，资金等等。</a:t>
            </a:r>
            <a:endParaRPr lang="zh-CN" altLang="en-US" sz="2000" dirty="0">
              <a:latin typeface="微软雅黑" panose="020B0503020204020204" charset="-122"/>
              <a:ea typeface="微软雅黑" panose="020B0503020204020204" charset="-122"/>
              <a:cs typeface="微软雅黑" panose="020B0503020204020204" charset="-122"/>
            </a:endParaRPr>
          </a:p>
          <a:p>
            <a:pPr>
              <a:lnSpc>
                <a:spcPct val="120000"/>
              </a:lnSpc>
              <a:spcBef>
                <a:spcPct val="30000"/>
              </a:spcBef>
              <a:spcAft>
                <a:spcPct val="30000"/>
              </a:spcAft>
            </a:pPr>
            <a:r>
              <a:rPr lang="en-US" altLang="zh-CN" sz="2000" b="0" dirty="0">
                <a:latin typeface="微软雅黑" panose="020B0503020204020204" charset="-122"/>
                <a:ea typeface="微软雅黑" panose="020B0503020204020204" charset="-122"/>
                <a:cs typeface="微软雅黑" panose="020B0503020204020204" charset="-122"/>
              </a:rPr>
              <a:t>……</a:t>
            </a:r>
            <a:endParaRPr lang="en-US" altLang="zh-CN" sz="2000" b="0" dirty="0">
              <a:latin typeface="微软雅黑" panose="020B0503020204020204" charset="-122"/>
              <a:ea typeface="微软雅黑" panose="020B0503020204020204" charset="-122"/>
              <a:cs typeface="微软雅黑" panose="020B0503020204020204" charset="-122"/>
            </a:endParaRPr>
          </a:p>
        </p:txBody>
      </p:sp>
      <p:sp>
        <p:nvSpPr>
          <p:cNvPr id="26628" name="Rectangle 4"/>
          <p:cNvSpPr/>
          <p:nvPr/>
        </p:nvSpPr>
        <p:spPr>
          <a:xfrm>
            <a:off x="1628458" y="641985"/>
            <a:ext cx="8006080" cy="521970"/>
          </a:xfrm>
          <a:prstGeom prst="rect">
            <a:avLst/>
          </a:prstGeom>
          <a:noFill/>
          <a:ln w="9525">
            <a:noFill/>
          </a:ln>
        </p:spPr>
        <p:txBody>
          <a:bodyPr wrap="none" anchor="t">
            <a:spAutoFit/>
          </a:bodyPr>
          <a:lstStyle/>
          <a:p>
            <a:r>
              <a:rPr lang="zh-CN" altLang="en-US" sz="2800" dirty="0">
                <a:solidFill>
                  <a:schemeClr val="tx1"/>
                </a:solidFill>
                <a:latin typeface="微软雅黑" panose="020B0503020204020204" charset="-122"/>
                <a:ea typeface="微软雅黑" panose="020B0503020204020204" charset="-122"/>
                <a:sym typeface="Arial" panose="020B0604020202020204" pitchFamily="34" charset="0"/>
              </a:rPr>
              <a:t>你认为一项科学研究的成功，应该具备哪些条件？</a:t>
            </a:r>
            <a:endParaRPr lang="zh-CN" altLang="en-US" sz="2800" dirty="0">
              <a:solidFill>
                <a:schemeClr val="tx1"/>
              </a:solidFill>
              <a:latin typeface="微软雅黑" panose="020B0503020204020204" charset="-122"/>
              <a:ea typeface="微软雅黑" panose="020B0503020204020204" charset="-122"/>
              <a:sym typeface="Arial" panose="020B0604020202020204" pitchFamily="34" charset="0"/>
            </a:endParaRPr>
          </a:p>
        </p:txBody>
      </p:sp>
      <p:grpSp>
        <p:nvGrpSpPr>
          <p:cNvPr id="21" name="组合 20"/>
          <p:cNvGrpSpPr/>
          <p:nvPr/>
        </p:nvGrpSpPr>
        <p:grpSpPr>
          <a:xfrm>
            <a:off x="-6509" y="258236"/>
            <a:ext cx="1501840" cy="1200863"/>
            <a:chOff x="-259892" y="-1"/>
            <a:chExt cx="1501840" cy="1200863"/>
          </a:xfrm>
        </p:grpSpPr>
        <p:sp>
          <p:nvSpPr>
            <p:cNvPr id="22" name="素材框 21"/>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 fill="hold"/>
                                        <p:tgtEl>
                                          <p:spTgt spid="2662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p:cTn id="12" dur="1" fill="hold"/>
                                        <p:tgtEl>
                                          <p:spTgt spid="2662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3" descr="自助阅览机"/>
          <p:cNvPicPr>
            <a:picLocks noChangeAspect="1"/>
          </p:cNvPicPr>
          <p:nvPr/>
        </p:nvPicPr>
        <p:blipFill>
          <a:blip r:embed="rId1"/>
          <a:stretch>
            <a:fillRect/>
          </a:stretch>
        </p:blipFill>
        <p:spPr>
          <a:xfrm>
            <a:off x="5766118" y="1443355"/>
            <a:ext cx="3868737" cy="2489200"/>
          </a:xfrm>
          <a:prstGeom prst="rect">
            <a:avLst/>
          </a:prstGeom>
          <a:noFill/>
          <a:ln w="9525">
            <a:noFill/>
          </a:ln>
        </p:spPr>
      </p:pic>
      <p:pic>
        <p:nvPicPr>
          <p:cNvPr id="123908" name="Picture 4" descr="电子书借阅机"/>
          <p:cNvPicPr>
            <a:picLocks noChangeAspect="1"/>
          </p:cNvPicPr>
          <p:nvPr/>
        </p:nvPicPr>
        <p:blipFill>
          <a:blip r:embed="rId2"/>
          <a:stretch>
            <a:fillRect/>
          </a:stretch>
        </p:blipFill>
        <p:spPr>
          <a:xfrm>
            <a:off x="2597150" y="1443355"/>
            <a:ext cx="2149475" cy="2715895"/>
          </a:xfrm>
          <a:prstGeom prst="rect">
            <a:avLst/>
          </a:prstGeom>
          <a:noFill/>
          <a:ln w="9525">
            <a:noFill/>
          </a:ln>
        </p:spPr>
      </p:pic>
      <p:pic>
        <p:nvPicPr>
          <p:cNvPr id="57357" name="图片 57356"/>
          <p:cNvPicPr>
            <a:picLocks noChangeAspect="1"/>
          </p:cNvPicPr>
          <p:nvPr/>
        </p:nvPicPr>
        <p:blipFill>
          <a:blip r:embed="rId3">
            <a:clrChange>
              <a:clrFrom>
                <a:srgbClr val="FFFFFF"/>
              </a:clrFrom>
              <a:clrTo>
                <a:srgbClr val="FFFFFF">
                  <a:alpha val="0"/>
                </a:srgbClr>
              </a:clrTo>
            </a:clrChange>
          </a:blip>
          <a:srcRect l="23131" t="7704" r="18411" b="8012"/>
          <a:stretch>
            <a:fillRect/>
          </a:stretch>
        </p:blipFill>
        <p:spPr>
          <a:xfrm>
            <a:off x="7020560" y="4158933"/>
            <a:ext cx="1550988" cy="2574925"/>
          </a:xfrm>
          <a:prstGeom prst="rect">
            <a:avLst/>
          </a:prstGeom>
          <a:noFill/>
          <a:ln w="9525">
            <a:noFill/>
          </a:ln>
        </p:spPr>
      </p:pic>
      <p:pic>
        <p:nvPicPr>
          <p:cNvPr id="57358" name="图片 57357"/>
          <p:cNvPicPr>
            <a:picLocks noChangeAspect="1"/>
          </p:cNvPicPr>
          <p:nvPr/>
        </p:nvPicPr>
        <p:blipFill>
          <a:blip r:embed="rId4">
            <a:clrChange>
              <a:clrFrom>
                <a:srgbClr val="FFFFFF"/>
              </a:clrFrom>
              <a:clrTo>
                <a:srgbClr val="FFFFFF">
                  <a:alpha val="0"/>
                </a:srgbClr>
              </a:clrTo>
            </a:clrChange>
          </a:blip>
          <a:stretch>
            <a:fillRect/>
          </a:stretch>
        </p:blipFill>
        <p:spPr>
          <a:xfrm>
            <a:off x="2372043" y="4373563"/>
            <a:ext cx="3394075" cy="2546350"/>
          </a:xfrm>
          <a:prstGeom prst="rect">
            <a:avLst/>
          </a:prstGeom>
          <a:noFill/>
          <a:ln w="9525">
            <a:noFill/>
          </a:ln>
        </p:spPr>
      </p:pic>
      <p:sp>
        <p:nvSpPr>
          <p:cNvPr id="115787" name="Rectangle 76"/>
          <p:cNvSpPr/>
          <p:nvPr/>
        </p:nvSpPr>
        <p:spPr>
          <a:xfrm>
            <a:off x="1485555" y="67976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电子阅览</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checkerboard(across)">
                                      <p:cBhvr>
                                        <p:cTn id="7" dur="500"/>
                                        <p:tgtEl>
                                          <p:spTgt spid="123907"/>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123908"/>
                                        </p:tgtEl>
                                        <p:attrNameLst>
                                          <p:attrName>style.visibility</p:attrName>
                                        </p:attrNameLst>
                                      </p:cBhvr>
                                      <p:to>
                                        <p:strVal val="visible"/>
                                      </p:to>
                                    </p:set>
                                    <p:anim calcmode="lin" valueType="num">
                                      <p:cBhvr>
                                        <p:cTn id="12" dur="500" fill="hold"/>
                                        <p:tgtEl>
                                          <p:spTgt spid="123908"/>
                                        </p:tgtEl>
                                        <p:attrNameLst>
                                          <p:attrName>ppt_w</p:attrName>
                                        </p:attrNameLst>
                                      </p:cBhvr>
                                      <p:tavLst>
                                        <p:tav tm="0">
                                          <p:val>
                                            <p:strVal val="#ppt_w*0.05"/>
                                          </p:val>
                                        </p:tav>
                                        <p:tav tm="100000">
                                          <p:val>
                                            <p:strVal val="#ppt_w"/>
                                          </p:val>
                                        </p:tav>
                                      </p:tavLst>
                                    </p:anim>
                                    <p:anim calcmode="lin" valueType="num">
                                      <p:cBhvr>
                                        <p:cTn id="13" dur="500" fill="hold"/>
                                        <p:tgtEl>
                                          <p:spTgt spid="123908"/>
                                        </p:tgtEl>
                                        <p:attrNameLst>
                                          <p:attrName>ppt_h</p:attrName>
                                        </p:attrNameLst>
                                      </p:cBhvr>
                                      <p:tavLst>
                                        <p:tav tm="0">
                                          <p:val>
                                            <p:strVal val="#ppt_h"/>
                                          </p:val>
                                        </p:tav>
                                        <p:tav tm="100000">
                                          <p:val>
                                            <p:strVal val="#ppt_h"/>
                                          </p:val>
                                        </p:tav>
                                      </p:tavLst>
                                    </p:anim>
                                    <p:anim calcmode="lin" valueType="num">
                                      <p:cBhvr>
                                        <p:cTn id="14" dur="500" fill="hold"/>
                                        <p:tgtEl>
                                          <p:spTgt spid="123908"/>
                                        </p:tgtEl>
                                        <p:attrNameLst>
                                          <p:attrName>ppt_x</p:attrName>
                                        </p:attrNameLst>
                                      </p:cBhvr>
                                      <p:tavLst>
                                        <p:tav tm="0">
                                          <p:val>
                                            <p:strVal val="#ppt_x-.2"/>
                                          </p:val>
                                        </p:tav>
                                        <p:tav tm="100000">
                                          <p:val>
                                            <p:strVal val="#ppt_x"/>
                                          </p:val>
                                        </p:tav>
                                      </p:tavLst>
                                    </p:anim>
                                    <p:anim calcmode="lin" valueType="num">
                                      <p:cBhvr>
                                        <p:cTn id="15" dur="500" fill="hold"/>
                                        <p:tgtEl>
                                          <p:spTgt spid="123908"/>
                                        </p:tgtEl>
                                        <p:attrNameLst>
                                          <p:attrName>ppt_y</p:attrName>
                                        </p:attrNameLst>
                                      </p:cBhvr>
                                      <p:tavLst>
                                        <p:tav tm="0">
                                          <p:val>
                                            <p:strVal val="#ppt_y"/>
                                          </p:val>
                                        </p:tav>
                                        <p:tav tm="100000">
                                          <p:val>
                                            <p:strVal val="#ppt_y"/>
                                          </p:val>
                                        </p:tav>
                                      </p:tavLst>
                                    </p:anim>
                                    <p:animEffect transition="in" filter="fade">
                                      <p:cBhvr>
                                        <p:cTn id="16" dur="500"/>
                                        <p:tgtEl>
                                          <p:spTgt spid="12390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nodeType="clickEffect">
                                  <p:stCondLst>
                                    <p:cond delay="0"/>
                                  </p:stCondLst>
                                  <p:childTnLst>
                                    <p:set>
                                      <p:cBhvr>
                                        <p:cTn id="20" dur="1" fill="hold">
                                          <p:stCondLst>
                                            <p:cond delay="0"/>
                                          </p:stCondLst>
                                        </p:cTn>
                                        <p:tgtEl>
                                          <p:spTgt spid="57357"/>
                                        </p:tgtEl>
                                        <p:attrNameLst>
                                          <p:attrName>style.visibility</p:attrName>
                                        </p:attrNameLst>
                                      </p:cBhvr>
                                      <p:to>
                                        <p:strVal val="visible"/>
                                      </p:to>
                                    </p:set>
                                    <p:animEffect transition="in" filter="barn(inHorizontal)">
                                      <p:cBhvr>
                                        <p:cTn id="21" dur="500"/>
                                        <p:tgtEl>
                                          <p:spTgt spid="5735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7358"/>
                                        </p:tgtEl>
                                        <p:attrNameLst>
                                          <p:attrName>style.visibility</p:attrName>
                                        </p:attrNameLst>
                                      </p:cBhvr>
                                      <p:to>
                                        <p:strVal val="visible"/>
                                      </p:to>
                                    </p:set>
                                    <p:animEffect transition="in" filter="checkerboard(across)">
                                      <p:cBhvr>
                                        <p:cTn id="26" dur="500"/>
                                        <p:tgtEl>
                                          <p:spTgt spid="57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p:nvPr/>
        </p:nvSpPr>
        <p:spPr>
          <a:xfrm>
            <a:off x="2370138" y="1231900"/>
            <a:ext cx="7920037" cy="1476375"/>
          </a:xfrm>
          <a:prstGeom prst="rect">
            <a:avLst/>
          </a:prstGeom>
          <a:noFill/>
          <a:ln w="9525">
            <a:noFill/>
          </a:ln>
        </p:spPr>
        <p:txBody>
          <a:bodyPr anchor="t">
            <a:spAutoFit/>
          </a:bodyPr>
          <a:lstStyle/>
          <a:p>
            <a:pPr>
              <a:lnSpc>
                <a:spcPct val="150000"/>
              </a:lnSpc>
              <a:spcBef>
                <a:spcPct val="50000"/>
              </a:spcBef>
            </a:pPr>
            <a:r>
              <a:rPr lang="zh-CN" altLang="en-US" sz="2000" b="0" dirty="0">
                <a:latin typeface="微软雅黑" panose="020B0503020204020204" charset="-122"/>
                <a:ea typeface="微软雅黑" panose="020B0503020204020204" charset="-122"/>
                <a:cs typeface="微软雅黑" panose="020B0503020204020204" charset="-122"/>
              </a:rPr>
              <a:t>当需要的图书本校图书馆没有收藏的情况下，本校研究生如有需要可向雁塔校区图书馆证件管理处申请办理馆际互借手续。具体可咨询雁塔校区图书馆二层借、还书处。</a:t>
            </a:r>
            <a:endParaRPr lang="zh-CN" altLang="en-US" sz="2000" b="0" dirty="0">
              <a:latin typeface="微软雅黑" panose="020B0503020204020204" charset="-122"/>
              <a:ea typeface="微软雅黑" panose="020B0503020204020204" charset="-122"/>
              <a:cs typeface="微软雅黑" panose="020B0503020204020204" charset="-122"/>
            </a:endParaRPr>
          </a:p>
        </p:txBody>
      </p:sp>
      <p:pic>
        <p:nvPicPr>
          <p:cNvPr id="118788" name="Picture 4"/>
          <p:cNvPicPr>
            <a:picLocks noChangeAspect="1"/>
          </p:cNvPicPr>
          <p:nvPr/>
        </p:nvPicPr>
        <p:blipFill>
          <a:blip r:embed="rId1"/>
          <a:stretch>
            <a:fillRect/>
          </a:stretch>
        </p:blipFill>
        <p:spPr>
          <a:xfrm>
            <a:off x="2325688" y="3130550"/>
            <a:ext cx="2762250" cy="1028700"/>
          </a:xfrm>
          <a:prstGeom prst="rect">
            <a:avLst/>
          </a:prstGeom>
          <a:noFill/>
          <a:ln w="9525">
            <a:noFill/>
          </a:ln>
        </p:spPr>
      </p:pic>
      <p:pic>
        <p:nvPicPr>
          <p:cNvPr id="118789" name="Picture 5" descr="U_1878~1"/>
          <p:cNvPicPr>
            <a:picLocks noChangeAspect="1"/>
          </p:cNvPicPr>
          <p:nvPr/>
        </p:nvPicPr>
        <p:blipFill>
          <a:blip r:embed="rId2"/>
          <a:stretch>
            <a:fillRect/>
          </a:stretch>
        </p:blipFill>
        <p:spPr>
          <a:xfrm>
            <a:off x="5726113" y="3040063"/>
            <a:ext cx="4410075" cy="1209675"/>
          </a:xfrm>
          <a:prstGeom prst="rect">
            <a:avLst/>
          </a:prstGeom>
          <a:noFill/>
          <a:ln w="9525">
            <a:noFill/>
          </a:ln>
        </p:spPr>
      </p:pic>
      <p:pic>
        <p:nvPicPr>
          <p:cNvPr id="118790" name="Picture 6" descr="U_3484~1"/>
          <p:cNvPicPr>
            <a:picLocks noChangeAspect="1"/>
          </p:cNvPicPr>
          <p:nvPr/>
        </p:nvPicPr>
        <p:blipFill>
          <a:blip r:embed="rId3"/>
          <a:stretch>
            <a:fillRect/>
          </a:stretch>
        </p:blipFill>
        <p:spPr>
          <a:xfrm>
            <a:off x="6450013" y="4694238"/>
            <a:ext cx="3351212" cy="860425"/>
          </a:xfrm>
          <a:prstGeom prst="rect">
            <a:avLst/>
          </a:prstGeom>
          <a:noFill/>
          <a:ln w="9525">
            <a:noFill/>
          </a:ln>
        </p:spPr>
      </p:pic>
      <p:pic>
        <p:nvPicPr>
          <p:cNvPr id="118791" name="Picture 7" descr="U_2542~1"/>
          <p:cNvPicPr>
            <a:picLocks noChangeAspect="1"/>
          </p:cNvPicPr>
          <p:nvPr/>
        </p:nvPicPr>
        <p:blipFill>
          <a:blip r:embed="rId4"/>
          <a:stretch>
            <a:fillRect/>
          </a:stretch>
        </p:blipFill>
        <p:spPr>
          <a:xfrm>
            <a:off x="2192338" y="4603750"/>
            <a:ext cx="3168650" cy="1231900"/>
          </a:xfrm>
          <a:prstGeom prst="rect">
            <a:avLst/>
          </a:prstGeom>
          <a:noFill/>
          <a:ln w="9525">
            <a:noFill/>
          </a:ln>
        </p:spPr>
      </p:pic>
      <p:sp>
        <p:nvSpPr>
          <p:cNvPr id="115787" name="Rectangle 76"/>
          <p:cNvSpPr/>
          <p:nvPr/>
        </p:nvSpPr>
        <p:spPr>
          <a:xfrm>
            <a:off x="1485555" y="67976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馆际互借</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dissolve">
                                      <p:cBhvr>
                                        <p:cTn id="7" dur="1000"/>
                                        <p:tgtEl>
                                          <p:spTgt spid="118786"/>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18788"/>
                                        </p:tgtEl>
                                        <p:attrNameLst>
                                          <p:attrName>style.visibility</p:attrName>
                                        </p:attrNameLst>
                                      </p:cBhvr>
                                      <p:to>
                                        <p:strVal val="visible"/>
                                      </p:to>
                                    </p:set>
                                    <p:animEffect transition="in" filter="fade">
                                      <p:cBhvr>
                                        <p:cTn id="12" dur="100"/>
                                        <p:tgtEl>
                                          <p:spTgt spid="118788"/>
                                        </p:tgtEl>
                                      </p:cBhvr>
                                    </p:animEffect>
                                    <p:anim calcmode="lin" valueType="num">
                                      <p:cBhvr>
                                        <p:cTn id="13" dur="400" fill="hold"/>
                                        <p:tgtEl>
                                          <p:spTgt spid="118788"/>
                                        </p:tgtEl>
                                        <p:attrNameLst>
                                          <p:attrName>ppt_x</p:attrName>
                                        </p:attrNameLst>
                                      </p:cBhvr>
                                      <p:tavLst>
                                        <p:tav tm="0">
                                          <p:val>
                                            <p:strVal val="#ppt_x"/>
                                          </p:val>
                                        </p:tav>
                                        <p:tav tm="100000">
                                          <p:val>
                                            <p:strVal val="#ppt_x"/>
                                          </p:val>
                                        </p:tav>
                                      </p:tavLst>
                                    </p:anim>
                                    <p:anim calcmode="lin" valueType="num">
                                      <p:cBhvr>
                                        <p:cTn id="14" dur="400" fill="hold"/>
                                        <p:tgtEl>
                                          <p:spTgt spid="118788"/>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1878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1878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118789"/>
                                        </p:tgtEl>
                                        <p:attrNameLst>
                                          <p:attrName>style.visibility</p:attrName>
                                        </p:attrNameLst>
                                      </p:cBhvr>
                                      <p:to>
                                        <p:strVal val="visible"/>
                                      </p:to>
                                    </p:set>
                                    <p:anim calcmode="lin" valueType="num">
                                      <p:cBhvr>
                                        <p:cTn id="21" dur="1" fill="hold"/>
                                        <p:tgtEl>
                                          <p:spTgt spid="118789"/>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118791"/>
                                        </p:tgtEl>
                                        <p:attrNameLst>
                                          <p:attrName>style.visibility</p:attrName>
                                        </p:attrNameLst>
                                      </p:cBhvr>
                                      <p:to>
                                        <p:strVal val="visible"/>
                                      </p:to>
                                    </p:set>
                                    <p:anim calcmode="lin" valueType="num">
                                      <p:cBhvr>
                                        <p:cTn id="26" dur="1" fill="hold"/>
                                        <p:tgtEl>
                                          <p:spTgt spid="118791"/>
                                        </p:tgtEl>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118790"/>
                                        </p:tgtEl>
                                        <p:attrNameLst>
                                          <p:attrName>style.visibility</p:attrName>
                                        </p:attrNameLst>
                                      </p:cBhvr>
                                      <p:to>
                                        <p:strVal val="visible"/>
                                      </p:to>
                                    </p:set>
                                    <p:anim calcmode="lin" valueType="num">
                                      <p:cBhvr>
                                        <p:cTn id="31" dur="1" fill="hold"/>
                                        <p:tgtEl>
                                          <p:spTgt spid="11879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2"/>
          <p:cNvGrpSpPr/>
          <p:nvPr/>
        </p:nvGrpSpPr>
        <p:grpSpPr>
          <a:xfrm>
            <a:off x="3249613" y="1341438"/>
            <a:ext cx="5472112" cy="4360862"/>
            <a:chOff x="0" y="0"/>
            <a:chExt cx="3195" cy="3048"/>
          </a:xfrm>
        </p:grpSpPr>
        <p:sp>
          <p:nvSpPr>
            <p:cNvPr id="131074" name="AutoShape 3"/>
            <p:cNvSpPr/>
            <p:nvPr/>
          </p:nvSpPr>
          <p:spPr>
            <a:xfrm>
              <a:off x="0" y="0"/>
              <a:ext cx="3195" cy="3048"/>
            </a:xfrm>
            <a:prstGeom prst="diamond">
              <a:avLst/>
            </a:prstGeom>
            <a:solidFill>
              <a:srgbClr val="CCFFFF">
                <a:alpha val="0"/>
              </a:srgbClr>
            </a:solidFill>
            <a:ln w="9525"/>
            <a:scene3d>
              <a:camera prst="legacyPerspectiveTop">
                <a:rot lat="0" lon="0" rev="0"/>
              </a:camera>
              <a:lightRig rig="legacyNormal1" dir="t"/>
            </a:scene3d>
            <a:sp3d extrusionH="49200" prstMaterial="legacyMatte">
              <a:bevelT w="13500" h="13500" prst="angle"/>
              <a:bevelB w="13500" h="13500" prst="angle"/>
              <a:extrusionClr>
                <a:srgbClr val="CCFFFF"/>
              </a:extrusionClr>
            </a:sp3d>
          </p:spPr>
          <p:txBody>
            <a:bodyPr wrap="none" lIns="90170" tIns="46990" rIns="90170" bIns="46990" anchor="ctr">
              <a:flatTx/>
            </a:bodyPr>
            <a:lstStyle/>
            <a:p>
              <a:endParaRPr lang="zh-CN" altLang="en-US" b="0" dirty="0">
                <a:latin typeface="微软雅黑" panose="020B0503020204020204" charset="-122"/>
                <a:ea typeface="微软雅黑" panose="020B0503020204020204" charset="-122"/>
              </a:endParaRPr>
            </a:p>
          </p:txBody>
        </p:sp>
        <p:sp>
          <p:nvSpPr>
            <p:cNvPr id="131075" name="AutoShape 4"/>
            <p:cNvSpPr/>
            <p:nvPr/>
          </p:nvSpPr>
          <p:spPr>
            <a:xfrm>
              <a:off x="797" y="731"/>
              <a:ext cx="744" cy="745"/>
            </a:xfrm>
            <a:prstGeom prst="roundRect">
              <a:avLst>
                <a:gd name="adj" fmla="val 16667"/>
              </a:avLst>
            </a:prstGeom>
            <a:solidFill>
              <a:srgbClr val="CCFFFF">
                <a:alpha val="0"/>
              </a:srgbClr>
            </a:solidFill>
            <a:ln w="76200" cap="flat" cmpd="sng">
              <a:solidFill>
                <a:schemeClr val="hlink"/>
              </a:solidFill>
              <a:prstDash val="solid"/>
              <a:round/>
              <a:headEnd type="none" w="med" len="med"/>
              <a:tailEnd type="none" w="med" len="med"/>
            </a:ln>
          </p:spPr>
          <p:txBody>
            <a:bodyPr wrap="none" lIns="90170" tIns="46990" rIns="90170" bIns="46990" anchor="ctr"/>
            <a:lstStyle/>
            <a:p>
              <a:endParaRPr lang="zh-CN" altLang="en-US" dirty="0">
                <a:latin typeface="微软雅黑" panose="020B0503020204020204" charset="-122"/>
                <a:ea typeface="微软雅黑" panose="020B0503020204020204" charset="-122"/>
              </a:endParaRPr>
            </a:p>
          </p:txBody>
        </p:sp>
        <p:sp>
          <p:nvSpPr>
            <p:cNvPr id="131076" name="AutoShape 5"/>
            <p:cNvSpPr/>
            <p:nvPr/>
          </p:nvSpPr>
          <p:spPr>
            <a:xfrm>
              <a:off x="797" y="1571"/>
              <a:ext cx="744" cy="745"/>
            </a:xfrm>
            <a:prstGeom prst="roundRect">
              <a:avLst>
                <a:gd name="adj" fmla="val 16667"/>
              </a:avLst>
            </a:prstGeom>
            <a:solidFill>
              <a:srgbClr val="CCFFFF">
                <a:alpha val="0"/>
              </a:srgbClr>
            </a:solidFill>
            <a:ln w="76200" cap="flat" cmpd="sng">
              <a:solidFill>
                <a:schemeClr val="accent1"/>
              </a:solidFill>
              <a:prstDash val="solid"/>
              <a:round/>
              <a:headEnd type="none" w="med" len="med"/>
              <a:tailEnd type="none" w="med" len="med"/>
            </a:ln>
          </p:spPr>
          <p:txBody>
            <a:bodyPr wrap="none" lIns="90170" tIns="46990" rIns="90170" bIns="46990" anchor="ctr"/>
            <a:lstStyle/>
            <a:p>
              <a:endParaRPr lang="zh-CN" altLang="en-US" dirty="0">
                <a:latin typeface="微软雅黑" panose="020B0503020204020204" charset="-122"/>
                <a:ea typeface="微软雅黑" panose="020B0503020204020204" charset="-122"/>
              </a:endParaRPr>
            </a:p>
          </p:txBody>
        </p:sp>
        <p:sp>
          <p:nvSpPr>
            <p:cNvPr id="131077" name="AutoShape 6"/>
            <p:cNvSpPr/>
            <p:nvPr/>
          </p:nvSpPr>
          <p:spPr>
            <a:xfrm>
              <a:off x="1635" y="731"/>
              <a:ext cx="744" cy="745"/>
            </a:xfrm>
            <a:prstGeom prst="roundRect">
              <a:avLst>
                <a:gd name="adj" fmla="val 16667"/>
              </a:avLst>
            </a:prstGeom>
            <a:solidFill>
              <a:srgbClr val="CCFFFF">
                <a:alpha val="0"/>
              </a:srgbClr>
            </a:solidFill>
            <a:ln w="76200" cap="flat" cmpd="sng">
              <a:solidFill>
                <a:schemeClr val="accent2"/>
              </a:solidFill>
              <a:prstDash val="solid"/>
              <a:round/>
              <a:headEnd type="none" w="med" len="med"/>
              <a:tailEnd type="none" w="med" len="med"/>
            </a:ln>
          </p:spPr>
          <p:txBody>
            <a:bodyPr wrap="none" lIns="90170" tIns="46990" rIns="90170" bIns="46990" anchor="ctr"/>
            <a:lstStyle/>
            <a:p>
              <a:endParaRPr lang="zh-CN" altLang="en-US" dirty="0">
                <a:latin typeface="微软雅黑" panose="020B0503020204020204" charset="-122"/>
                <a:ea typeface="微软雅黑" panose="020B0503020204020204" charset="-122"/>
              </a:endParaRPr>
            </a:p>
          </p:txBody>
        </p:sp>
        <p:sp>
          <p:nvSpPr>
            <p:cNvPr id="131078" name="AutoShape 7"/>
            <p:cNvSpPr/>
            <p:nvPr/>
          </p:nvSpPr>
          <p:spPr>
            <a:xfrm>
              <a:off x="1635" y="1571"/>
              <a:ext cx="744" cy="745"/>
            </a:xfrm>
            <a:prstGeom prst="roundRect">
              <a:avLst>
                <a:gd name="adj" fmla="val 16667"/>
              </a:avLst>
            </a:prstGeom>
            <a:solidFill>
              <a:srgbClr val="CCFFFF">
                <a:alpha val="0"/>
              </a:srgbClr>
            </a:solidFill>
            <a:ln w="76200" cap="flat" cmpd="sng">
              <a:solidFill>
                <a:schemeClr val="folHlink"/>
              </a:solidFill>
              <a:prstDash val="solid"/>
              <a:round/>
              <a:headEnd type="none" w="med" len="med"/>
              <a:tailEnd type="none" w="med" len="med"/>
            </a:ln>
          </p:spPr>
          <p:txBody>
            <a:bodyPr wrap="none" lIns="90170" tIns="46990" rIns="90170" bIns="46990" anchor="ctr"/>
            <a:lstStyle/>
            <a:p>
              <a:endParaRPr lang="zh-CN" altLang="en-US" dirty="0">
                <a:latin typeface="微软雅黑" panose="020B0503020204020204" charset="-122"/>
                <a:ea typeface="微软雅黑" panose="020B0503020204020204" charset="-122"/>
              </a:endParaRPr>
            </a:p>
          </p:txBody>
        </p:sp>
        <p:sp>
          <p:nvSpPr>
            <p:cNvPr id="131079" name="Text Box 8"/>
            <p:cNvSpPr txBox="1"/>
            <p:nvPr/>
          </p:nvSpPr>
          <p:spPr>
            <a:xfrm>
              <a:off x="839" y="939"/>
              <a:ext cx="658" cy="259"/>
            </a:xfrm>
            <a:prstGeom prst="rect">
              <a:avLst/>
            </a:prstGeom>
            <a:solidFill>
              <a:srgbClr val="CCFFFF">
                <a:alpha val="0"/>
              </a:srgbClr>
            </a:solidFill>
            <a:ln w="9525">
              <a:noFill/>
            </a:ln>
          </p:spPr>
          <p:txBody>
            <a:bodyPr lIns="90170" tIns="46990" rIns="90170" bIns="46990" anchor="t">
              <a:spAutoFit/>
            </a:bodyPr>
            <a:lstStyle/>
            <a:p>
              <a:pPr algn="ctr">
                <a:spcBef>
                  <a:spcPct val="50000"/>
                </a:spcBef>
              </a:pPr>
              <a:r>
                <a:rPr lang="zh-CN" altLang="en-US" dirty="0">
                  <a:latin typeface="微软雅黑" panose="020B0503020204020204" charset="-122"/>
                  <a:ea typeface="微软雅黑" panose="020B0503020204020204" charset="-122"/>
                </a:rPr>
                <a:t>参考咨询</a:t>
              </a:r>
              <a:endParaRPr lang="zh-CN" altLang="en-US" dirty="0">
                <a:latin typeface="微软雅黑" panose="020B0503020204020204" charset="-122"/>
                <a:ea typeface="微软雅黑" panose="020B0503020204020204" charset="-122"/>
              </a:endParaRPr>
            </a:p>
          </p:txBody>
        </p:sp>
        <p:sp>
          <p:nvSpPr>
            <p:cNvPr id="131080" name="Text Box 9"/>
            <p:cNvSpPr txBox="1"/>
            <p:nvPr/>
          </p:nvSpPr>
          <p:spPr>
            <a:xfrm>
              <a:off x="1674" y="939"/>
              <a:ext cx="658" cy="259"/>
            </a:xfrm>
            <a:prstGeom prst="rect">
              <a:avLst/>
            </a:prstGeom>
            <a:solidFill>
              <a:srgbClr val="CCFFFF">
                <a:alpha val="0"/>
              </a:srgbClr>
            </a:solidFill>
            <a:ln w="9525">
              <a:noFill/>
            </a:ln>
          </p:spPr>
          <p:txBody>
            <a:bodyPr lIns="90170" tIns="46990" rIns="90170" bIns="46990" anchor="t">
              <a:spAutoFit/>
            </a:bodyPr>
            <a:lstStyle/>
            <a:p>
              <a:pPr algn="ctr">
                <a:spcBef>
                  <a:spcPct val="50000"/>
                </a:spcBef>
              </a:pPr>
              <a:r>
                <a:rPr lang="zh-CN" altLang="en-US" dirty="0">
                  <a:latin typeface="微软雅黑" panose="020B0503020204020204" charset="-122"/>
                  <a:ea typeface="微软雅黑" panose="020B0503020204020204" charset="-122"/>
                </a:rPr>
                <a:t>科技查新</a:t>
              </a:r>
              <a:endParaRPr lang="zh-CN" altLang="en-US" dirty="0">
                <a:latin typeface="微软雅黑" panose="020B0503020204020204" charset="-122"/>
                <a:ea typeface="微软雅黑" panose="020B0503020204020204" charset="-122"/>
              </a:endParaRPr>
            </a:p>
          </p:txBody>
        </p:sp>
        <p:sp>
          <p:nvSpPr>
            <p:cNvPr id="131081" name="Text Box 10"/>
            <p:cNvSpPr txBox="1"/>
            <p:nvPr/>
          </p:nvSpPr>
          <p:spPr>
            <a:xfrm>
              <a:off x="839" y="1754"/>
              <a:ext cx="658" cy="259"/>
            </a:xfrm>
            <a:prstGeom prst="rect">
              <a:avLst/>
            </a:prstGeom>
            <a:solidFill>
              <a:srgbClr val="CCFFFF">
                <a:alpha val="0"/>
              </a:srgbClr>
            </a:solidFill>
            <a:ln w="9525">
              <a:noFill/>
            </a:ln>
          </p:spPr>
          <p:txBody>
            <a:bodyPr lIns="90170" tIns="46990" rIns="90170" bIns="46990" anchor="t">
              <a:spAutoFit/>
            </a:bodyPr>
            <a:lstStyle/>
            <a:p>
              <a:pPr algn="ctr">
                <a:spcBef>
                  <a:spcPct val="50000"/>
                </a:spcBef>
              </a:pPr>
              <a:r>
                <a:rPr lang="zh-CN" altLang="en-US" dirty="0">
                  <a:latin typeface="微软雅黑" panose="020B0503020204020204" charset="-122"/>
                  <a:ea typeface="微软雅黑" panose="020B0503020204020204" charset="-122"/>
                </a:rPr>
                <a:t>查收查引</a:t>
              </a:r>
              <a:endParaRPr lang="zh-CN" altLang="en-US" dirty="0">
                <a:latin typeface="微软雅黑" panose="020B0503020204020204" charset="-122"/>
                <a:ea typeface="微软雅黑" panose="020B0503020204020204" charset="-122"/>
              </a:endParaRPr>
            </a:p>
          </p:txBody>
        </p:sp>
        <p:sp>
          <p:nvSpPr>
            <p:cNvPr id="131082" name="Text Box 11"/>
            <p:cNvSpPr txBox="1"/>
            <p:nvPr/>
          </p:nvSpPr>
          <p:spPr>
            <a:xfrm>
              <a:off x="1674" y="1754"/>
              <a:ext cx="658" cy="259"/>
            </a:xfrm>
            <a:prstGeom prst="rect">
              <a:avLst/>
            </a:prstGeom>
            <a:solidFill>
              <a:srgbClr val="CCFFFF">
                <a:alpha val="0"/>
              </a:srgbClr>
            </a:solidFill>
            <a:ln w="9525">
              <a:noFill/>
            </a:ln>
          </p:spPr>
          <p:txBody>
            <a:bodyPr lIns="90170" tIns="46990" rIns="90170" bIns="46990" anchor="t">
              <a:spAutoFit/>
            </a:bodyPr>
            <a:lstStyle/>
            <a:p>
              <a:pPr algn="ctr">
                <a:spcBef>
                  <a:spcPct val="50000"/>
                </a:spcBef>
              </a:pPr>
              <a:r>
                <a:rPr lang="zh-CN" altLang="en-US" dirty="0">
                  <a:latin typeface="微软雅黑" panose="020B0503020204020204" charset="-122"/>
                  <a:ea typeface="微软雅黑" panose="020B0503020204020204" charset="-122"/>
                </a:rPr>
                <a:t>原文传递</a:t>
              </a:r>
              <a:endParaRPr lang="zh-CN" altLang="en-US" dirty="0">
                <a:latin typeface="微软雅黑" panose="020B0503020204020204" charset="-122"/>
                <a:ea typeface="微软雅黑" panose="020B0503020204020204" charset="-122"/>
              </a:endParaRPr>
            </a:p>
          </p:txBody>
        </p:sp>
      </p:grpSp>
      <p:sp>
        <p:nvSpPr>
          <p:cNvPr id="131083" name="Rectangle 13"/>
          <p:cNvSpPr/>
          <p:nvPr/>
        </p:nvSpPr>
        <p:spPr>
          <a:xfrm>
            <a:off x="1498918" y="574358"/>
            <a:ext cx="7086600" cy="685800"/>
          </a:xfrm>
          <a:prstGeom prst="rect">
            <a:avLst/>
          </a:prstGeom>
          <a:noFill/>
          <a:ln w="9525">
            <a:noFill/>
          </a:ln>
        </p:spPr>
        <p:txBody>
          <a:bodyPr anchor="ctr"/>
          <a:lstStyle/>
          <a:p>
            <a:pPr algn="l" fontAlgn="base">
              <a:lnSpc>
                <a:spcPct val="90000"/>
              </a:lnSpc>
            </a:pPr>
            <a:r>
              <a:rPr lang="en-US" altLang="zh-CN" sz="2800" dirty="0">
                <a:solidFill>
                  <a:schemeClr val="accent1"/>
                </a:solidFill>
                <a:latin typeface="华文中宋" panose="02010600040101010101" pitchFamily="2" charset="-122"/>
                <a:sym typeface="Arial" panose="020B0604020202020204" pitchFamily="34" charset="0"/>
              </a:rPr>
              <a:t> </a:t>
            </a:r>
            <a:r>
              <a:rPr lang="zh-CN" altLang="en-US" sz="28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信息检索咨询服务</a:t>
            </a:r>
            <a:endParaRPr lang="zh-CN" altLang="en-US" sz="2800" b="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p:nvPr/>
        </p:nvSpPr>
        <p:spPr>
          <a:xfrm>
            <a:off x="2424430" y="1570038"/>
            <a:ext cx="8210550" cy="553085"/>
          </a:xfrm>
          <a:prstGeom prst="rect">
            <a:avLst/>
          </a:prstGeom>
          <a:noFill/>
          <a:ln w="9525">
            <a:noFill/>
          </a:ln>
        </p:spPr>
        <p:txBody>
          <a:bodyPr wrap="square" anchor="ctr">
            <a:spAutoFit/>
          </a:bodyPr>
          <a:lstStyle/>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解答读者计算机及网络检索的各种咨询，辅导读者利用本馆及网络资源。</a:t>
            </a:r>
            <a:endParaRPr lang="zh-CN" altLang="en-US" sz="2000" b="0" dirty="0">
              <a:latin typeface="微软雅黑" panose="020B0503020204020204" charset="-122"/>
              <a:ea typeface="微软雅黑" panose="020B0503020204020204" charset="-122"/>
              <a:cs typeface="微软雅黑" panose="020B0503020204020204" charset="-122"/>
            </a:endParaRPr>
          </a:p>
        </p:txBody>
      </p:sp>
      <p:pic>
        <p:nvPicPr>
          <p:cNvPr id="125955" name="Picture 3" descr="U_3715~1"/>
          <p:cNvPicPr>
            <a:picLocks noChangeAspect="1"/>
          </p:cNvPicPr>
          <p:nvPr/>
        </p:nvPicPr>
        <p:blipFill>
          <a:blip r:embed="rId1"/>
          <a:stretch>
            <a:fillRect/>
          </a:stretch>
        </p:blipFill>
        <p:spPr>
          <a:xfrm>
            <a:off x="3566478" y="3353435"/>
            <a:ext cx="1704975" cy="1428750"/>
          </a:xfrm>
          <a:prstGeom prst="rect">
            <a:avLst/>
          </a:prstGeom>
          <a:noFill/>
          <a:ln w="9525">
            <a:noFill/>
          </a:ln>
        </p:spPr>
      </p:pic>
      <p:pic>
        <p:nvPicPr>
          <p:cNvPr id="125956" name="Picture 4" descr="U_1663~1"/>
          <p:cNvPicPr>
            <a:picLocks noChangeAspect="1"/>
          </p:cNvPicPr>
          <p:nvPr/>
        </p:nvPicPr>
        <p:blipFill>
          <a:blip r:embed="rId2"/>
          <a:stretch>
            <a:fillRect/>
          </a:stretch>
        </p:blipFill>
        <p:spPr>
          <a:xfrm rot="1020000">
            <a:off x="7272655" y="3354070"/>
            <a:ext cx="1962150" cy="1428750"/>
          </a:xfrm>
          <a:prstGeom prst="rect">
            <a:avLst/>
          </a:prstGeom>
          <a:noFill/>
          <a:ln w="9525">
            <a:noFill/>
          </a:ln>
        </p:spPr>
      </p:pic>
      <p:sp>
        <p:nvSpPr>
          <p:cNvPr id="115787" name="Rectangle 76"/>
          <p:cNvSpPr/>
          <p:nvPr/>
        </p:nvSpPr>
        <p:spPr>
          <a:xfrm>
            <a:off x="1485555" y="67976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参考咨询</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amond(in)">
                                      <p:cBhvr>
                                        <p:cTn id="7" dur="2000"/>
                                        <p:tgtEl>
                                          <p:spTgt spid="1259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5955"/>
                                        </p:tgtEl>
                                        <p:attrNameLst>
                                          <p:attrName>style.visibility</p:attrName>
                                        </p:attrNameLst>
                                      </p:cBhvr>
                                      <p:to>
                                        <p:strVal val="visible"/>
                                      </p:to>
                                    </p:set>
                                    <p:animEffect transition="in" filter="fade">
                                      <p:cBhvr>
                                        <p:cTn id="12" dur="1000"/>
                                        <p:tgtEl>
                                          <p:spTgt spid="125955"/>
                                        </p:tgtEl>
                                      </p:cBhvr>
                                    </p:animEffect>
                                    <p:anim calcmode="lin" valueType="num">
                                      <p:cBhvr>
                                        <p:cTn id="13" dur="1000" fill="hold"/>
                                        <p:tgtEl>
                                          <p:spTgt spid="125955"/>
                                        </p:tgtEl>
                                        <p:attrNameLst>
                                          <p:attrName>ppt_x</p:attrName>
                                        </p:attrNameLst>
                                      </p:cBhvr>
                                      <p:tavLst>
                                        <p:tav tm="0">
                                          <p:val>
                                            <p:strVal val="#ppt_x"/>
                                          </p:val>
                                        </p:tav>
                                        <p:tav tm="100000">
                                          <p:val>
                                            <p:strVal val="#ppt_x"/>
                                          </p:val>
                                        </p:tav>
                                      </p:tavLst>
                                    </p:anim>
                                    <p:anim calcmode="lin" valueType="num">
                                      <p:cBhvr>
                                        <p:cTn id="14" dur="1000" fill="hold"/>
                                        <p:tgtEl>
                                          <p:spTgt spid="1259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5956"/>
                                        </p:tgtEl>
                                        <p:attrNameLst>
                                          <p:attrName>style.visibility</p:attrName>
                                        </p:attrNameLst>
                                      </p:cBhvr>
                                      <p:to>
                                        <p:strVal val="visible"/>
                                      </p:to>
                                    </p:set>
                                    <p:animEffect transition="in" filter="fade">
                                      <p:cBhvr>
                                        <p:cTn id="19" dur="1000"/>
                                        <p:tgtEl>
                                          <p:spTgt spid="125956"/>
                                        </p:tgtEl>
                                      </p:cBhvr>
                                    </p:animEffect>
                                    <p:anim calcmode="lin" valueType="num">
                                      <p:cBhvr>
                                        <p:cTn id="20" dur="1000" fill="hold"/>
                                        <p:tgtEl>
                                          <p:spTgt spid="125956"/>
                                        </p:tgtEl>
                                        <p:attrNameLst>
                                          <p:attrName>ppt_x</p:attrName>
                                        </p:attrNameLst>
                                      </p:cBhvr>
                                      <p:tavLst>
                                        <p:tav tm="0">
                                          <p:val>
                                            <p:strVal val="#ppt_x"/>
                                          </p:val>
                                        </p:tav>
                                        <p:tav tm="100000">
                                          <p:val>
                                            <p:strVal val="#ppt_x"/>
                                          </p:val>
                                        </p:tav>
                                      </p:tavLst>
                                    </p:anim>
                                    <p:anim calcmode="lin" valueType="num">
                                      <p:cBhvr>
                                        <p:cTn id="21" dur="1000" fill="hold"/>
                                        <p:tgtEl>
                                          <p:spTgt spid="1259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2"/>
          <p:cNvSpPr txBox="1"/>
          <p:nvPr/>
        </p:nvSpPr>
        <p:spPr>
          <a:xfrm>
            <a:off x="2063750" y="550863"/>
            <a:ext cx="2438400" cy="490855"/>
          </a:xfrm>
          <a:prstGeom prst="rect">
            <a:avLst/>
          </a:prstGeom>
          <a:noFill/>
          <a:ln w="9525">
            <a:noFill/>
          </a:ln>
        </p:spPr>
        <p:txBody>
          <a:bodyPr lIns="121920" tIns="60960" rIns="121920" bIns="60960" anchor="t">
            <a:spAutoFit/>
          </a:bodyPr>
          <a:lstStyle/>
          <a:p>
            <a:endParaRPr lang="zh-CN" altLang="en-US" sz="2400" b="0" dirty="0">
              <a:latin typeface="Arial" panose="020B0604020202020204" pitchFamily="34" charset="0"/>
              <a:ea typeface="宋体" panose="02010600030101010101" pitchFamily="2" charset="-122"/>
            </a:endParaRPr>
          </a:p>
        </p:txBody>
      </p:sp>
      <p:sp>
        <p:nvSpPr>
          <p:cNvPr id="126979" name="Text Box 3"/>
          <p:cNvSpPr txBox="1"/>
          <p:nvPr/>
        </p:nvSpPr>
        <p:spPr>
          <a:xfrm>
            <a:off x="1878013" y="1331913"/>
            <a:ext cx="4845050" cy="761365"/>
          </a:xfrm>
          <a:prstGeom prst="rect">
            <a:avLst/>
          </a:prstGeom>
          <a:noFill/>
          <a:ln w="9525">
            <a:noFill/>
          </a:ln>
        </p:spPr>
        <p:txBody>
          <a:bodyPr lIns="121920" tIns="60960" rIns="121920" bIns="60960" anchor="t">
            <a:spAutoFit/>
          </a:bodyPr>
          <a:lstStyle/>
          <a:p>
            <a:pPr>
              <a:lnSpc>
                <a:spcPct val="130000"/>
              </a:lnSpc>
            </a:pPr>
            <a:r>
              <a:rPr lang="zh-CN" altLang="en-US" sz="3200" dirty="0">
                <a:solidFill>
                  <a:srgbClr val="FFCC66"/>
                </a:solidFill>
                <a:latin typeface="微软雅黑" panose="020B0503020204020204" charset="-122"/>
                <a:ea typeface="微软雅黑" panose="020B0503020204020204" charset="-122"/>
              </a:rPr>
              <a:t>想要的资料图书馆没有？</a:t>
            </a:r>
            <a:endParaRPr lang="zh-CN" altLang="en-US" sz="3200" dirty="0">
              <a:solidFill>
                <a:srgbClr val="FFCC66"/>
              </a:solidFill>
              <a:latin typeface="微软雅黑" panose="020B0503020204020204" charset="-122"/>
              <a:ea typeface="微软雅黑" panose="020B0503020204020204" charset="-122"/>
            </a:endParaRPr>
          </a:p>
        </p:txBody>
      </p:sp>
      <p:grpSp>
        <p:nvGrpSpPr>
          <p:cNvPr id="126980" name="Group 4"/>
          <p:cNvGrpSpPr/>
          <p:nvPr/>
        </p:nvGrpSpPr>
        <p:grpSpPr>
          <a:xfrm rot="480000">
            <a:off x="1951573" y="2669111"/>
            <a:ext cx="4000500" cy="552308"/>
            <a:chOff x="0" y="242"/>
            <a:chExt cx="6413" cy="1078"/>
          </a:xfrm>
        </p:grpSpPr>
        <p:sp>
          <p:nvSpPr>
            <p:cNvPr id="133124" name="AutoShape 5"/>
            <p:cNvSpPr/>
            <p:nvPr/>
          </p:nvSpPr>
          <p:spPr>
            <a:xfrm rot="-480000">
              <a:off x="0" y="518"/>
              <a:ext cx="6413" cy="719"/>
            </a:xfrm>
            <a:prstGeom prst="chevron">
              <a:avLst>
                <a:gd name="adj" fmla="val 90795"/>
              </a:avLst>
            </a:prstGeom>
            <a:solidFill>
              <a:srgbClr val="00CCFF"/>
            </a:solidFill>
            <a:ln w="9525">
              <a:noFill/>
            </a:ln>
          </p:spPr>
          <p:txBody>
            <a:bodyPr wrap="square" anchor="ctr">
              <a:spAutoFit/>
            </a:bodyPr>
            <a:lstStyle/>
            <a:p>
              <a:endParaRPr lang="zh-CN" altLang="en-US" dirty="0">
                <a:latin typeface="AcadEref" pitchFamily="2" charset="0"/>
                <a:ea typeface="华文中宋" panose="02010600040101010101" pitchFamily="2" charset="-122"/>
              </a:endParaRPr>
            </a:p>
          </p:txBody>
        </p:sp>
        <p:sp>
          <p:nvSpPr>
            <p:cNvPr id="133125" name="Text Box 6"/>
            <p:cNvSpPr txBox="1"/>
            <p:nvPr/>
          </p:nvSpPr>
          <p:spPr>
            <a:xfrm rot="-480000">
              <a:off x="1723" y="242"/>
              <a:ext cx="4273" cy="1078"/>
            </a:xfrm>
            <a:prstGeom prst="rect">
              <a:avLst/>
            </a:prstGeom>
            <a:noFill/>
            <a:ln w="9525">
              <a:noFill/>
            </a:ln>
          </p:spPr>
          <p:txBody>
            <a:bodyPr lIns="121920" tIns="60960" rIns="121920" bIns="60960" anchor="t">
              <a:spAutoFit/>
            </a:bodyPr>
            <a:lstStyle/>
            <a:p>
              <a:r>
                <a:rPr lang="zh-CN" altLang="en-US" sz="2800" dirty="0">
                  <a:solidFill>
                    <a:schemeClr val="bg1"/>
                  </a:solidFill>
                  <a:latin typeface="Calibri" panose="020F0502020204030204" charset="0"/>
                  <a:ea typeface="微软雅黑" panose="020B0503020204020204" charset="-122"/>
                </a:rPr>
                <a:t>文献传递服务</a:t>
              </a:r>
              <a:endParaRPr lang="zh-CN" altLang="en-US" sz="2800" dirty="0">
                <a:solidFill>
                  <a:schemeClr val="bg1"/>
                </a:solidFill>
                <a:latin typeface="Calibri" panose="020F0502020204030204" charset="0"/>
                <a:ea typeface="微软雅黑" panose="020B0503020204020204" charset="-122"/>
              </a:endParaRPr>
            </a:p>
          </p:txBody>
        </p:sp>
      </p:grpSp>
      <p:sp>
        <p:nvSpPr>
          <p:cNvPr id="126983" name="Rectangle 7"/>
          <p:cNvSpPr/>
          <p:nvPr/>
        </p:nvSpPr>
        <p:spPr>
          <a:xfrm>
            <a:off x="6723063" y="1162050"/>
            <a:ext cx="3749675" cy="1303020"/>
          </a:xfrm>
          <a:prstGeom prst="rect">
            <a:avLst/>
          </a:prstGeom>
          <a:noFill/>
          <a:ln w="9525">
            <a:noFill/>
          </a:ln>
        </p:spPr>
        <p:txBody>
          <a:bodyPr lIns="121920" tIns="60960" rIns="121920" bIns="60960" anchor="t">
            <a:spAutoFit/>
          </a:bodyPr>
          <a:lstStyle/>
          <a:p>
            <a:pPr>
              <a:lnSpc>
                <a:spcPct val="120000"/>
              </a:lnSpc>
            </a:pPr>
            <a:r>
              <a:rPr lang="zh-CN" altLang="en-US" sz="3200" dirty="0">
                <a:solidFill>
                  <a:srgbClr val="008000"/>
                </a:solidFill>
                <a:latin typeface="Calibri" panose="020F0502020204030204" charset="0"/>
                <a:ea typeface="微软雅黑" panose="020B0503020204020204" charset="-122"/>
                <a:sym typeface="MS PGothic" panose="020B0600070205080204" pitchFamily="34" charset="-128"/>
              </a:rPr>
              <a:t>名校图书馆资源免费帮你获取</a:t>
            </a:r>
            <a:endParaRPr lang="zh-CN" altLang="en-US" sz="3200" dirty="0">
              <a:solidFill>
                <a:srgbClr val="008000"/>
              </a:solidFill>
              <a:latin typeface="Calibri" panose="020F0502020204030204" charset="0"/>
              <a:ea typeface="微软雅黑" panose="020B0503020204020204" charset="-122"/>
              <a:sym typeface="MS PGothic" panose="020B0600070205080204" pitchFamily="34" charset="-128"/>
            </a:endParaRPr>
          </a:p>
        </p:txBody>
      </p:sp>
      <p:pic>
        <p:nvPicPr>
          <p:cNvPr id="126984" name="Picture 8"/>
          <p:cNvPicPr>
            <a:picLocks noChangeAspect="1"/>
          </p:cNvPicPr>
          <p:nvPr/>
        </p:nvPicPr>
        <p:blipFill>
          <a:blip r:embed="rId1"/>
          <a:stretch>
            <a:fillRect/>
          </a:stretch>
        </p:blipFill>
        <p:spPr>
          <a:xfrm>
            <a:off x="4989513" y="4184650"/>
            <a:ext cx="1885950" cy="863600"/>
          </a:xfrm>
          <a:prstGeom prst="rect">
            <a:avLst/>
          </a:prstGeom>
          <a:noFill/>
          <a:ln w="9525">
            <a:noFill/>
          </a:ln>
        </p:spPr>
      </p:pic>
      <p:pic>
        <p:nvPicPr>
          <p:cNvPr id="126985" name="Picture 9"/>
          <p:cNvPicPr>
            <a:picLocks noChangeAspect="1"/>
          </p:cNvPicPr>
          <p:nvPr/>
        </p:nvPicPr>
        <p:blipFill>
          <a:blip r:embed="rId2"/>
          <a:stretch>
            <a:fillRect/>
          </a:stretch>
        </p:blipFill>
        <p:spPr>
          <a:xfrm>
            <a:off x="7434263" y="3405188"/>
            <a:ext cx="2628900" cy="965200"/>
          </a:xfrm>
          <a:prstGeom prst="rect">
            <a:avLst/>
          </a:prstGeom>
          <a:noFill/>
          <a:ln w="9525">
            <a:noFill/>
          </a:ln>
        </p:spPr>
      </p:pic>
      <p:pic>
        <p:nvPicPr>
          <p:cNvPr id="126986" name="Picture 10"/>
          <p:cNvPicPr>
            <a:picLocks noChangeAspect="1"/>
          </p:cNvPicPr>
          <p:nvPr/>
        </p:nvPicPr>
        <p:blipFill>
          <a:blip r:embed="rId3"/>
          <a:stretch>
            <a:fillRect/>
          </a:stretch>
        </p:blipFill>
        <p:spPr>
          <a:xfrm>
            <a:off x="7216775" y="5411788"/>
            <a:ext cx="2085975" cy="1054100"/>
          </a:xfrm>
          <a:prstGeom prst="rect">
            <a:avLst/>
          </a:prstGeom>
          <a:noFill/>
          <a:ln w="9525">
            <a:noFill/>
          </a:ln>
        </p:spPr>
      </p:pic>
      <p:pic>
        <p:nvPicPr>
          <p:cNvPr id="126988" name="Picture 12" descr="U_5070~1"/>
          <p:cNvPicPr>
            <a:picLocks noChangeAspect="1"/>
          </p:cNvPicPr>
          <p:nvPr/>
        </p:nvPicPr>
        <p:blipFill>
          <a:blip r:embed="rId4"/>
          <a:stretch>
            <a:fillRect/>
          </a:stretch>
        </p:blipFill>
        <p:spPr>
          <a:xfrm>
            <a:off x="2239963" y="4370388"/>
            <a:ext cx="2085975" cy="2095500"/>
          </a:xfrm>
          <a:prstGeom prst="rect">
            <a:avLst/>
          </a:prstGeom>
          <a:noFill/>
          <a:ln w="9525">
            <a:noFill/>
          </a:ln>
        </p:spPr>
      </p:pic>
      <p:sp>
        <p:nvSpPr>
          <p:cNvPr id="115787" name="Rectangle 76"/>
          <p:cNvSpPr/>
          <p:nvPr/>
        </p:nvSpPr>
        <p:spPr>
          <a:xfrm>
            <a:off x="1485555" y="67976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原文传递</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fade">
                                      <p:cBhvr>
                                        <p:cTn id="7" dur="800" decel="100000"/>
                                        <p:tgtEl>
                                          <p:spTgt spid="126979">
                                            <p:txEl>
                                              <p:pRg st="0" end="0"/>
                                            </p:txEl>
                                          </p:spTgt>
                                        </p:tgtEl>
                                      </p:cBhvr>
                                    </p:animEffect>
                                    <p:anim calcmode="lin" valueType="num">
                                      <p:cBhvr>
                                        <p:cTn id="8" dur="800" decel="100000" fill="hold"/>
                                        <p:tgtEl>
                                          <p:spTgt spid="126979">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26979">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26979">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6979">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697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126980"/>
                                        </p:tgtEl>
                                        <p:attrNameLst>
                                          <p:attrName>style.visibility</p:attrName>
                                        </p:attrNameLst>
                                      </p:cBhvr>
                                      <p:to>
                                        <p:strVal val="visible"/>
                                      </p:to>
                                    </p:set>
                                    <p:anim calcmode="lin" valueType="num">
                                      <p:cBhvr>
                                        <p:cTn id="17" dur="500" fill="hold"/>
                                        <p:tgtEl>
                                          <p:spTgt spid="126980"/>
                                        </p:tgtEl>
                                        <p:attrNameLst>
                                          <p:attrName>ppt_x</p:attrName>
                                        </p:attrNameLst>
                                      </p:cBhvr>
                                      <p:tavLst>
                                        <p:tav tm="0">
                                          <p:val>
                                            <p:strVal val="0-#ppt_w/2"/>
                                          </p:val>
                                        </p:tav>
                                        <p:tav tm="100000">
                                          <p:val>
                                            <p:strVal val="#ppt_x"/>
                                          </p:val>
                                        </p:tav>
                                      </p:tavLst>
                                    </p:anim>
                                    <p:anim calcmode="lin" valueType="num">
                                      <p:cBhvr>
                                        <p:cTn id="18" dur="500" fill="hold"/>
                                        <p:tgtEl>
                                          <p:spTgt spid="12698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6983"/>
                                        </p:tgtEl>
                                        <p:attrNameLst>
                                          <p:attrName>style.visibility</p:attrName>
                                        </p:attrNameLst>
                                      </p:cBhvr>
                                      <p:to>
                                        <p:strVal val="visible"/>
                                      </p:to>
                                    </p:set>
                                    <p:animEffect transition="in" filter="blinds(horizontal)">
                                      <p:cBhvr>
                                        <p:cTn id="23" dur="500"/>
                                        <p:tgtEl>
                                          <p:spTgt spid="126983"/>
                                        </p:tgtEl>
                                      </p:cBhvr>
                                    </p:animEffect>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nodeType="clickEffect">
                                  <p:stCondLst>
                                    <p:cond delay="0"/>
                                  </p:stCondLst>
                                  <p:childTnLst>
                                    <p:set>
                                      <p:cBhvr>
                                        <p:cTn id="27" dur="1" fill="hold">
                                          <p:stCondLst>
                                            <p:cond delay="0"/>
                                          </p:stCondLst>
                                        </p:cTn>
                                        <p:tgtEl>
                                          <p:spTgt spid="126984"/>
                                        </p:tgtEl>
                                        <p:attrNameLst>
                                          <p:attrName>style.visibility</p:attrName>
                                        </p:attrNameLst>
                                      </p:cBhvr>
                                      <p:to>
                                        <p:strVal val="visible"/>
                                      </p:to>
                                    </p:set>
                                    <p:animEffect transition="in" filter="fade">
                                      <p:cBhvr>
                                        <p:cTn id="28" dur="100"/>
                                        <p:tgtEl>
                                          <p:spTgt spid="126984"/>
                                        </p:tgtEl>
                                      </p:cBhvr>
                                    </p:animEffect>
                                    <p:anim calcmode="lin" valueType="num">
                                      <p:cBhvr>
                                        <p:cTn id="29" dur="400" fill="hold"/>
                                        <p:tgtEl>
                                          <p:spTgt spid="126984"/>
                                        </p:tgtEl>
                                        <p:attrNameLst>
                                          <p:attrName>ppt_x</p:attrName>
                                        </p:attrNameLst>
                                      </p:cBhvr>
                                      <p:tavLst>
                                        <p:tav tm="0">
                                          <p:val>
                                            <p:strVal val="#ppt_x"/>
                                          </p:val>
                                        </p:tav>
                                        <p:tav tm="100000">
                                          <p:val>
                                            <p:strVal val="#ppt_x"/>
                                          </p:val>
                                        </p:tav>
                                      </p:tavLst>
                                    </p:anim>
                                    <p:anim calcmode="lin" valueType="num">
                                      <p:cBhvr>
                                        <p:cTn id="30" dur="400" fill="hold"/>
                                        <p:tgtEl>
                                          <p:spTgt spid="126984"/>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269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269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3" presetClass="entr" presetSubtype="0" fill="hold" nodeType="clickEffect">
                                  <p:stCondLst>
                                    <p:cond delay="0"/>
                                  </p:stCondLst>
                                  <p:childTnLst>
                                    <p:set>
                                      <p:cBhvr>
                                        <p:cTn id="36" dur="1" fill="hold">
                                          <p:stCondLst>
                                            <p:cond delay="0"/>
                                          </p:stCondLst>
                                        </p:cTn>
                                        <p:tgtEl>
                                          <p:spTgt spid="126985"/>
                                        </p:tgtEl>
                                        <p:attrNameLst>
                                          <p:attrName>style.visibility</p:attrName>
                                        </p:attrNameLst>
                                      </p:cBhvr>
                                      <p:to>
                                        <p:strVal val="visible"/>
                                      </p:to>
                                    </p:set>
                                    <p:animEffect transition="in" filter="fade">
                                      <p:cBhvr>
                                        <p:cTn id="37" dur="100"/>
                                        <p:tgtEl>
                                          <p:spTgt spid="126985"/>
                                        </p:tgtEl>
                                      </p:cBhvr>
                                    </p:animEffect>
                                    <p:anim calcmode="lin" valueType="num">
                                      <p:cBhvr>
                                        <p:cTn id="38" dur="400" fill="hold"/>
                                        <p:tgtEl>
                                          <p:spTgt spid="126985"/>
                                        </p:tgtEl>
                                        <p:attrNameLst>
                                          <p:attrName>ppt_x</p:attrName>
                                        </p:attrNameLst>
                                      </p:cBhvr>
                                      <p:tavLst>
                                        <p:tav tm="0">
                                          <p:val>
                                            <p:strVal val="#ppt_x"/>
                                          </p:val>
                                        </p:tav>
                                        <p:tav tm="100000">
                                          <p:val>
                                            <p:strVal val="#ppt_x"/>
                                          </p:val>
                                        </p:tav>
                                      </p:tavLst>
                                    </p:anim>
                                    <p:anim calcmode="lin" valueType="num">
                                      <p:cBhvr>
                                        <p:cTn id="39" dur="400" fill="hold"/>
                                        <p:tgtEl>
                                          <p:spTgt spid="126985"/>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1269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1269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3" presetClass="entr" presetSubtype="0" fill="hold" nodeType="clickEffect">
                                  <p:stCondLst>
                                    <p:cond delay="0"/>
                                  </p:stCondLst>
                                  <p:childTnLst>
                                    <p:set>
                                      <p:cBhvr>
                                        <p:cTn id="45" dur="1" fill="hold">
                                          <p:stCondLst>
                                            <p:cond delay="0"/>
                                          </p:stCondLst>
                                        </p:cTn>
                                        <p:tgtEl>
                                          <p:spTgt spid="126986"/>
                                        </p:tgtEl>
                                        <p:attrNameLst>
                                          <p:attrName>style.visibility</p:attrName>
                                        </p:attrNameLst>
                                      </p:cBhvr>
                                      <p:to>
                                        <p:strVal val="visible"/>
                                      </p:to>
                                    </p:set>
                                    <p:animEffect transition="in" filter="fade">
                                      <p:cBhvr>
                                        <p:cTn id="46" dur="100"/>
                                        <p:tgtEl>
                                          <p:spTgt spid="126986"/>
                                        </p:tgtEl>
                                      </p:cBhvr>
                                    </p:animEffect>
                                    <p:anim calcmode="lin" valueType="num">
                                      <p:cBhvr>
                                        <p:cTn id="47" dur="400" fill="hold"/>
                                        <p:tgtEl>
                                          <p:spTgt spid="126986"/>
                                        </p:tgtEl>
                                        <p:attrNameLst>
                                          <p:attrName>ppt_x</p:attrName>
                                        </p:attrNameLst>
                                      </p:cBhvr>
                                      <p:tavLst>
                                        <p:tav tm="0">
                                          <p:val>
                                            <p:strVal val="#ppt_x"/>
                                          </p:val>
                                        </p:tav>
                                        <p:tav tm="100000">
                                          <p:val>
                                            <p:strVal val="#ppt_x"/>
                                          </p:val>
                                        </p:tav>
                                      </p:tavLst>
                                    </p:anim>
                                    <p:anim calcmode="lin" valueType="num">
                                      <p:cBhvr>
                                        <p:cTn id="48" dur="400" fill="hold"/>
                                        <p:tgtEl>
                                          <p:spTgt spid="126986"/>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1269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1269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4" presetClass="entr" presetSubtype="0" fill="hold" nodeType="clickEffect">
                                  <p:stCondLst>
                                    <p:cond delay="0"/>
                                  </p:stCondLst>
                                  <p:childTnLst>
                                    <p:set>
                                      <p:cBhvr>
                                        <p:cTn id="54" dur="1" fill="hold">
                                          <p:stCondLst>
                                            <p:cond delay="0"/>
                                          </p:stCondLst>
                                        </p:cTn>
                                        <p:tgtEl>
                                          <p:spTgt spid="126988"/>
                                        </p:tgtEl>
                                        <p:attrNameLst>
                                          <p:attrName>style.visibility</p:attrName>
                                        </p:attrNameLst>
                                      </p:cBhvr>
                                      <p:to>
                                        <p:strVal val="visible"/>
                                      </p:to>
                                    </p:set>
                                    <p:anim calcmode="lin" valueType="num">
                                      <p:cBhvr>
                                        <p:cTn id="55" dur="1" fill="hold"/>
                                        <p:tgtEl>
                                          <p:spTgt spid="12698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p:nvPr/>
        </p:nvSpPr>
        <p:spPr>
          <a:xfrm>
            <a:off x="2967038" y="1658938"/>
            <a:ext cx="6588125" cy="3006090"/>
          </a:xfrm>
          <a:prstGeom prst="rect">
            <a:avLst/>
          </a:prstGeom>
          <a:noFill/>
          <a:ln w="9525">
            <a:noFill/>
          </a:ln>
        </p:spPr>
        <p:txBody>
          <a:bodyPr anchor="t">
            <a:spAutoFit/>
          </a:bodyPr>
          <a:lstStyle/>
          <a:p>
            <a:pPr>
              <a:lnSpc>
                <a:spcPct val="150000"/>
              </a:lnSpc>
              <a:spcBef>
                <a:spcPct val="10000"/>
              </a:spcBef>
              <a:spcAft>
                <a:spcPct val="10000"/>
              </a:spcAft>
              <a:buFont typeface="Wingdings" panose="05000000000000000000" pitchFamily="2" charset="2"/>
              <a:buChar char="&amp;"/>
            </a:pPr>
            <a:r>
              <a:rPr lang="zh-CN" altLang="en-US" sz="2000" b="0" dirty="0">
                <a:latin typeface="微软雅黑" panose="020B0503020204020204" charset="-122"/>
                <a:ea typeface="微软雅黑" panose="020B0503020204020204" charset="-122"/>
                <a:cs typeface="微软雅黑" panose="020B0503020204020204" charset="-122"/>
              </a:rPr>
              <a:t> 科技查新是科技部在</a:t>
            </a:r>
            <a:r>
              <a:rPr lang="en-US" altLang="zh-CN" sz="2000" b="0" dirty="0">
                <a:latin typeface="微软雅黑" panose="020B0503020204020204" charset="-122"/>
                <a:ea typeface="微软雅黑" panose="020B0503020204020204" charset="-122"/>
                <a:cs typeface="微软雅黑" panose="020B0503020204020204" charset="-122"/>
              </a:rPr>
              <a:t>20</a:t>
            </a:r>
            <a:r>
              <a:rPr lang="zh-CN" altLang="en-US" sz="2000" b="0" dirty="0">
                <a:latin typeface="微软雅黑" panose="020B0503020204020204" charset="-122"/>
                <a:ea typeface="微软雅黑" panose="020B0503020204020204" charset="-122"/>
                <a:cs typeface="微软雅黑" panose="020B0503020204020204" charset="-122"/>
              </a:rPr>
              <a:t>世纪</a:t>
            </a:r>
            <a:r>
              <a:rPr lang="en-US" altLang="zh-CN" sz="2000" b="0" dirty="0">
                <a:latin typeface="微软雅黑" panose="020B0503020204020204" charset="-122"/>
                <a:ea typeface="微软雅黑" panose="020B0503020204020204" charset="-122"/>
                <a:cs typeface="微软雅黑" panose="020B0503020204020204" charset="-122"/>
              </a:rPr>
              <a:t>80</a:t>
            </a:r>
            <a:r>
              <a:rPr lang="zh-CN" altLang="en-US" sz="2000" b="0" dirty="0">
                <a:latin typeface="微软雅黑" panose="020B0503020204020204" charset="-122"/>
                <a:ea typeface="微软雅黑" panose="020B0503020204020204" charset="-122"/>
                <a:cs typeface="微软雅黑" panose="020B0503020204020204" charset="-122"/>
              </a:rPr>
              <a:t>年代后期为了避免科研课题重复立项和客观正确地判别科技成果的新颖性、先进性而设立的一项信息咨询工作。</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spcBef>
                <a:spcPct val="10000"/>
              </a:spcBef>
              <a:spcAft>
                <a:spcPct val="10000"/>
              </a:spcAft>
              <a:buFont typeface="Wingdings" panose="05000000000000000000" pitchFamily="2" charset="2"/>
              <a:buChar char="&amp;"/>
            </a:pP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spcBef>
                <a:spcPct val="10000"/>
              </a:spcBef>
              <a:spcAft>
                <a:spcPct val="10000"/>
              </a:spcAft>
              <a:buFont typeface="Wingdings" panose="05000000000000000000" pitchFamily="2" charset="2"/>
              <a:buChar char="&amp;"/>
            </a:pPr>
            <a:r>
              <a:rPr lang="zh-CN" altLang="en-US" sz="2000" b="0" dirty="0">
                <a:latin typeface="微软雅黑" panose="020B0503020204020204" charset="-122"/>
                <a:ea typeface="微软雅黑" panose="020B0503020204020204" charset="-122"/>
                <a:cs typeface="微软雅黑" panose="020B0503020204020204" charset="-122"/>
              </a:rPr>
              <a:t> 科技查新咨询是国家科技部规定的科研立项和成果鉴定中一项必不可少的工作。</a:t>
            </a:r>
            <a:endParaRPr lang="zh-CN" altLang="en-US" sz="2000" b="0" dirty="0">
              <a:latin typeface="微软雅黑" panose="020B0503020204020204" charset="-122"/>
              <a:ea typeface="微软雅黑" panose="020B0503020204020204" charset="-122"/>
              <a:cs typeface="微软雅黑" panose="020B0503020204020204" charset="-122"/>
            </a:endParaRPr>
          </a:p>
        </p:txBody>
      </p:sp>
      <p:sp>
        <p:nvSpPr>
          <p:cNvPr id="115787" name="Rectangle 76"/>
          <p:cNvSpPr/>
          <p:nvPr/>
        </p:nvSpPr>
        <p:spPr>
          <a:xfrm>
            <a:off x="1485555" y="67976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科技查新</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9026">
                                            <p:txEl>
                                              <p:pRg st="0" end="0"/>
                                            </p:txEl>
                                          </p:spTgt>
                                        </p:tgtEl>
                                        <p:attrNameLst>
                                          <p:attrName>style.visibility</p:attrName>
                                        </p:attrNameLst>
                                      </p:cBhvr>
                                      <p:to>
                                        <p:strVal val="visible"/>
                                      </p:to>
                                    </p:set>
                                    <p:animEffect transition="in" filter="wedge">
                                      <p:cBhvr>
                                        <p:cTn id="7" dur="2000"/>
                                        <p:tgtEl>
                                          <p:spTgt spid="129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9026">
                                            <p:txEl>
                                              <p:pRg st="2" end="2"/>
                                            </p:txEl>
                                          </p:spTgt>
                                        </p:tgtEl>
                                        <p:attrNameLst>
                                          <p:attrName>style.visibility</p:attrName>
                                        </p:attrNameLst>
                                      </p:cBhvr>
                                      <p:to>
                                        <p:strVal val="visible"/>
                                      </p:to>
                                    </p:set>
                                    <p:animEffect transition="in" filter="wedge">
                                      <p:cBhvr>
                                        <p:cTn id="12" dur="2000"/>
                                        <p:tgtEl>
                                          <p:spTgt spid="1290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p:nvPr/>
        </p:nvSpPr>
        <p:spPr>
          <a:xfrm>
            <a:off x="2286000" y="1433513"/>
            <a:ext cx="5184775" cy="5113655"/>
          </a:xfrm>
          <a:prstGeom prst="rect">
            <a:avLst/>
          </a:prstGeom>
          <a:noFill/>
          <a:ln w="9525">
            <a:noFill/>
          </a:ln>
        </p:spPr>
        <p:txBody>
          <a:bodyPr anchor="t">
            <a:spAutoFit/>
          </a:bodyPr>
          <a:lstStyle/>
          <a:p>
            <a:pPr>
              <a:lnSpc>
                <a:spcPct val="130000"/>
              </a:lnSpc>
              <a:spcBef>
                <a:spcPct val="10000"/>
              </a:spcBef>
              <a:spcAft>
                <a:spcPct val="10000"/>
              </a:spcAft>
              <a:buFont typeface="Wingdings" panose="05000000000000000000" pitchFamily="2" charset="2"/>
              <a:buChar char="&amp;"/>
            </a:pPr>
            <a:r>
              <a:rPr lang="zh-CN" altLang="en-US" sz="2000" b="0" dirty="0">
                <a:latin typeface="微软雅黑" panose="020B0503020204020204" charset="-122"/>
                <a:ea typeface="微软雅黑" panose="020B0503020204020204" charset="-122"/>
                <a:cs typeface="微软雅黑" panose="020B0503020204020204" charset="-122"/>
              </a:rPr>
              <a:t>查新类型：</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30000"/>
              </a:lnSpc>
              <a:spcBef>
                <a:spcPct val="10000"/>
              </a:spcBef>
              <a:spcAft>
                <a:spcPct val="10000"/>
              </a:spcAft>
            </a:pPr>
            <a:r>
              <a:rPr lang="zh-CN" altLang="en-US" sz="2000" b="0" dirty="0">
                <a:latin typeface="微软雅黑" panose="020B0503020204020204" charset="-122"/>
                <a:ea typeface="微软雅黑" panose="020B0503020204020204" charset="-122"/>
                <a:cs typeface="微软雅黑" panose="020B0503020204020204" charset="-122"/>
              </a:rPr>
              <a:t>       国内查新</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30000"/>
              </a:lnSpc>
              <a:spcBef>
                <a:spcPct val="10000"/>
              </a:spcBef>
              <a:spcAft>
                <a:spcPct val="10000"/>
              </a:spcAft>
            </a:pPr>
            <a:r>
              <a:rPr lang="zh-CN" altLang="en-US" sz="2000" b="0" dirty="0">
                <a:latin typeface="微软雅黑" panose="020B0503020204020204" charset="-122"/>
                <a:ea typeface="微软雅黑" panose="020B0503020204020204" charset="-122"/>
                <a:cs typeface="微软雅黑" panose="020B0503020204020204" charset="-122"/>
              </a:rPr>
              <a:t>       国外查新</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30000"/>
              </a:lnSpc>
              <a:spcBef>
                <a:spcPct val="10000"/>
              </a:spcBef>
              <a:spcAft>
                <a:spcPct val="10000"/>
              </a:spcAft>
            </a:pPr>
            <a:r>
              <a:rPr lang="zh-CN" altLang="en-US" sz="2000" b="0" dirty="0">
                <a:latin typeface="微软雅黑" panose="020B0503020204020204" charset="-122"/>
                <a:ea typeface="微软雅黑" panose="020B0503020204020204" charset="-122"/>
                <a:cs typeface="微软雅黑" panose="020B0503020204020204" charset="-122"/>
              </a:rPr>
              <a:t>       国内外查新</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30000"/>
              </a:lnSpc>
              <a:spcBef>
                <a:spcPct val="10000"/>
              </a:spcBef>
              <a:spcAft>
                <a:spcPct val="10000"/>
              </a:spcAft>
              <a:buFont typeface="Wingdings" panose="05000000000000000000" pitchFamily="2" charset="2"/>
              <a:buChar char="&amp;"/>
            </a:pPr>
            <a:r>
              <a:rPr lang="zh-CN" altLang="en-US" sz="2000" b="0" dirty="0">
                <a:latin typeface="微软雅黑" panose="020B0503020204020204" charset="-122"/>
                <a:ea typeface="微软雅黑" panose="020B0503020204020204" charset="-122"/>
                <a:cs typeface="微软雅黑" panose="020B0503020204020204" charset="-122"/>
              </a:rPr>
              <a:t>适用范围：</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30000"/>
              </a:lnSpc>
              <a:spcBef>
                <a:spcPct val="10000"/>
              </a:spcBef>
              <a:spcAft>
                <a:spcPct val="10000"/>
              </a:spcAft>
            </a:pPr>
            <a:r>
              <a:rPr lang="zh-CN" altLang="en-US" sz="2000" b="0" dirty="0">
                <a:latin typeface="微软雅黑" panose="020B0503020204020204" charset="-122"/>
                <a:ea typeface="微软雅黑" panose="020B0503020204020204" charset="-122"/>
                <a:cs typeface="微软雅黑" panose="020B0503020204020204" charset="-122"/>
              </a:rPr>
              <a:t>       科研立项</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30000"/>
              </a:lnSpc>
              <a:spcBef>
                <a:spcPct val="10000"/>
              </a:spcBef>
              <a:spcAft>
                <a:spcPct val="10000"/>
              </a:spcAft>
            </a:pPr>
            <a:r>
              <a:rPr lang="zh-CN" altLang="en-US" sz="2000" b="0" dirty="0">
                <a:latin typeface="微软雅黑" panose="020B0503020204020204" charset="-122"/>
                <a:ea typeface="微软雅黑" panose="020B0503020204020204" charset="-122"/>
                <a:cs typeface="微软雅黑" panose="020B0503020204020204" charset="-122"/>
              </a:rPr>
              <a:t>       成果鉴定</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30000"/>
              </a:lnSpc>
              <a:spcBef>
                <a:spcPct val="10000"/>
              </a:spcBef>
              <a:spcAft>
                <a:spcPct val="10000"/>
              </a:spcAft>
            </a:pPr>
            <a:r>
              <a:rPr lang="zh-CN" altLang="en-US" sz="2000" b="0" dirty="0">
                <a:latin typeface="微软雅黑" panose="020B0503020204020204" charset="-122"/>
                <a:ea typeface="微软雅黑" panose="020B0503020204020204" charset="-122"/>
                <a:cs typeface="微软雅黑" panose="020B0503020204020204" charset="-122"/>
              </a:rPr>
              <a:t>       申报奖项</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30000"/>
              </a:lnSpc>
              <a:spcBef>
                <a:spcPct val="10000"/>
              </a:spcBef>
              <a:spcAft>
                <a:spcPct val="10000"/>
              </a:spcAft>
            </a:pPr>
            <a:r>
              <a:rPr lang="zh-CN" altLang="en-US" sz="2000" b="0" dirty="0">
                <a:latin typeface="微软雅黑" panose="020B0503020204020204" charset="-122"/>
                <a:ea typeface="微软雅黑" panose="020B0503020204020204" charset="-122"/>
                <a:cs typeface="微软雅黑" panose="020B0503020204020204" charset="-122"/>
              </a:rPr>
              <a:t>       申请专利               </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2000" b="0" dirty="0">
                <a:latin typeface="微软雅黑" panose="020B0503020204020204" charset="-122"/>
                <a:ea typeface="微软雅黑" panose="020B0503020204020204" charset="-122"/>
                <a:cs typeface="微软雅黑" panose="020B0503020204020204" charset="-122"/>
              </a:rPr>
              <a:t>       新产品开发 </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2000" b="0" dirty="0">
                <a:latin typeface="微软雅黑" panose="020B0503020204020204" charset="-122"/>
                <a:ea typeface="微软雅黑" panose="020B0503020204020204" charset="-122"/>
                <a:cs typeface="微软雅黑" panose="020B0503020204020204" charset="-122"/>
              </a:rPr>
              <a:t>       其它（如博士论文开题、评审等）。</a:t>
            </a:r>
            <a:endParaRPr lang="zh-CN" altLang="en-US" sz="2000" b="0" dirty="0">
              <a:latin typeface="微软雅黑" panose="020B0503020204020204" charset="-122"/>
              <a:ea typeface="微软雅黑" panose="020B0503020204020204" charset="-122"/>
              <a:cs typeface="微软雅黑" panose="020B0503020204020204" charset="-122"/>
            </a:endParaRPr>
          </a:p>
        </p:txBody>
      </p:sp>
      <p:pic>
        <p:nvPicPr>
          <p:cNvPr id="130052" name="Picture 4" descr="U_1622~1"/>
          <p:cNvPicPr>
            <a:picLocks noChangeAspect="1"/>
          </p:cNvPicPr>
          <p:nvPr/>
        </p:nvPicPr>
        <p:blipFill>
          <a:blip r:embed="rId1"/>
          <a:stretch>
            <a:fillRect/>
          </a:stretch>
        </p:blipFill>
        <p:spPr>
          <a:xfrm>
            <a:off x="5672138" y="2100263"/>
            <a:ext cx="4600575" cy="2857500"/>
          </a:xfrm>
          <a:prstGeom prst="rect">
            <a:avLst/>
          </a:prstGeom>
          <a:noFill/>
          <a:ln w="9525">
            <a:noFill/>
          </a:ln>
        </p:spPr>
      </p:pic>
      <p:sp>
        <p:nvSpPr>
          <p:cNvPr id="2" name="Rectangle 76"/>
          <p:cNvSpPr/>
          <p:nvPr/>
        </p:nvSpPr>
        <p:spPr>
          <a:xfrm>
            <a:off x="1485555" y="67976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科技查新</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30050">
                                            <p:txEl>
                                              <p:pRg st="0" end="0"/>
                                            </p:txEl>
                                          </p:spTgt>
                                        </p:tgtEl>
                                        <p:attrNameLst>
                                          <p:attrName>style.visibility</p:attrName>
                                        </p:attrNameLst>
                                      </p:cBhvr>
                                      <p:to>
                                        <p:strVal val="visible"/>
                                      </p:to>
                                    </p:set>
                                    <p:animEffect transition="in" filter="wedge">
                                      <p:cBhvr>
                                        <p:cTn id="7" dur="2000"/>
                                        <p:tgtEl>
                                          <p:spTgt spid="1300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30050">
                                            <p:txEl>
                                              <p:pRg st="1" end="1"/>
                                            </p:txEl>
                                          </p:spTgt>
                                        </p:tgtEl>
                                        <p:attrNameLst>
                                          <p:attrName>style.visibility</p:attrName>
                                        </p:attrNameLst>
                                      </p:cBhvr>
                                      <p:to>
                                        <p:strVal val="visible"/>
                                      </p:to>
                                    </p:set>
                                    <p:animEffect transition="in" filter="wedge">
                                      <p:cBhvr>
                                        <p:cTn id="12" dur="2000"/>
                                        <p:tgtEl>
                                          <p:spTgt spid="1300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30050">
                                            <p:txEl>
                                              <p:pRg st="2" end="2"/>
                                            </p:txEl>
                                          </p:spTgt>
                                        </p:tgtEl>
                                        <p:attrNameLst>
                                          <p:attrName>style.visibility</p:attrName>
                                        </p:attrNameLst>
                                      </p:cBhvr>
                                      <p:to>
                                        <p:strVal val="visible"/>
                                      </p:to>
                                    </p:set>
                                    <p:animEffect transition="in" filter="wedge">
                                      <p:cBhvr>
                                        <p:cTn id="17" dur="2000"/>
                                        <p:tgtEl>
                                          <p:spTgt spid="1300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30050">
                                            <p:txEl>
                                              <p:pRg st="3" end="3"/>
                                            </p:txEl>
                                          </p:spTgt>
                                        </p:tgtEl>
                                        <p:attrNameLst>
                                          <p:attrName>style.visibility</p:attrName>
                                        </p:attrNameLst>
                                      </p:cBhvr>
                                      <p:to>
                                        <p:strVal val="visible"/>
                                      </p:to>
                                    </p:set>
                                    <p:animEffect transition="in" filter="wedge">
                                      <p:cBhvr>
                                        <p:cTn id="22" dur="2000"/>
                                        <p:tgtEl>
                                          <p:spTgt spid="1300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30050">
                                            <p:txEl>
                                              <p:pRg st="4" end="4"/>
                                            </p:txEl>
                                          </p:spTgt>
                                        </p:tgtEl>
                                        <p:attrNameLst>
                                          <p:attrName>style.visibility</p:attrName>
                                        </p:attrNameLst>
                                      </p:cBhvr>
                                      <p:to>
                                        <p:strVal val="visible"/>
                                      </p:to>
                                    </p:set>
                                    <p:animEffect transition="in" filter="wedge">
                                      <p:cBhvr>
                                        <p:cTn id="27" dur="2000"/>
                                        <p:tgtEl>
                                          <p:spTgt spid="1300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130050">
                                            <p:txEl>
                                              <p:pRg st="5" end="5"/>
                                            </p:txEl>
                                          </p:spTgt>
                                        </p:tgtEl>
                                        <p:attrNameLst>
                                          <p:attrName>style.visibility</p:attrName>
                                        </p:attrNameLst>
                                      </p:cBhvr>
                                      <p:to>
                                        <p:strVal val="visible"/>
                                      </p:to>
                                    </p:set>
                                    <p:animEffect transition="in" filter="wedge">
                                      <p:cBhvr>
                                        <p:cTn id="32" dur="2000"/>
                                        <p:tgtEl>
                                          <p:spTgt spid="1300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30050">
                                            <p:txEl>
                                              <p:pRg st="6" end="6"/>
                                            </p:txEl>
                                          </p:spTgt>
                                        </p:tgtEl>
                                        <p:attrNameLst>
                                          <p:attrName>style.visibility</p:attrName>
                                        </p:attrNameLst>
                                      </p:cBhvr>
                                      <p:to>
                                        <p:strVal val="visible"/>
                                      </p:to>
                                    </p:set>
                                    <p:animEffect transition="in" filter="wedge">
                                      <p:cBhvr>
                                        <p:cTn id="37" dur="2000"/>
                                        <p:tgtEl>
                                          <p:spTgt spid="13005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30050">
                                            <p:txEl>
                                              <p:pRg st="7" end="7"/>
                                            </p:txEl>
                                          </p:spTgt>
                                        </p:tgtEl>
                                        <p:attrNameLst>
                                          <p:attrName>style.visibility</p:attrName>
                                        </p:attrNameLst>
                                      </p:cBhvr>
                                      <p:to>
                                        <p:strVal val="visible"/>
                                      </p:to>
                                    </p:set>
                                    <p:animEffect transition="in" filter="wedge">
                                      <p:cBhvr>
                                        <p:cTn id="42" dur="2000"/>
                                        <p:tgtEl>
                                          <p:spTgt spid="13005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0050">
                                            <p:txEl>
                                              <p:pRg st="8" end="8"/>
                                            </p:txEl>
                                          </p:spTgt>
                                        </p:tgtEl>
                                        <p:attrNameLst>
                                          <p:attrName>style.visibility</p:attrName>
                                        </p:attrNameLst>
                                      </p:cBhvr>
                                      <p:to>
                                        <p:strVal val="visible"/>
                                      </p:to>
                                    </p:set>
                                    <p:animEffect transition="in" filter="wedge">
                                      <p:cBhvr>
                                        <p:cTn id="47" dur="2000"/>
                                        <p:tgtEl>
                                          <p:spTgt spid="13005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nodeType="clickEffect">
                                  <p:stCondLst>
                                    <p:cond delay="0"/>
                                  </p:stCondLst>
                                  <p:childTnLst>
                                    <p:set>
                                      <p:cBhvr>
                                        <p:cTn id="51" dur="1" fill="hold">
                                          <p:stCondLst>
                                            <p:cond delay="0"/>
                                          </p:stCondLst>
                                        </p:cTn>
                                        <p:tgtEl>
                                          <p:spTgt spid="130050">
                                            <p:txEl>
                                              <p:pRg st="9" end="9"/>
                                            </p:txEl>
                                          </p:spTgt>
                                        </p:tgtEl>
                                        <p:attrNameLst>
                                          <p:attrName>style.visibility</p:attrName>
                                        </p:attrNameLst>
                                      </p:cBhvr>
                                      <p:to>
                                        <p:strVal val="visible"/>
                                      </p:to>
                                    </p:set>
                                    <p:animEffect transition="in" filter="wedge">
                                      <p:cBhvr>
                                        <p:cTn id="52" dur="2000"/>
                                        <p:tgtEl>
                                          <p:spTgt spid="13005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nodeType="clickEffect">
                                  <p:stCondLst>
                                    <p:cond delay="0"/>
                                  </p:stCondLst>
                                  <p:childTnLst>
                                    <p:set>
                                      <p:cBhvr>
                                        <p:cTn id="56" dur="1" fill="hold">
                                          <p:stCondLst>
                                            <p:cond delay="0"/>
                                          </p:stCondLst>
                                        </p:cTn>
                                        <p:tgtEl>
                                          <p:spTgt spid="130050">
                                            <p:txEl>
                                              <p:pRg st="10" end="10"/>
                                            </p:txEl>
                                          </p:spTgt>
                                        </p:tgtEl>
                                        <p:attrNameLst>
                                          <p:attrName>style.visibility</p:attrName>
                                        </p:attrNameLst>
                                      </p:cBhvr>
                                      <p:to>
                                        <p:strVal val="visible"/>
                                      </p:to>
                                    </p:set>
                                    <p:animEffect transition="in" filter="wedge">
                                      <p:cBhvr>
                                        <p:cTn id="57" dur="2000"/>
                                        <p:tgtEl>
                                          <p:spTgt spid="13005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30052"/>
                                        </p:tgtEl>
                                        <p:attrNameLst>
                                          <p:attrName>style.visibility</p:attrName>
                                        </p:attrNameLst>
                                      </p:cBhvr>
                                      <p:to>
                                        <p:strVal val="visible"/>
                                      </p:to>
                                    </p:set>
                                    <p:anim calcmode="lin" valueType="num">
                                      <p:cBhvr>
                                        <p:cTn id="62" dur="1" fill="hold"/>
                                        <p:tgtEl>
                                          <p:spTgt spid="13005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p:nvPr/>
        </p:nvSpPr>
        <p:spPr>
          <a:xfrm>
            <a:off x="2387600" y="1968500"/>
            <a:ext cx="7826375" cy="1337945"/>
          </a:xfrm>
          <a:prstGeom prst="rect">
            <a:avLst/>
          </a:prstGeom>
          <a:noFill/>
          <a:ln w="9525">
            <a:noFill/>
          </a:ln>
        </p:spPr>
        <p:txBody>
          <a:bodyPr wrap="square" anchor="t">
            <a:spAutoFit/>
          </a:bodyPr>
          <a:lstStyle/>
          <a:p>
            <a:pPr algn="l">
              <a:lnSpc>
                <a:spcPct val="150000"/>
              </a:lnSpc>
            </a:pPr>
            <a:r>
              <a:rPr lang="zh-CN" altLang="en-US" b="0" dirty="0">
                <a:latin typeface="微软雅黑" panose="020B0503020204020204" charset="-122"/>
                <a:ea typeface="微软雅黑" panose="020B0503020204020204" charset="-122"/>
                <a:cs typeface="微软雅黑" panose="020B0503020204020204" charset="-122"/>
              </a:rPr>
              <a:t>根据用户的委托要求，提供</a:t>
            </a:r>
            <a:r>
              <a:rPr lang="en-US" altLang="zh-CN" b="0" dirty="0">
                <a:latin typeface="微软雅黑" panose="020B0503020204020204" charset="-122"/>
                <a:ea typeface="微软雅黑" panose="020B0503020204020204" charset="-122"/>
                <a:cs typeface="微软雅黑" panose="020B0503020204020204" charset="-122"/>
              </a:rPr>
              <a:t>SCI</a:t>
            </a:r>
            <a:r>
              <a:rPr lang="zh-CN" altLang="en-US" b="0" dirty="0">
                <a:latin typeface="微软雅黑" panose="020B0503020204020204" charset="-122"/>
                <a:ea typeface="微软雅黑" panose="020B0503020204020204" charset="-122"/>
                <a:cs typeface="微软雅黑" panose="020B0503020204020204" charset="-122"/>
              </a:rPr>
              <a:t>、</a:t>
            </a:r>
            <a:r>
              <a:rPr lang="en-US" altLang="zh-CN" b="0" dirty="0">
                <a:latin typeface="微软雅黑" panose="020B0503020204020204" charset="-122"/>
                <a:ea typeface="微软雅黑" panose="020B0503020204020204" charset="-122"/>
                <a:cs typeface="微软雅黑" panose="020B0503020204020204" charset="-122"/>
              </a:rPr>
              <a:t>EI</a:t>
            </a:r>
            <a:r>
              <a:rPr lang="zh-CN" altLang="en-US" b="0" dirty="0">
                <a:latin typeface="微软雅黑" panose="020B0503020204020204" charset="-122"/>
                <a:ea typeface="微软雅黑" panose="020B0503020204020204" charset="-122"/>
                <a:cs typeface="微软雅黑" panose="020B0503020204020204" charset="-122"/>
              </a:rPr>
              <a:t>、中国科学引文数据库（</a:t>
            </a:r>
            <a:r>
              <a:rPr lang="en-US" altLang="zh-CN" b="0" dirty="0">
                <a:latin typeface="微软雅黑" panose="020B0503020204020204" charset="-122"/>
                <a:ea typeface="微软雅黑" panose="020B0503020204020204" charset="-122"/>
                <a:cs typeface="微软雅黑" panose="020B0503020204020204" charset="-122"/>
              </a:rPr>
              <a:t>CSCD</a:t>
            </a:r>
            <a:r>
              <a:rPr lang="zh-CN" altLang="en-US" b="0" dirty="0">
                <a:latin typeface="微软雅黑" panose="020B0503020204020204" charset="-122"/>
                <a:ea typeface="微软雅黑" panose="020B0503020204020204" charset="-122"/>
                <a:cs typeface="微软雅黑" panose="020B0503020204020204" charset="-122"/>
              </a:rPr>
              <a:t>）、</a:t>
            </a:r>
            <a:r>
              <a:rPr lang="en-US" altLang="zh-CN" b="0" dirty="0">
                <a:latin typeface="微软雅黑" panose="020B0503020204020204" charset="-122"/>
                <a:ea typeface="微软雅黑" panose="020B0503020204020204" charset="-122"/>
                <a:cs typeface="微软雅黑" panose="020B0503020204020204" charset="-122"/>
              </a:rPr>
              <a:t>CNKI</a:t>
            </a:r>
            <a:r>
              <a:rPr lang="zh-CN" altLang="en-US" b="0" dirty="0">
                <a:latin typeface="微软雅黑" panose="020B0503020204020204" charset="-122"/>
                <a:ea typeface="微软雅黑" panose="020B0503020204020204" charset="-122"/>
                <a:cs typeface="微软雅黑" panose="020B0503020204020204" charset="-122"/>
              </a:rPr>
              <a:t>引文数据库、人大复印报刊资料等国内外著名数据库中论文被收录和引用情况的查询，为学校师生申请各种奖励及申报科技成果等出具检索报告</a:t>
            </a:r>
            <a:r>
              <a:rPr lang="zh-CN" altLang="en-US" dirty="0">
                <a:latin typeface="微软雅黑" panose="020B0503020204020204" charset="-122"/>
                <a:ea typeface="微软雅黑" panose="020B0503020204020204" charset="-122"/>
                <a:cs typeface="微软雅黑" panose="020B0503020204020204" charset="-122"/>
              </a:rPr>
              <a:t>。</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115787" name="Rectangle 76"/>
          <p:cNvSpPr/>
          <p:nvPr/>
        </p:nvSpPr>
        <p:spPr>
          <a:xfrm>
            <a:off x="1485555" y="679767"/>
            <a:ext cx="7086600" cy="685800"/>
          </a:xfrm>
          <a:prstGeom prst="rect">
            <a:avLst/>
          </a:prstGeom>
          <a:noFill/>
          <a:ln w="9525">
            <a:noFill/>
          </a:ln>
        </p:spPr>
        <p:txBody>
          <a:bodyPr anchor="ctr"/>
          <a:lstStyle/>
          <a:p>
            <a:pPr lvl="0" algn="l" fontAlgn="base">
              <a:lnSpc>
                <a:spcPct val="90000"/>
              </a:lnSpc>
            </a:pPr>
            <a:r>
              <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rPr>
              <a:t>查收查引</a:t>
            </a:r>
            <a:endParaRPr lang="zh-CN" altLang="en-US" sz="2800" b="1"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sym typeface="Arial" panose="020B0604020202020204" pitchFamily="34" charset="0"/>
            </a:endParaRPr>
          </a:p>
        </p:txBody>
      </p:sp>
      <p:pic>
        <p:nvPicPr>
          <p:cNvPr id="2" name="图片 1"/>
          <p:cNvPicPr>
            <a:picLocks noChangeAspect="1"/>
          </p:cNvPicPr>
          <p:nvPr/>
        </p:nvPicPr>
        <p:blipFill>
          <a:blip r:embed="rId1"/>
          <a:stretch>
            <a:fillRect/>
          </a:stretch>
        </p:blipFill>
        <p:spPr>
          <a:xfrm>
            <a:off x="466090" y="5313045"/>
            <a:ext cx="2984500" cy="788035"/>
          </a:xfrm>
          <a:prstGeom prst="rect">
            <a:avLst/>
          </a:prstGeom>
        </p:spPr>
      </p:pic>
      <p:pic>
        <p:nvPicPr>
          <p:cNvPr id="3" name="图片 2"/>
          <p:cNvPicPr>
            <a:picLocks noChangeAspect="1"/>
          </p:cNvPicPr>
          <p:nvPr/>
        </p:nvPicPr>
        <p:blipFill>
          <a:blip r:embed="rId2"/>
          <a:stretch>
            <a:fillRect/>
          </a:stretch>
        </p:blipFill>
        <p:spPr>
          <a:xfrm>
            <a:off x="2013585" y="4260215"/>
            <a:ext cx="2885440" cy="544195"/>
          </a:xfrm>
          <a:prstGeom prst="rect">
            <a:avLst/>
          </a:prstGeom>
        </p:spPr>
      </p:pic>
      <p:pic>
        <p:nvPicPr>
          <p:cNvPr id="4" name="图片 3"/>
          <p:cNvPicPr>
            <a:picLocks noChangeAspect="1"/>
          </p:cNvPicPr>
          <p:nvPr/>
        </p:nvPicPr>
        <p:blipFill>
          <a:blip r:embed="rId3"/>
          <a:stretch>
            <a:fillRect/>
          </a:stretch>
        </p:blipFill>
        <p:spPr>
          <a:xfrm>
            <a:off x="6672580" y="3954145"/>
            <a:ext cx="3145790" cy="850265"/>
          </a:xfrm>
          <a:prstGeom prst="rect">
            <a:avLst/>
          </a:prstGeom>
        </p:spPr>
      </p:pic>
      <p:pic>
        <p:nvPicPr>
          <p:cNvPr id="5" name="图片 4"/>
          <p:cNvPicPr>
            <a:picLocks noChangeAspect="1"/>
          </p:cNvPicPr>
          <p:nvPr/>
        </p:nvPicPr>
        <p:blipFill>
          <a:blip r:embed="rId4"/>
          <a:stretch>
            <a:fillRect/>
          </a:stretch>
        </p:blipFill>
        <p:spPr>
          <a:xfrm>
            <a:off x="8726170" y="5428615"/>
            <a:ext cx="2905125" cy="672465"/>
          </a:xfrm>
          <a:prstGeom prst="rect">
            <a:avLst/>
          </a:prstGeom>
        </p:spPr>
      </p:pic>
      <p:pic>
        <p:nvPicPr>
          <p:cNvPr id="6" name="图片 5"/>
          <p:cNvPicPr>
            <a:picLocks noChangeAspect="1"/>
          </p:cNvPicPr>
          <p:nvPr/>
        </p:nvPicPr>
        <p:blipFill>
          <a:blip r:embed="rId5"/>
          <a:stretch>
            <a:fillRect/>
          </a:stretch>
        </p:blipFill>
        <p:spPr>
          <a:xfrm>
            <a:off x="4667250" y="5313045"/>
            <a:ext cx="2857500" cy="78803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3"/>
          <p:cNvSpPr>
            <a:spLocks noGrp="1"/>
          </p:cNvSpPr>
          <p:nvPr>
            <p:ph type="body" sz="half"/>
          </p:nvPr>
        </p:nvSpPr>
        <p:spPr>
          <a:xfrm>
            <a:off x="1943100" y="1498600"/>
            <a:ext cx="7392988" cy="4522788"/>
          </a:xfrm>
        </p:spPr>
        <p:txBody>
          <a:bodyPr wrap="square" anchor="t"/>
          <a:lstStyle>
            <a:lvl1pPr lvl="0">
              <a:defRPr sz="2800"/>
            </a:lvl1pPr>
            <a:lvl2pPr lvl="1">
              <a:defRPr sz="2400"/>
            </a:lvl2pPr>
            <a:lvl3pPr lvl="2">
              <a:defRPr sz="2000"/>
            </a:lvl3pPr>
            <a:lvl4pPr lvl="3">
              <a:defRPr sz="1800"/>
            </a:lvl4pPr>
            <a:lvl5pPr lvl="4">
              <a:defRPr sz="1800"/>
            </a:lvl5pPr>
          </a:lstStyle>
          <a:p>
            <a:pPr lvl="0" eaLnBrk="1" hangingPunct="1">
              <a:lnSpc>
                <a:spcPct val="150000"/>
              </a:lnSpc>
              <a:spcBef>
                <a:spcPts val="1000"/>
              </a:spcBef>
              <a:buClr>
                <a:srgbClr val="FF0000"/>
              </a:buClr>
              <a:buFont typeface="Wingdings" panose="05000000000000000000" pitchFamily="2" charset="2"/>
              <a:buChar char="p"/>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为院系科研团队提供利用图书馆的指导和培训，包括介绍图书馆各种载体的资源和英文摘要写作等专题讲座；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eaLnBrk="1" hangingPunct="1">
              <a:lnSpc>
                <a:spcPct val="150000"/>
              </a:lnSpc>
              <a:spcBef>
                <a:spcPts val="1000"/>
              </a:spcBef>
              <a:buClr>
                <a:srgbClr val="FF0000"/>
              </a:buClr>
              <a:buFont typeface="Wingdings" panose="05000000000000000000" pitchFamily="2" charset="2"/>
              <a:buChar char="p"/>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跟踪学科带头人、重点科研团队提供全程定题文献信息服务；</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eaLnBrk="1" hangingPunct="1">
              <a:lnSpc>
                <a:spcPct val="150000"/>
              </a:lnSpc>
              <a:spcBef>
                <a:spcPts val="1000"/>
              </a:spcBef>
              <a:buClr>
                <a:srgbClr val="FF0000"/>
              </a:buClr>
              <a:buFont typeface="Wingdings" panose="05000000000000000000" pitchFamily="2" charset="2"/>
              <a:buChar char="p"/>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针对重点用户，掌握相应学科的学术研究动态，追踪学术前沿，对一些热点问题、代表论著、新观点进行收集和分析研究，以二、三次文献的形式揭示给读者；</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eaLnBrk="1" hangingPunct="1">
              <a:lnSpc>
                <a:spcPct val="150000"/>
              </a:lnSpc>
              <a:spcBef>
                <a:spcPts val="1000"/>
              </a:spcBef>
              <a:buClr>
                <a:srgbClr val="FF0000"/>
              </a:buClr>
              <a:buFont typeface="Wingdings" panose="05000000000000000000" pitchFamily="2" charset="2"/>
              <a:buChar char="p"/>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对本校学者专家学术影响力进行评价；</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eaLnBrk="1" hangingPunct="1">
              <a:lnSpc>
                <a:spcPct val="150000"/>
              </a:lnSpc>
              <a:spcBef>
                <a:spcPts val="1000"/>
              </a:spcBef>
              <a:buClr>
                <a:srgbClr val="FF0000"/>
              </a:buClr>
              <a:buFont typeface="Wingdings" panose="05000000000000000000" pitchFamily="2" charset="2"/>
              <a:buChar char="p"/>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对校内学科研究热点、被关注度和科研水平进行评价；</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lvl="0" eaLnBrk="1" hangingPunct="1">
              <a:lnSpc>
                <a:spcPct val="150000"/>
              </a:lnSpc>
              <a:spcBef>
                <a:spcPts val="1000"/>
              </a:spcBef>
              <a:buClr>
                <a:srgbClr val="FF0000"/>
              </a:buClr>
              <a:buFont typeface="Wingdings" panose="05000000000000000000" pitchFamily="2" charset="2"/>
              <a:buChar char="p"/>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评价学科建设状况和发展态势，为学校发展与决策提供信息咨询。</a:t>
            </a:r>
            <a:r>
              <a:rPr lang="zh-CN" altLang="en-US" sz="1800" dirty="0">
                <a:solidFill>
                  <a:srgbClr val="5F5F5F"/>
                </a:solidFill>
                <a:latin typeface="微软雅黑" panose="020B0503020204020204" charset="-122"/>
                <a:ea typeface="微软雅黑" panose="020B0503020204020204" charset="-122"/>
                <a:cs typeface="微软雅黑" panose="020B0503020204020204" charset="-122"/>
              </a:rPr>
              <a:t> </a:t>
            </a:r>
            <a:endParaRPr lang="zh-CN" altLang="en-US" sz="1800" dirty="0">
              <a:solidFill>
                <a:srgbClr val="5F5F5F"/>
              </a:solidFill>
              <a:latin typeface="微软雅黑" panose="020B0503020204020204" charset="-122"/>
              <a:ea typeface="微软雅黑" panose="020B0503020204020204" charset="-122"/>
              <a:cs typeface="微软雅黑" panose="020B0503020204020204" charset="-122"/>
            </a:endParaRPr>
          </a:p>
        </p:txBody>
      </p:sp>
      <p:sp>
        <p:nvSpPr>
          <p:cNvPr id="139266" name="Rectangle 3"/>
          <p:cNvSpPr/>
          <p:nvPr/>
        </p:nvSpPr>
        <p:spPr>
          <a:xfrm>
            <a:off x="1425258" y="660400"/>
            <a:ext cx="7086600" cy="685800"/>
          </a:xfrm>
          <a:prstGeom prst="rect">
            <a:avLst/>
          </a:prstGeom>
          <a:noFill/>
          <a:ln w="9525">
            <a:noFill/>
          </a:ln>
        </p:spPr>
        <p:txBody>
          <a:bodyPr anchor="ctr"/>
          <a:lstStyle/>
          <a:p>
            <a:pPr indent="0">
              <a:lnSpc>
                <a:spcPct val="90000"/>
              </a:lnSpc>
              <a:buNone/>
            </a:pP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学科服务</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9265">
                                            <p:txEl>
                                              <p:pRg st="0" end="0"/>
                                            </p:txEl>
                                          </p:spTgt>
                                        </p:tgtEl>
                                        <p:attrNameLst>
                                          <p:attrName>style.visibility</p:attrName>
                                        </p:attrNameLst>
                                      </p:cBhvr>
                                      <p:to>
                                        <p:strVal val="visible"/>
                                      </p:to>
                                    </p:set>
                                    <p:animEffect transition="in" filter="fade">
                                      <p:cBhvr>
                                        <p:cTn id="7" dur="1000"/>
                                        <p:tgtEl>
                                          <p:spTgt spid="139265">
                                            <p:txEl>
                                              <p:pRg st="0" end="0"/>
                                            </p:txEl>
                                          </p:spTgt>
                                        </p:tgtEl>
                                      </p:cBhvr>
                                    </p:animEffect>
                                    <p:anim calcmode="lin" valueType="num">
                                      <p:cBhvr>
                                        <p:cTn id="8" dur="1000" fill="hold"/>
                                        <p:tgtEl>
                                          <p:spTgt spid="13926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92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9265">
                                            <p:txEl>
                                              <p:pRg st="1" end="1"/>
                                            </p:txEl>
                                          </p:spTgt>
                                        </p:tgtEl>
                                        <p:attrNameLst>
                                          <p:attrName>style.visibility</p:attrName>
                                        </p:attrNameLst>
                                      </p:cBhvr>
                                      <p:to>
                                        <p:strVal val="visible"/>
                                      </p:to>
                                    </p:set>
                                    <p:animEffect transition="in" filter="fade">
                                      <p:cBhvr>
                                        <p:cTn id="14" dur="1000"/>
                                        <p:tgtEl>
                                          <p:spTgt spid="139265">
                                            <p:txEl>
                                              <p:pRg st="1" end="1"/>
                                            </p:txEl>
                                          </p:spTgt>
                                        </p:tgtEl>
                                      </p:cBhvr>
                                    </p:animEffect>
                                    <p:anim calcmode="lin" valueType="num">
                                      <p:cBhvr>
                                        <p:cTn id="15" dur="1000" fill="hold"/>
                                        <p:tgtEl>
                                          <p:spTgt spid="13926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92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9265">
                                            <p:txEl>
                                              <p:pRg st="2" end="2"/>
                                            </p:txEl>
                                          </p:spTgt>
                                        </p:tgtEl>
                                        <p:attrNameLst>
                                          <p:attrName>style.visibility</p:attrName>
                                        </p:attrNameLst>
                                      </p:cBhvr>
                                      <p:to>
                                        <p:strVal val="visible"/>
                                      </p:to>
                                    </p:set>
                                    <p:animEffect transition="in" filter="fade">
                                      <p:cBhvr>
                                        <p:cTn id="21" dur="1000"/>
                                        <p:tgtEl>
                                          <p:spTgt spid="139265">
                                            <p:txEl>
                                              <p:pRg st="2" end="2"/>
                                            </p:txEl>
                                          </p:spTgt>
                                        </p:tgtEl>
                                      </p:cBhvr>
                                    </p:animEffect>
                                    <p:anim calcmode="lin" valueType="num">
                                      <p:cBhvr>
                                        <p:cTn id="22" dur="1000" fill="hold"/>
                                        <p:tgtEl>
                                          <p:spTgt spid="13926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92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9265">
                                            <p:txEl>
                                              <p:pRg st="3" end="3"/>
                                            </p:txEl>
                                          </p:spTgt>
                                        </p:tgtEl>
                                        <p:attrNameLst>
                                          <p:attrName>style.visibility</p:attrName>
                                        </p:attrNameLst>
                                      </p:cBhvr>
                                      <p:to>
                                        <p:strVal val="visible"/>
                                      </p:to>
                                    </p:set>
                                    <p:animEffect transition="in" filter="fade">
                                      <p:cBhvr>
                                        <p:cTn id="28" dur="1000"/>
                                        <p:tgtEl>
                                          <p:spTgt spid="139265">
                                            <p:txEl>
                                              <p:pRg st="3" end="3"/>
                                            </p:txEl>
                                          </p:spTgt>
                                        </p:tgtEl>
                                      </p:cBhvr>
                                    </p:animEffect>
                                    <p:anim calcmode="lin" valueType="num">
                                      <p:cBhvr>
                                        <p:cTn id="29" dur="1000" fill="hold"/>
                                        <p:tgtEl>
                                          <p:spTgt spid="13926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92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9265">
                                            <p:txEl>
                                              <p:pRg st="4" end="4"/>
                                            </p:txEl>
                                          </p:spTgt>
                                        </p:tgtEl>
                                        <p:attrNameLst>
                                          <p:attrName>style.visibility</p:attrName>
                                        </p:attrNameLst>
                                      </p:cBhvr>
                                      <p:to>
                                        <p:strVal val="visible"/>
                                      </p:to>
                                    </p:set>
                                    <p:animEffect transition="in" filter="fade">
                                      <p:cBhvr>
                                        <p:cTn id="35" dur="1000"/>
                                        <p:tgtEl>
                                          <p:spTgt spid="139265">
                                            <p:txEl>
                                              <p:pRg st="4" end="4"/>
                                            </p:txEl>
                                          </p:spTgt>
                                        </p:tgtEl>
                                      </p:cBhvr>
                                    </p:animEffect>
                                    <p:anim calcmode="lin" valueType="num">
                                      <p:cBhvr>
                                        <p:cTn id="36" dur="1000" fill="hold"/>
                                        <p:tgtEl>
                                          <p:spTgt spid="13926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92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9265">
                                            <p:txEl>
                                              <p:pRg st="5" end="5"/>
                                            </p:txEl>
                                          </p:spTgt>
                                        </p:tgtEl>
                                        <p:attrNameLst>
                                          <p:attrName>style.visibility</p:attrName>
                                        </p:attrNameLst>
                                      </p:cBhvr>
                                      <p:to>
                                        <p:strVal val="visible"/>
                                      </p:to>
                                    </p:set>
                                    <p:animEffect transition="in" filter="fade">
                                      <p:cBhvr>
                                        <p:cTn id="42" dur="1000"/>
                                        <p:tgtEl>
                                          <p:spTgt spid="139265">
                                            <p:txEl>
                                              <p:pRg st="5" end="5"/>
                                            </p:txEl>
                                          </p:spTgt>
                                        </p:tgtEl>
                                      </p:cBhvr>
                                    </p:animEffect>
                                    <p:anim calcmode="lin" valueType="num">
                                      <p:cBhvr>
                                        <p:cTn id="43" dur="1000" fill="hold"/>
                                        <p:tgtEl>
                                          <p:spTgt spid="13926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926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5" name="Rectangle 3"/>
          <p:cNvSpPr/>
          <p:nvPr/>
        </p:nvSpPr>
        <p:spPr>
          <a:xfrm>
            <a:off x="1493838" y="587375"/>
            <a:ext cx="7086600" cy="685800"/>
          </a:xfrm>
          <a:prstGeom prst="rect">
            <a:avLst/>
          </a:prstGeom>
          <a:noFill/>
          <a:ln w="9525">
            <a:noFill/>
          </a:ln>
        </p:spPr>
        <p:txBody>
          <a:bodyPr anchor="ctr"/>
          <a:lstStyle/>
          <a:p>
            <a:pPr indent="0">
              <a:lnSpc>
                <a:spcPct val="90000"/>
              </a:lnSpc>
              <a:buNone/>
            </a:pPr>
            <a:r>
              <a:rPr lang="zh-CN" altLang="en-US" sz="2800" b="1" dirty="0">
                <a:solidFill>
                  <a:schemeClr val="tx1"/>
                </a:solidFill>
                <a:effectLst/>
                <a:latin typeface="微软雅黑" panose="020B0503020204020204" charset="-122"/>
                <a:ea typeface="微软雅黑" panose="020B0503020204020204" charset="-122"/>
                <a:sym typeface="Arial" panose="020B0604020202020204" pitchFamily="34" charset="0"/>
              </a:rPr>
              <a:t>学科服务服务平台</a:t>
            </a:r>
            <a:endParaRPr lang="zh-CN" altLang="en-US" sz="2800" b="1" dirty="0">
              <a:solidFill>
                <a:schemeClr val="tx1"/>
              </a:solidFill>
              <a:effectLst/>
              <a:latin typeface="微软雅黑" panose="020B0503020204020204" charset="-122"/>
              <a:ea typeface="微软雅黑" panose="020B0503020204020204" charset="-122"/>
              <a:sym typeface="Arial" panose="020B0604020202020204" pitchFamily="34" charset="0"/>
            </a:endParaRPr>
          </a:p>
        </p:txBody>
      </p:sp>
      <p:pic>
        <p:nvPicPr>
          <p:cNvPr id="4" name="图片 3"/>
          <p:cNvPicPr>
            <a:picLocks noChangeAspect="1"/>
          </p:cNvPicPr>
          <p:nvPr/>
        </p:nvPicPr>
        <p:blipFill>
          <a:blip r:embed="rId1"/>
          <a:stretch>
            <a:fillRect/>
          </a:stretch>
        </p:blipFill>
        <p:spPr>
          <a:xfrm>
            <a:off x="624840" y="1273175"/>
            <a:ext cx="11157585" cy="5511800"/>
          </a:xfrm>
          <a:prstGeom prst="rect">
            <a:avLst/>
          </a:prstGeom>
        </p:spPr>
      </p:pic>
      <p:pic>
        <p:nvPicPr>
          <p:cNvPr id="5" name="图片 4"/>
          <p:cNvPicPr>
            <a:picLocks noChangeAspect="1"/>
          </p:cNvPicPr>
          <p:nvPr/>
        </p:nvPicPr>
        <p:blipFill>
          <a:blip r:embed="rId2"/>
          <a:stretch>
            <a:fillRect/>
          </a:stretch>
        </p:blipFill>
        <p:spPr>
          <a:xfrm>
            <a:off x="699770" y="1273175"/>
            <a:ext cx="11082655" cy="5437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AppData\Roaming\360se6\Application\User Data\temp\330512-15092010334328.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54" t="11532" r="528" b="9635"/>
          <a:stretch>
            <a:fillRect/>
          </a:stretch>
        </p:blipFill>
        <p:spPr bwMode="auto">
          <a:xfrm>
            <a:off x="1496728" y="1312498"/>
            <a:ext cx="3101972" cy="1718899"/>
          </a:xfrm>
          <a:prstGeom prst="rect">
            <a:avLst/>
          </a:prstGeom>
          <a:solidFill>
            <a:srgbClr val="BC362D"/>
          </a:solidFill>
        </p:spPr>
      </p:pic>
      <p:sp>
        <p:nvSpPr>
          <p:cNvPr id="3" name="矩形 2"/>
          <p:cNvSpPr/>
          <p:nvPr/>
        </p:nvSpPr>
        <p:spPr>
          <a:xfrm>
            <a:off x="1495332" y="1312499"/>
            <a:ext cx="3104833" cy="1718899"/>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endParaRPr>
          </a:p>
        </p:txBody>
      </p:sp>
      <p:pic>
        <p:nvPicPr>
          <p:cNvPr id="6150" name="Picture 6" descr="C:\Users\Administrator\AppData\Roaming\360se6\Application\User Data\temp\330691-151004093001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17" b="8317"/>
          <a:stretch>
            <a:fillRect/>
          </a:stretch>
        </p:blipFill>
        <p:spPr bwMode="auto">
          <a:xfrm>
            <a:off x="1501981" y="3028363"/>
            <a:ext cx="3096719" cy="1721933"/>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C:\Users\Administrator\AppData\Roaming\360se6\Application\User Data\temp\330651-150P6152J99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395"/>
          <a:stretch>
            <a:fillRect/>
          </a:stretch>
        </p:blipFill>
        <p:spPr bwMode="auto">
          <a:xfrm>
            <a:off x="1516264" y="4750296"/>
            <a:ext cx="3082436" cy="1718899"/>
          </a:xfrm>
          <a:prstGeom prst="rect">
            <a:avLst/>
          </a:prstGeom>
          <a:solidFill>
            <a:srgbClr val="BC362D"/>
          </a:solidFill>
        </p:spPr>
      </p:pic>
      <p:sp>
        <p:nvSpPr>
          <p:cNvPr id="27" name="矩形 26"/>
          <p:cNvSpPr/>
          <p:nvPr/>
        </p:nvSpPr>
        <p:spPr>
          <a:xfrm>
            <a:off x="1495332" y="4750296"/>
            <a:ext cx="3104833" cy="1718899"/>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endParaRPr>
          </a:p>
        </p:txBody>
      </p:sp>
      <p:pic>
        <p:nvPicPr>
          <p:cNvPr id="6148" name="Picture 4" descr="C:\Users\Administrator\AppData\Roaming\360se6\Application\User Data\temp\330404-1509240K0496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959"/>
          <a:stretch>
            <a:fillRect/>
          </a:stretch>
        </p:blipFill>
        <p:spPr bwMode="auto">
          <a:xfrm>
            <a:off x="4600164" y="1312496"/>
            <a:ext cx="3103368" cy="171890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Administrator\AppData\Roaming\360se6\Application\User Data\temp\330508-1509201001486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478" b="7480"/>
          <a:stretch>
            <a:fillRect/>
          </a:stretch>
        </p:blipFill>
        <p:spPr bwMode="auto">
          <a:xfrm>
            <a:off x="4600164" y="4750297"/>
            <a:ext cx="3103368" cy="1718897"/>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C:\Users\Administrator\AppData\Roaming\360se6\Application\User Data\temp\330651-150P61534298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11" b="23171"/>
          <a:stretch>
            <a:fillRect/>
          </a:stretch>
        </p:blipFill>
        <p:spPr bwMode="auto">
          <a:xfrm>
            <a:off x="7661725" y="1312499"/>
            <a:ext cx="3104833" cy="1718899"/>
          </a:xfrm>
          <a:prstGeom prst="rect">
            <a:avLst/>
          </a:prstGeom>
          <a:solidFill>
            <a:srgbClr val="BC362D"/>
          </a:solidFill>
        </p:spPr>
      </p:pic>
      <p:sp>
        <p:nvSpPr>
          <p:cNvPr id="51" name="矩形 50"/>
          <p:cNvSpPr/>
          <p:nvPr/>
        </p:nvSpPr>
        <p:spPr>
          <a:xfrm>
            <a:off x="7661725" y="1312499"/>
            <a:ext cx="3104833" cy="1718899"/>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endParaRPr>
          </a:p>
        </p:txBody>
      </p:sp>
      <p:pic>
        <p:nvPicPr>
          <p:cNvPr id="6154" name="Picture 10" descr="C:\Users\Administrator\AppData\Roaming\360se6\Application\User Data\temp\330727-150R20222366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3" t="6057" r="1921" b="12076"/>
          <a:stretch>
            <a:fillRect/>
          </a:stretch>
        </p:blipFill>
        <p:spPr bwMode="auto">
          <a:xfrm>
            <a:off x="7661725" y="3031397"/>
            <a:ext cx="3104833" cy="1718899"/>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C:\Users\Administrator\AppData\Roaming\360se6\Application\User Data\temp\330729-150P21104214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999"/>
          <a:stretch>
            <a:fillRect/>
          </a:stretch>
        </p:blipFill>
        <p:spPr bwMode="auto">
          <a:xfrm>
            <a:off x="7661728" y="4750296"/>
            <a:ext cx="3104830" cy="1718898"/>
          </a:xfrm>
          <a:prstGeom prst="rect">
            <a:avLst/>
          </a:prstGeom>
          <a:solidFill>
            <a:srgbClr val="BC362D"/>
          </a:solidFill>
        </p:spPr>
      </p:pic>
      <p:sp>
        <p:nvSpPr>
          <p:cNvPr id="63" name="矩形 62"/>
          <p:cNvSpPr/>
          <p:nvPr/>
        </p:nvSpPr>
        <p:spPr>
          <a:xfrm>
            <a:off x="7661725" y="4750296"/>
            <a:ext cx="3104833" cy="1718899"/>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endParaRPr>
          </a:p>
        </p:txBody>
      </p:sp>
      <p:sp>
        <p:nvSpPr>
          <p:cNvPr id="12" name="TextBox 11"/>
          <p:cNvSpPr txBox="1"/>
          <p:nvPr/>
        </p:nvSpPr>
        <p:spPr>
          <a:xfrm>
            <a:off x="1538604" y="2151264"/>
            <a:ext cx="1270000" cy="420370"/>
          </a:xfrm>
          <a:prstGeom prst="rect">
            <a:avLst/>
          </a:prstGeom>
          <a:noFill/>
        </p:spPr>
        <p:txBody>
          <a:bodyPr wrap="none" rtlCol="0">
            <a:spAutoFit/>
          </a:bodyPr>
          <a:lstStyle/>
          <a:p>
            <a:r>
              <a:rPr lang="zh-CN" altLang="en-US" sz="2135" b="1" dirty="0">
                <a:latin typeface="微软雅黑" panose="020B0503020204020204" charset="-122"/>
                <a:ea typeface="微软雅黑" panose="020B0503020204020204" charset="-122"/>
              </a:rPr>
              <a:t>信息爆炸</a:t>
            </a:r>
            <a:endParaRPr lang="zh-CN" altLang="en-US" sz="2135" b="1" dirty="0">
              <a:latin typeface="微软雅黑" panose="020B0503020204020204" charset="-122"/>
              <a:ea typeface="微软雅黑" panose="020B0503020204020204" charset="-122"/>
            </a:endParaRPr>
          </a:p>
        </p:txBody>
      </p:sp>
      <p:sp>
        <p:nvSpPr>
          <p:cNvPr id="28" name="TextBox 27"/>
          <p:cNvSpPr txBox="1"/>
          <p:nvPr/>
        </p:nvSpPr>
        <p:spPr>
          <a:xfrm>
            <a:off x="1538604" y="5589061"/>
            <a:ext cx="1270000" cy="420370"/>
          </a:xfrm>
          <a:prstGeom prst="rect">
            <a:avLst/>
          </a:prstGeom>
          <a:noFill/>
        </p:spPr>
        <p:txBody>
          <a:bodyPr wrap="none" rtlCol="0">
            <a:spAutoFit/>
          </a:bodyPr>
          <a:lstStyle/>
          <a:p>
            <a:r>
              <a:rPr lang="zh-CN" altLang="en-US" sz="2135" b="1" dirty="0">
                <a:latin typeface="微软雅黑" panose="020B0503020204020204" charset="-122"/>
                <a:ea typeface="微软雅黑" panose="020B0503020204020204" charset="-122"/>
              </a:rPr>
              <a:t>获取便捷</a:t>
            </a:r>
            <a:endParaRPr lang="zh-CN" altLang="en-US" sz="2135" b="1" dirty="0">
              <a:latin typeface="微软雅黑" panose="020B0503020204020204" charset="-122"/>
              <a:ea typeface="微软雅黑" panose="020B0503020204020204" charset="-122"/>
            </a:endParaRPr>
          </a:p>
        </p:txBody>
      </p:sp>
      <p:sp>
        <p:nvSpPr>
          <p:cNvPr id="52" name="TextBox 51"/>
          <p:cNvSpPr txBox="1"/>
          <p:nvPr/>
        </p:nvSpPr>
        <p:spPr>
          <a:xfrm>
            <a:off x="7746805" y="2151264"/>
            <a:ext cx="1270000" cy="420370"/>
          </a:xfrm>
          <a:prstGeom prst="rect">
            <a:avLst/>
          </a:prstGeom>
          <a:noFill/>
        </p:spPr>
        <p:txBody>
          <a:bodyPr wrap="none" rtlCol="0">
            <a:spAutoFit/>
          </a:bodyPr>
          <a:lstStyle/>
          <a:p>
            <a:r>
              <a:rPr lang="zh-CN" altLang="en-US" sz="2135" b="1" dirty="0">
                <a:latin typeface="微软雅黑" panose="020B0503020204020204" charset="-122"/>
                <a:ea typeface="微软雅黑" panose="020B0503020204020204" charset="-122"/>
              </a:rPr>
              <a:t>信息匮乏</a:t>
            </a:r>
            <a:endParaRPr lang="zh-CN" altLang="en-US" sz="2135" b="1" dirty="0">
              <a:latin typeface="微软雅黑" panose="020B0503020204020204" charset="-122"/>
              <a:ea typeface="微软雅黑" panose="020B0503020204020204" charset="-122"/>
            </a:endParaRPr>
          </a:p>
        </p:txBody>
      </p:sp>
      <p:pic>
        <p:nvPicPr>
          <p:cNvPr id="6160" name="Picture 16" descr="C:\Users\Administrator\AppData\Roaming\360se6\Application\User Data\temp\330727-150R2012556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6937"/>
          <a:stretch>
            <a:fillRect/>
          </a:stretch>
        </p:blipFill>
        <p:spPr bwMode="auto">
          <a:xfrm>
            <a:off x="4558358" y="3028365"/>
            <a:ext cx="3103368" cy="1721932"/>
          </a:xfrm>
          <a:prstGeom prst="rect">
            <a:avLst/>
          </a:prstGeom>
          <a:solidFill>
            <a:srgbClr val="BC362D"/>
          </a:solidFill>
        </p:spPr>
      </p:pic>
      <p:sp>
        <p:nvSpPr>
          <p:cNvPr id="39" name="矩形 38"/>
          <p:cNvSpPr/>
          <p:nvPr/>
        </p:nvSpPr>
        <p:spPr>
          <a:xfrm>
            <a:off x="4556891" y="3031398"/>
            <a:ext cx="3104834" cy="1718899"/>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endParaRPr>
          </a:p>
        </p:txBody>
      </p:sp>
      <p:sp>
        <p:nvSpPr>
          <p:cNvPr id="64" name="TextBox 63"/>
          <p:cNvSpPr txBox="1"/>
          <p:nvPr/>
        </p:nvSpPr>
        <p:spPr>
          <a:xfrm>
            <a:off x="7746805" y="5589061"/>
            <a:ext cx="1270000" cy="420370"/>
          </a:xfrm>
          <a:prstGeom prst="rect">
            <a:avLst/>
          </a:prstGeom>
          <a:noFill/>
        </p:spPr>
        <p:txBody>
          <a:bodyPr wrap="none" rtlCol="0">
            <a:spAutoFit/>
          </a:bodyPr>
          <a:lstStyle/>
          <a:p>
            <a:r>
              <a:rPr lang="zh-CN" altLang="en-US" sz="2135" b="1" dirty="0">
                <a:latin typeface="微软雅黑" panose="020B0503020204020204" charset="-122"/>
                <a:ea typeface="微软雅黑" panose="020B0503020204020204" charset="-122"/>
              </a:rPr>
              <a:t>利用受限</a:t>
            </a:r>
            <a:endParaRPr lang="zh-CN" altLang="en-US" sz="2135" b="1" dirty="0">
              <a:latin typeface="微软雅黑" panose="020B0503020204020204" charset="-122"/>
              <a:ea typeface="微软雅黑" panose="020B0503020204020204" charset="-122"/>
            </a:endParaRPr>
          </a:p>
        </p:txBody>
      </p:sp>
      <p:grpSp>
        <p:nvGrpSpPr>
          <p:cNvPr id="4" name="组合 3"/>
          <p:cNvGrpSpPr/>
          <p:nvPr/>
        </p:nvGrpSpPr>
        <p:grpSpPr>
          <a:xfrm>
            <a:off x="5726704" y="3508242"/>
            <a:ext cx="765207" cy="765209"/>
            <a:chOff x="5718861" y="3224478"/>
            <a:chExt cx="765207" cy="765209"/>
          </a:xfrm>
        </p:grpSpPr>
        <p:sp>
          <p:nvSpPr>
            <p:cNvPr id="47" name="Freeform 55"/>
            <p:cNvSpPr>
              <a:spLocks noEditPoints="1"/>
            </p:cNvSpPr>
            <p:nvPr/>
          </p:nvSpPr>
          <p:spPr bwMode="auto">
            <a:xfrm>
              <a:off x="5718861" y="3224478"/>
              <a:ext cx="765207" cy="765209"/>
            </a:xfrm>
            <a:custGeom>
              <a:avLst/>
              <a:gdLst>
                <a:gd name="T0" fmla="*/ 114 w 120"/>
                <a:gd name="T1" fmla="*/ 0 h 120"/>
                <a:gd name="T2" fmla="*/ 6 w 120"/>
                <a:gd name="T3" fmla="*/ 0 h 120"/>
                <a:gd name="T4" fmla="*/ 0 w 120"/>
                <a:gd name="T5" fmla="*/ 6 h 120"/>
                <a:gd name="T6" fmla="*/ 0 w 120"/>
                <a:gd name="T7" fmla="*/ 84 h 120"/>
                <a:gd name="T8" fmla="*/ 6 w 120"/>
                <a:gd name="T9" fmla="*/ 90 h 120"/>
                <a:gd name="T10" fmla="*/ 45 w 120"/>
                <a:gd name="T11" fmla="*/ 90 h 120"/>
                <a:gd name="T12" fmla="*/ 30 w 120"/>
                <a:gd name="T13" fmla="*/ 115 h 120"/>
                <a:gd name="T14" fmla="*/ 32 w 120"/>
                <a:gd name="T15" fmla="*/ 120 h 120"/>
                <a:gd name="T16" fmla="*/ 36 w 120"/>
                <a:gd name="T17" fmla="*/ 118 h 120"/>
                <a:gd name="T18" fmla="*/ 52 w 120"/>
                <a:gd name="T19" fmla="*/ 90 h 120"/>
                <a:gd name="T20" fmla="*/ 68 w 120"/>
                <a:gd name="T21" fmla="*/ 90 h 120"/>
                <a:gd name="T22" fmla="*/ 84 w 120"/>
                <a:gd name="T23" fmla="*/ 118 h 120"/>
                <a:gd name="T24" fmla="*/ 88 w 120"/>
                <a:gd name="T25" fmla="*/ 120 h 120"/>
                <a:gd name="T26" fmla="*/ 90 w 120"/>
                <a:gd name="T27" fmla="*/ 115 h 120"/>
                <a:gd name="T28" fmla="*/ 75 w 120"/>
                <a:gd name="T29" fmla="*/ 90 h 120"/>
                <a:gd name="T30" fmla="*/ 114 w 120"/>
                <a:gd name="T31" fmla="*/ 90 h 120"/>
                <a:gd name="T32" fmla="*/ 120 w 120"/>
                <a:gd name="T33" fmla="*/ 84 h 120"/>
                <a:gd name="T34" fmla="*/ 120 w 120"/>
                <a:gd name="T35" fmla="*/ 6 h 120"/>
                <a:gd name="T36" fmla="*/ 114 w 120"/>
                <a:gd name="T37" fmla="*/ 0 h 120"/>
                <a:gd name="T38" fmla="*/ 114 w 120"/>
                <a:gd name="T39" fmla="*/ 84 h 120"/>
                <a:gd name="T40" fmla="*/ 6 w 120"/>
                <a:gd name="T41" fmla="*/ 84 h 120"/>
                <a:gd name="T42" fmla="*/ 6 w 120"/>
                <a:gd name="T43" fmla="*/ 6 h 120"/>
                <a:gd name="T44" fmla="*/ 114 w 120"/>
                <a:gd name="T45" fmla="*/ 6 h 120"/>
                <a:gd name="T46" fmla="*/ 114 w 120"/>
                <a:gd name="T47"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20">
                  <a:moveTo>
                    <a:pt x="114" y="0"/>
                  </a:moveTo>
                  <a:cubicBezTo>
                    <a:pt x="6" y="0"/>
                    <a:pt x="6" y="0"/>
                    <a:pt x="6" y="0"/>
                  </a:cubicBezTo>
                  <a:cubicBezTo>
                    <a:pt x="3" y="0"/>
                    <a:pt x="0" y="3"/>
                    <a:pt x="0" y="6"/>
                  </a:cubicBezTo>
                  <a:cubicBezTo>
                    <a:pt x="0" y="84"/>
                    <a:pt x="0" y="84"/>
                    <a:pt x="0" y="84"/>
                  </a:cubicBezTo>
                  <a:cubicBezTo>
                    <a:pt x="0" y="87"/>
                    <a:pt x="3" y="90"/>
                    <a:pt x="6" y="90"/>
                  </a:cubicBezTo>
                  <a:cubicBezTo>
                    <a:pt x="45" y="90"/>
                    <a:pt x="45" y="90"/>
                    <a:pt x="45" y="90"/>
                  </a:cubicBezTo>
                  <a:cubicBezTo>
                    <a:pt x="30" y="115"/>
                    <a:pt x="30" y="115"/>
                    <a:pt x="30" y="115"/>
                  </a:cubicBezTo>
                  <a:cubicBezTo>
                    <a:pt x="30" y="117"/>
                    <a:pt x="30" y="119"/>
                    <a:pt x="32" y="120"/>
                  </a:cubicBezTo>
                  <a:cubicBezTo>
                    <a:pt x="33" y="120"/>
                    <a:pt x="35" y="120"/>
                    <a:pt x="36" y="118"/>
                  </a:cubicBezTo>
                  <a:cubicBezTo>
                    <a:pt x="52" y="90"/>
                    <a:pt x="52" y="90"/>
                    <a:pt x="52" y="90"/>
                  </a:cubicBezTo>
                  <a:cubicBezTo>
                    <a:pt x="68" y="90"/>
                    <a:pt x="68" y="90"/>
                    <a:pt x="68" y="90"/>
                  </a:cubicBezTo>
                  <a:cubicBezTo>
                    <a:pt x="84" y="118"/>
                    <a:pt x="84" y="118"/>
                    <a:pt x="84" y="118"/>
                  </a:cubicBezTo>
                  <a:cubicBezTo>
                    <a:pt x="85" y="120"/>
                    <a:pt x="87" y="120"/>
                    <a:pt x="88" y="120"/>
                  </a:cubicBezTo>
                  <a:cubicBezTo>
                    <a:pt x="90" y="119"/>
                    <a:pt x="90" y="117"/>
                    <a:pt x="90" y="115"/>
                  </a:cubicBezTo>
                  <a:cubicBezTo>
                    <a:pt x="75" y="90"/>
                    <a:pt x="75" y="90"/>
                    <a:pt x="75" y="90"/>
                  </a:cubicBezTo>
                  <a:cubicBezTo>
                    <a:pt x="114" y="90"/>
                    <a:pt x="114" y="90"/>
                    <a:pt x="114" y="90"/>
                  </a:cubicBezTo>
                  <a:cubicBezTo>
                    <a:pt x="117" y="90"/>
                    <a:pt x="120" y="87"/>
                    <a:pt x="120" y="84"/>
                  </a:cubicBezTo>
                  <a:cubicBezTo>
                    <a:pt x="120" y="6"/>
                    <a:pt x="120" y="6"/>
                    <a:pt x="120" y="6"/>
                  </a:cubicBezTo>
                  <a:cubicBezTo>
                    <a:pt x="120" y="3"/>
                    <a:pt x="117" y="0"/>
                    <a:pt x="114" y="0"/>
                  </a:cubicBezTo>
                  <a:close/>
                  <a:moveTo>
                    <a:pt x="114" y="84"/>
                  </a:moveTo>
                  <a:cubicBezTo>
                    <a:pt x="6" y="84"/>
                    <a:pt x="6" y="84"/>
                    <a:pt x="6" y="84"/>
                  </a:cubicBezTo>
                  <a:cubicBezTo>
                    <a:pt x="6" y="6"/>
                    <a:pt x="6" y="6"/>
                    <a:pt x="6" y="6"/>
                  </a:cubicBezTo>
                  <a:cubicBezTo>
                    <a:pt x="114" y="6"/>
                    <a:pt x="114" y="6"/>
                    <a:pt x="114" y="6"/>
                  </a:cubicBezTo>
                  <a:lnTo>
                    <a:pt x="114" y="84"/>
                  </a:lnTo>
                  <a:close/>
                </a:path>
              </a:pathLst>
            </a:custGeom>
            <a:solidFill>
              <a:schemeClr val="tx1"/>
            </a:solidFill>
            <a:ln w="9525">
              <a:noFill/>
              <a:round/>
            </a:ln>
          </p:spPr>
          <p:txBody>
            <a:bodyPr vert="horz" wrap="square" lIns="121920" tIns="60960" rIns="121920" bIns="60960" numCol="1" anchor="t" anchorCtr="0" compatLnSpc="1"/>
            <a:lstStyle/>
            <a:p>
              <a:endParaRPr lang="zh-CN" altLang="en-US" sz="2400"/>
            </a:p>
          </p:txBody>
        </p:sp>
        <p:sp>
          <p:nvSpPr>
            <p:cNvPr id="48" name="Freeform 56"/>
            <p:cNvSpPr/>
            <p:nvPr/>
          </p:nvSpPr>
          <p:spPr bwMode="auto">
            <a:xfrm>
              <a:off x="5853581" y="3359198"/>
              <a:ext cx="495768" cy="304468"/>
            </a:xfrm>
            <a:custGeom>
              <a:avLst/>
              <a:gdLst>
                <a:gd name="T0" fmla="*/ 3 w 78"/>
                <a:gd name="T1" fmla="*/ 48 h 48"/>
                <a:gd name="T2" fmla="*/ 5 w 78"/>
                <a:gd name="T3" fmla="*/ 47 h 48"/>
                <a:gd name="T4" fmla="*/ 28 w 78"/>
                <a:gd name="T5" fmla="*/ 13 h 48"/>
                <a:gd name="T6" fmla="*/ 55 w 78"/>
                <a:gd name="T7" fmla="*/ 35 h 48"/>
                <a:gd name="T8" fmla="*/ 58 w 78"/>
                <a:gd name="T9" fmla="*/ 36 h 48"/>
                <a:gd name="T10" fmla="*/ 60 w 78"/>
                <a:gd name="T11" fmla="*/ 35 h 48"/>
                <a:gd name="T12" fmla="*/ 78 w 78"/>
                <a:gd name="T13" fmla="*/ 5 h 48"/>
                <a:gd name="T14" fmla="*/ 77 w 78"/>
                <a:gd name="T15" fmla="*/ 0 h 48"/>
                <a:gd name="T16" fmla="*/ 72 w 78"/>
                <a:gd name="T17" fmla="*/ 1 h 48"/>
                <a:gd name="T18" fmla="*/ 56 w 78"/>
                <a:gd name="T19" fmla="*/ 29 h 48"/>
                <a:gd name="T20" fmla="*/ 29 w 78"/>
                <a:gd name="T21" fmla="*/ 7 h 48"/>
                <a:gd name="T22" fmla="*/ 27 w 78"/>
                <a:gd name="T23" fmla="*/ 6 h 48"/>
                <a:gd name="T24" fmla="*/ 25 w 78"/>
                <a:gd name="T25" fmla="*/ 7 h 48"/>
                <a:gd name="T26" fmla="*/ 1 w 78"/>
                <a:gd name="T27" fmla="*/ 43 h 48"/>
                <a:gd name="T28" fmla="*/ 1 w 78"/>
                <a:gd name="T29" fmla="*/ 47 h 48"/>
                <a:gd name="T30" fmla="*/ 3 w 78"/>
                <a:gd name="T3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48">
                  <a:moveTo>
                    <a:pt x="3" y="48"/>
                  </a:moveTo>
                  <a:cubicBezTo>
                    <a:pt x="4" y="48"/>
                    <a:pt x="5" y="48"/>
                    <a:pt x="5" y="47"/>
                  </a:cubicBezTo>
                  <a:cubicBezTo>
                    <a:pt x="28" y="13"/>
                    <a:pt x="28" y="13"/>
                    <a:pt x="28" y="13"/>
                  </a:cubicBezTo>
                  <a:cubicBezTo>
                    <a:pt x="55" y="35"/>
                    <a:pt x="55" y="35"/>
                    <a:pt x="55" y="35"/>
                  </a:cubicBezTo>
                  <a:cubicBezTo>
                    <a:pt x="56" y="36"/>
                    <a:pt x="57" y="36"/>
                    <a:pt x="58" y="36"/>
                  </a:cubicBezTo>
                  <a:cubicBezTo>
                    <a:pt x="58" y="36"/>
                    <a:pt x="59" y="35"/>
                    <a:pt x="60" y="35"/>
                  </a:cubicBezTo>
                  <a:cubicBezTo>
                    <a:pt x="78" y="5"/>
                    <a:pt x="78" y="5"/>
                    <a:pt x="78" y="5"/>
                  </a:cubicBezTo>
                  <a:cubicBezTo>
                    <a:pt x="78" y="3"/>
                    <a:pt x="78" y="1"/>
                    <a:pt x="77" y="0"/>
                  </a:cubicBezTo>
                  <a:cubicBezTo>
                    <a:pt x="75" y="0"/>
                    <a:pt x="73" y="0"/>
                    <a:pt x="72" y="1"/>
                  </a:cubicBezTo>
                  <a:cubicBezTo>
                    <a:pt x="56" y="29"/>
                    <a:pt x="56" y="29"/>
                    <a:pt x="56" y="29"/>
                  </a:cubicBezTo>
                  <a:cubicBezTo>
                    <a:pt x="29" y="7"/>
                    <a:pt x="29" y="7"/>
                    <a:pt x="29" y="7"/>
                  </a:cubicBezTo>
                  <a:cubicBezTo>
                    <a:pt x="28" y="6"/>
                    <a:pt x="27" y="6"/>
                    <a:pt x="27" y="6"/>
                  </a:cubicBezTo>
                  <a:cubicBezTo>
                    <a:pt x="26" y="6"/>
                    <a:pt x="25" y="7"/>
                    <a:pt x="25" y="7"/>
                  </a:cubicBezTo>
                  <a:cubicBezTo>
                    <a:pt x="1" y="43"/>
                    <a:pt x="1" y="43"/>
                    <a:pt x="1" y="43"/>
                  </a:cubicBezTo>
                  <a:cubicBezTo>
                    <a:pt x="0" y="45"/>
                    <a:pt x="0" y="47"/>
                    <a:pt x="1" y="47"/>
                  </a:cubicBezTo>
                  <a:cubicBezTo>
                    <a:pt x="2" y="48"/>
                    <a:pt x="2" y="48"/>
                    <a:pt x="3" y="48"/>
                  </a:cubicBezTo>
                  <a:close/>
                </a:path>
              </a:pathLst>
            </a:custGeom>
            <a:solidFill>
              <a:schemeClr val="tx1"/>
            </a:solidFill>
            <a:ln w="9525">
              <a:noFill/>
              <a:round/>
            </a:ln>
          </p:spPr>
          <p:txBody>
            <a:bodyPr vert="horz" wrap="square" lIns="121920" tIns="60960" rIns="121920" bIns="60960" numCol="1" anchor="t" anchorCtr="0" compatLnSpc="1"/>
            <a:lstStyle/>
            <a:p>
              <a:endParaRPr lang="zh-CN" altLang="en-US" sz="2400"/>
            </a:p>
          </p:txBody>
        </p:sp>
      </p:grpSp>
      <p:grpSp>
        <p:nvGrpSpPr>
          <p:cNvPr id="45" name="组合 44"/>
          <p:cNvGrpSpPr/>
          <p:nvPr/>
        </p:nvGrpSpPr>
        <p:grpSpPr>
          <a:xfrm>
            <a:off x="-6509" y="258236"/>
            <a:ext cx="6497955" cy="1200863"/>
            <a:chOff x="-259892" y="-1"/>
            <a:chExt cx="6497955" cy="1200863"/>
          </a:xfrm>
        </p:grpSpPr>
        <p:sp>
          <p:nvSpPr>
            <p:cNvPr id="49" name="素材框 48"/>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0" name="图片 49"/>
            <p:cNvPicPr>
              <a:picLocks noChangeAspect="1"/>
            </p:cNvPicPr>
            <p:nvPr/>
          </p:nvPicPr>
          <p:blipFill rotWithShape="1">
            <a:blip r:embed="rId10"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56" name="文本框 55"/>
            <p:cNvSpPr txBox="1"/>
            <p:nvPr/>
          </p:nvSpPr>
          <p:spPr>
            <a:xfrm>
              <a:off x="353201" y="383933"/>
              <a:ext cx="655093" cy="583565"/>
            </a:xfrm>
            <a:prstGeom prst="rect">
              <a:avLst/>
            </a:prstGeom>
            <a:noFill/>
          </p:spPr>
          <p:txBody>
            <a:bodyPr wrap="square" rtlCol="0">
              <a:spAutoFit/>
            </a:bodyPr>
            <a:lstStyle/>
            <a:p>
              <a:endParaRPr lang="zh-CN" altLang="en-US" sz="3200" dirty="0">
                <a:latin typeface="Impact" panose="020B0806030902050204" pitchFamily="34" charset="0"/>
              </a:endParaRPr>
            </a:p>
          </p:txBody>
        </p:sp>
        <p:sp>
          <p:nvSpPr>
            <p:cNvPr id="57" name="文本框 56"/>
            <p:cNvSpPr txBox="1"/>
            <p:nvPr/>
          </p:nvSpPr>
          <p:spPr>
            <a:xfrm>
              <a:off x="1175208" y="418464"/>
              <a:ext cx="5062855" cy="521970"/>
            </a:xfrm>
            <a:prstGeom prst="rect">
              <a:avLst/>
            </a:prstGeom>
            <a:noFill/>
          </p:spPr>
          <p:txBody>
            <a:bodyPr wrap="square" rtlCol="0">
              <a:spAutoFit/>
            </a:bodyPr>
            <a:lstStyle/>
            <a:p>
              <a:r>
                <a:rPr lang="zh-CN" altLang="en-US" sz="2800" b="1" dirty="0">
                  <a:latin typeface="微软雅黑" panose="020B0503020204020204" charset="-122"/>
                  <a:ea typeface="微软雅黑" panose="020B0503020204020204" charset="-122"/>
                  <a:cs typeface="微软雅黑" panose="020B0503020204020204" charset="-122"/>
                </a:rPr>
                <a:t>信息时代</a:t>
              </a:r>
              <a:r>
                <a:rPr lang="en-US" altLang="zh-CN" sz="2800" b="1" dirty="0">
                  <a:latin typeface="微软雅黑" panose="020B0503020204020204" charset="-122"/>
                  <a:ea typeface="微软雅黑" panose="020B0503020204020204" charset="-122"/>
                  <a:cs typeface="微软雅黑" panose="020B0503020204020204" charset="-122"/>
                </a:rPr>
                <a:t>-</a:t>
              </a:r>
              <a:r>
                <a:rPr lang="zh-CN" altLang="en-US" sz="2800" b="1" dirty="0">
                  <a:latin typeface="微软雅黑" panose="020B0503020204020204" charset="-122"/>
                  <a:ea typeface="微软雅黑" panose="020B0503020204020204" charset="-122"/>
                  <a:cs typeface="微软雅黑" panose="020B0503020204020204" charset="-122"/>
                </a:rPr>
                <a:t>你准备好了吗？</a:t>
              </a:r>
              <a:endParaRPr lang="zh-CN" altLang="en-US" sz="2800" b="1" dirty="0">
                <a:latin typeface="微软雅黑" panose="020B0503020204020204" charset="-122"/>
                <a:ea typeface="微软雅黑" panose="020B0503020204020204" charset="-122"/>
                <a:cs typeface="微软雅黑" panose="020B0503020204020204" charset="-122"/>
              </a:endParaRPr>
            </a:p>
          </p:txBody>
        </p:sp>
      </p:grpSp>
    </p:spTree>
    <p:custDataLst>
      <p:tags r:id="rId1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grpId="0" nodeType="withEffect">
                                  <p:stCondLst>
                                    <p:cond delay="0"/>
                                  </p:stCondLst>
                                  <p:iterate type="lt">
                                    <p:tmPct val="10000"/>
                                  </p:iterate>
                                  <p:childTnLst>
                                    <p:set>
                                      <p:cBhvr>
                                        <p:cTn id="11" dur="1" fill="hold">
                                          <p:stCondLst>
                                            <p:cond delay="0"/>
                                          </p:stCondLst>
                                        </p:cTn>
                                        <p:tgtEl>
                                          <p:spTgt spid="52"/>
                                        </p:tgtEl>
                                        <p:attrNameLst>
                                          <p:attrName>style.visibility</p:attrName>
                                        </p:attrNameLst>
                                      </p:cBhvr>
                                      <p:to>
                                        <p:strVal val="visible"/>
                                      </p:to>
                                    </p:set>
                                    <p:anim calcmode="lin" valueType="num">
                                      <p:cBhvr>
                                        <p:cTn id="12" dur="1000" fill="hold"/>
                                        <p:tgtEl>
                                          <p:spTgt spid="52"/>
                                        </p:tgtEl>
                                        <p:attrNameLst>
                                          <p:attrName>ppt_w</p:attrName>
                                        </p:attrNameLst>
                                      </p:cBhvr>
                                      <p:tavLst>
                                        <p:tav tm="0">
                                          <p:val>
                                            <p:strVal val="#ppt_w+.3"/>
                                          </p:val>
                                        </p:tav>
                                        <p:tav tm="100000">
                                          <p:val>
                                            <p:strVal val="#ppt_w"/>
                                          </p:val>
                                        </p:tav>
                                      </p:tavLst>
                                    </p:anim>
                                    <p:anim calcmode="lin" valueType="num">
                                      <p:cBhvr>
                                        <p:cTn id="13" dur="1000" fill="hold"/>
                                        <p:tgtEl>
                                          <p:spTgt spid="52"/>
                                        </p:tgtEl>
                                        <p:attrNameLst>
                                          <p:attrName>ppt_h</p:attrName>
                                        </p:attrNameLst>
                                      </p:cBhvr>
                                      <p:tavLst>
                                        <p:tav tm="0">
                                          <p:val>
                                            <p:strVal val="#ppt_h"/>
                                          </p:val>
                                        </p:tav>
                                        <p:tav tm="100000">
                                          <p:val>
                                            <p:strVal val="#ppt_h"/>
                                          </p:val>
                                        </p:tav>
                                      </p:tavLst>
                                    </p:anim>
                                    <p:animEffect transition="in" filter="fade">
                                      <p:cBhvr>
                                        <p:cTn id="14" dur="1000"/>
                                        <p:tgtEl>
                                          <p:spTgt spid="52"/>
                                        </p:tgtEl>
                                      </p:cBhvr>
                                    </p:animEffect>
                                  </p:childTnLst>
                                </p:cTn>
                              </p:par>
                            </p:childTnLst>
                          </p:cTn>
                        </p:par>
                        <p:par>
                          <p:cTn id="15" fill="hold">
                            <p:stCondLst>
                              <p:cond delay="1299"/>
                            </p:stCondLst>
                            <p:childTnLst>
                              <p:par>
                                <p:cTn id="16" presetID="50" presetClass="entr" presetSubtype="0" decel="100000" fill="hold" grpId="0" nodeType="afterEffect">
                                  <p:stCondLst>
                                    <p:cond delay="0"/>
                                  </p:stCondLst>
                                  <p:iterate type="lt">
                                    <p:tmPct val="10000"/>
                                  </p:iterate>
                                  <p:childTnLst>
                                    <p:set>
                                      <p:cBhvr>
                                        <p:cTn id="17" dur="1" fill="hold">
                                          <p:stCondLst>
                                            <p:cond delay="0"/>
                                          </p:stCondLst>
                                        </p:cTn>
                                        <p:tgtEl>
                                          <p:spTgt spid="28"/>
                                        </p:tgtEl>
                                        <p:attrNameLst>
                                          <p:attrName>style.visibility</p:attrName>
                                        </p:attrNameLst>
                                      </p:cBhvr>
                                      <p:to>
                                        <p:strVal val="visible"/>
                                      </p:to>
                                    </p:set>
                                    <p:anim calcmode="lin" valueType="num">
                                      <p:cBhvr>
                                        <p:cTn id="18" dur="1000" fill="hold"/>
                                        <p:tgtEl>
                                          <p:spTgt spid="28"/>
                                        </p:tgtEl>
                                        <p:attrNameLst>
                                          <p:attrName>ppt_w</p:attrName>
                                        </p:attrNameLst>
                                      </p:cBhvr>
                                      <p:tavLst>
                                        <p:tav tm="0">
                                          <p:val>
                                            <p:strVal val="#ppt_w+.3"/>
                                          </p:val>
                                        </p:tav>
                                        <p:tav tm="100000">
                                          <p:val>
                                            <p:strVal val="#ppt_w"/>
                                          </p:val>
                                        </p:tav>
                                      </p:tavLst>
                                    </p:anim>
                                    <p:anim calcmode="lin" valueType="num">
                                      <p:cBhvr>
                                        <p:cTn id="19" dur="1000" fill="hold"/>
                                        <p:tgtEl>
                                          <p:spTgt spid="28"/>
                                        </p:tgtEl>
                                        <p:attrNameLst>
                                          <p:attrName>ppt_h</p:attrName>
                                        </p:attrNameLst>
                                      </p:cBhvr>
                                      <p:tavLst>
                                        <p:tav tm="0">
                                          <p:val>
                                            <p:strVal val="#ppt_h"/>
                                          </p:val>
                                        </p:tav>
                                        <p:tav tm="100000">
                                          <p:val>
                                            <p:strVal val="#ppt_h"/>
                                          </p:val>
                                        </p:tav>
                                      </p:tavLst>
                                    </p:anim>
                                    <p:animEffect transition="in" filter="fade">
                                      <p:cBhvr>
                                        <p:cTn id="20" dur="1000"/>
                                        <p:tgtEl>
                                          <p:spTgt spid="28"/>
                                        </p:tgtEl>
                                      </p:cBhvr>
                                    </p:animEffect>
                                  </p:childTnLst>
                                </p:cTn>
                              </p:par>
                              <p:par>
                                <p:cTn id="21" presetID="50" presetClass="entr" presetSubtype="0" decel="100000" fill="hold" grpId="0" nodeType="withEffect">
                                  <p:stCondLst>
                                    <p:cond delay="0"/>
                                  </p:stCondLst>
                                  <p:iterate type="lt">
                                    <p:tmPct val="10000"/>
                                  </p:iterate>
                                  <p:childTnLst>
                                    <p:set>
                                      <p:cBhvr>
                                        <p:cTn id="22" dur="1" fill="hold">
                                          <p:stCondLst>
                                            <p:cond delay="0"/>
                                          </p:stCondLst>
                                        </p:cTn>
                                        <p:tgtEl>
                                          <p:spTgt spid="64"/>
                                        </p:tgtEl>
                                        <p:attrNameLst>
                                          <p:attrName>style.visibility</p:attrName>
                                        </p:attrNameLst>
                                      </p:cBhvr>
                                      <p:to>
                                        <p:strVal val="visible"/>
                                      </p:to>
                                    </p:set>
                                    <p:anim calcmode="lin" valueType="num">
                                      <p:cBhvr>
                                        <p:cTn id="23" dur="1000" fill="hold"/>
                                        <p:tgtEl>
                                          <p:spTgt spid="64"/>
                                        </p:tgtEl>
                                        <p:attrNameLst>
                                          <p:attrName>ppt_w</p:attrName>
                                        </p:attrNameLst>
                                      </p:cBhvr>
                                      <p:tavLst>
                                        <p:tav tm="0">
                                          <p:val>
                                            <p:strVal val="#ppt_w+.3"/>
                                          </p:val>
                                        </p:tav>
                                        <p:tav tm="100000">
                                          <p:val>
                                            <p:strVal val="#ppt_w"/>
                                          </p:val>
                                        </p:tav>
                                      </p:tavLst>
                                    </p:anim>
                                    <p:anim calcmode="lin" valueType="num">
                                      <p:cBhvr>
                                        <p:cTn id="24" dur="1000" fill="hold"/>
                                        <p:tgtEl>
                                          <p:spTgt spid="64"/>
                                        </p:tgtEl>
                                        <p:attrNameLst>
                                          <p:attrName>ppt_h</p:attrName>
                                        </p:attrNameLst>
                                      </p:cBhvr>
                                      <p:tavLst>
                                        <p:tav tm="0">
                                          <p:val>
                                            <p:strVal val="#ppt_h"/>
                                          </p:val>
                                        </p:tav>
                                        <p:tav tm="100000">
                                          <p:val>
                                            <p:strVal val="#ppt_h"/>
                                          </p:val>
                                        </p:tav>
                                      </p:tavLst>
                                    </p:anim>
                                    <p:animEffect transition="in" filter="fade">
                                      <p:cBhvr>
                                        <p:cTn id="25"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52" grpId="0"/>
      <p:bldP spid="6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552315" y="139700"/>
            <a:ext cx="7416165" cy="2092325"/>
          </a:xfrm>
          <a:prstGeom prst="rect">
            <a:avLst/>
          </a:prstGeom>
        </p:spPr>
      </p:pic>
      <p:sp>
        <p:nvSpPr>
          <p:cNvPr id="142338" name="Rectangle 3"/>
          <p:cNvSpPr/>
          <p:nvPr/>
        </p:nvSpPr>
        <p:spPr>
          <a:xfrm>
            <a:off x="1424305" y="657225"/>
            <a:ext cx="7086600" cy="685800"/>
          </a:xfrm>
          <a:prstGeom prst="rect">
            <a:avLst/>
          </a:prstGeom>
          <a:noFill/>
          <a:ln w="9525">
            <a:noFill/>
          </a:ln>
        </p:spPr>
        <p:txBody>
          <a:bodyPr anchor="ctr">
            <a:scene3d>
              <a:camera prst="orthographicFront"/>
              <a:lightRig rig="threePt" dir="t"/>
            </a:scene3d>
          </a:bodyPr>
          <a:lstStyle/>
          <a:p>
            <a:pPr indent="0">
              <a:lnSpc>
                <a:spcPct val="90000"/>
              </a:lnSpc>
              <a:buNone/>
            </a:pPr>
            <a:r>
              <a:rPr lang="zh-CN" altLang="en-US" sz="2800" b="1" dirty="0">
                <a:solidFill>
                  <a:schemeClr val="tx1"/>
                </a:solidFill>
                <a:effectLst/>
                <a:latin typeface="微软雅黑" panose="020B0503020204020204" charset="-122"/>
                <a:ea typeface="微软雅黑" panose="020B0503020204020204" charset="-122"/>
                <a:sym typeface="Arial" panose="020B0604020202020204" pitchFamily="34" charset="0"/>
              </a:rPr>
              <a:t>远程访问服务</a:t>
            </a:r>
            <a:endParaRPr lang="zh-CN" altLang="en-US" sz="2800" b="1" dirty="0">
              <a:solidFill>
                <a:schemeClr val="tx1"/>
              </a:solidFill>
              <a:effectLst/>
              <a:latin typeface="微软雅黑" panose="020B0503020204020204" charset="-122"/>
              <a:ea typeface="微软雅黑" panose="020B0503020204020204" charset="-122"/>
              <a:sym typeface="Arial" panose="020B0604020202020204" pitchFamily="34" charset="0"/>
            </a:endParaRPr>
          </a:p>
        </p:txBody>
      </p:sp>
      <p:pic>
        <p:nvPicPr>
          <p:cNvPr id="5" name="图片 4"/>
          <p:cNvPicPr>
            <a:picLocks noChangeAspect="1"/>
          </p:cNvPicPr>
          <p:nvPr/>
        </p:nvPicPr>
        <p:blipFill>
          <a:blip r:embed="rId2"/>
          <a:stretch>
            <a:fillRect/>
          </a:stretch>
        </p:blipFill>
        <p:spPr>
          <a:xfrm>
            <a:off x="956945" y="2232025"/>
            <a:ext cx="5556250" cy="462597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图片 4" descr="IMG_256"/>
          <p:cNvPicPr>
            <a:picLocks noChangeAspect="1"/>
          </p:cNvPicPr>
          <p:nvPr/>
        </p:nvPicPr>
        <p:blipFill>
          <a:blip r:embed="rId1"/>
          <a:stretch>
            <a:fillRect/>
          </a:stretch>
        </p:blipFill>
        <p:spPr>
          <a:xfrm>
            <a:off x="2001838" y="1317625"/>
            <a:ext cx="5635625" cy="4646613"/>
          </a:xfrm>
          <a:prstGeom prst="rect">
            <a:avLst/>
          </a:prstGeom>
          <a:noFill/>
          <a:ln w="9525">
            <a:noFill/>
          </a:ln>
        </p:spPr>
      </p:pic>
      <p:sp>
        <p:nvSpPr>
          <p:cNvPr id="136196" name="Rectangle 4"/>
          <p:cNvSpPr/>
          <p:nvPr/>
        </p:nvSpPr>
        <p:spPr>
          <a:xfrm>
            <a:off x="2228850" y="3632200"/>
            <a:ext cx="3600450" cy="431800"/>
          </a:xfrm>
          <a:prstGeom prst="rect">
            <a:avLst/>
          </a:prstGeom>
          <a:noFill/>
          <a:ln w="28575" cap="flat" cmpd="sng">
            <a:solidFill>
              <a:srgbClr val="E33725"/>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136197" name="AutoShape 5"/>
          <p:cNvSpPr/>
          <p:nvPr/>
        </p:nvSpPr>
        <p:spPr>
          <a:xfrm>
            <a:off x="8256905" y="3068955"/>
            <a:ext cx="3501390" cy="995045"/>
          </a:xfrm>
          <a:prstGeom prst="accentBorderCallout2">
            <a:avLst>
              <a:gd name="adj1" fmla="val 15861"/>
              <a:gd name="adj2" fmla="val -3778"/>
              <a:gd name="adj3" fmla="val 15861"/>
              <a:gd name="adj4" fmla="val -7560"/>
              <a:gd name="adj5" fmla="val 95153"/>
              <a:gd name="adj6" fmla="val -21181"/>
            </a:avLst>
          </a:prstGeom>
          <a:noFill/>
          <a:ln w="25400" cap="flat" cmpd="sng">
            <a:solidFill>
              <a:srgbClr val="888C8F"/>
            </a:solidFill>
            <a:prstDash val="solid"/>
            <a:miter/>
            <a:headEnd type="none" w="med" len="med"/>
            <a:tailEnd type="none" w="med" len="med"/>
          </a:ln>
        </p:spPr>
        <p:txBody>
          <a:bodyPr anchor="t"/>
          <a:lstStyle/>
          <a:p>
            <a:r>
              <a:rPr lang="zh-CN" altLang="en-US" dirty="0">
                <a:solidFill>
                  <a:srgbClr val="1F2021"/>
                </a:solidFill>
                <a:latin typeface="微软雅黑" panose="020B0503020204020204" charset="-122"/>
                <a:ea typeface="微软雅黑" panose="020B0503020204020204" charset="-122"/>
                <a:cs typeface="微软雅黑" panose="020B0503020204020204" charset="-122"/>
              </a:rPr>
              <a:t>用户名：</a:t>
            </a:r>
            <a:r>
              <a:rPr lang="zh-CN" altLang="en-US" dirty="0">
                <a:solidFill>
                  <a:srgbClr val="1F2021"/>
                </a:solidFill>
                <a:latin typeface="微软雅黑" panose="020B0503020204020204" charset="-122"/>
                <a:ea typeface="微软雅黑" panose="020B0503020204020204" charset="-122"/>
                <a:cs typeface="微软雅黑" panose="020B0503020204020204" charset="-122"/>
                <a:sym typeface="+mn-ea"/>
              </a:rPr>
              <a:t>学号</a:t>
            </a:r>
            <a:r>
              <a:rPr lang="en-US" altLang="zh-CN" dirty="0">
                <a:solidFill>
                  <a:srgbClr val="1F2021"/>
                </a:solidFill>
                <a:latin typeface="微软雅黑" panose="020B0503020204020204" charset="-122"/>
                <a:ea typeface="微软雅黑" panose="020B0503020204020204" charset="-122"/>
                <a:cs typeface="微软雅黑" panose="020B0503020204020204" charset="-122"/>
                <a:sym typeface="+mn-ea"/>
              </a:rPr>
              <a:t>/</a:t>
            </a:r>
            <a:r>
              <a:rPr lang="zh-CN" altLang="en-US" dirty="0">
                <a:solidFill>
                  <a:srgbClr val="1F2021"/>
                </a:solidFill>
                <a:latin typeface="微软雅黑" panose="020B0503020204020204" charset="-122"/>
                <a:ea typeface="微软雅黑" panose="020B0503020204020204" charset="-122"/>
                <a:cs typeface="微软雅黑" panose="020B0503020204020204" charset="-122"/>
                <a:sym typeface="+mn-ea"/>
              </a:rPr>
              <a:t>教工号</a:t>
            </a:r>
            <a:endParaRPr lang="zh-CN" altLang="en-US" dirty="0">
              <a:solidFill>
                <a:srgbClr val="1F2021"/>
              </a:solidFill>
              <a:latin typeface="微软雅黑" panose="020B0503020204020204" charset="-122"/>
              <a:ea typeface="微软雅黑" panose="020B0503020204020204" charset="-122"/>
              <a:cs typeface="微软雅黑" panose="020B0503020204020204" charset="-122"/>
              <a:sym typeface="+mn-ea"/>
            </a:endParaRPr>
          </a:p>
          <a:p>
            <a:endParaRPr lang="en-US" altLang="zh-CN" dirty="0">
              <a:solidFill>
                <a:srgbClr val="1F2021"/>
              </a:solidFill>
              <a:latin typeface="微软雅黑" panose="020B0503020204020204" charset="-122"/>
              <a:ea typeface="微软雅黑" panose="020B0503020204020204" charset="-122"/>
              <a:cs typeface="微软雅黑" panose="020B0503020204020204" charset="-122"/>
            </a:endParaRPr>
          </a:p>
          <a:p>
            <a:r>
              <a:rPr lang="zh-CN" altLang="en-US" dirty="0">
                <a:solidFill>
                  <a:srgbClr val="1F2021"/>
                </a:solidFill>
                <a:latin typeface="微软雅黑" panose="020B0503020204020204" charset="-122"/>
                <a:ea typeface="微软雅黑" panose="020B0503020204020204" charset="-122"/>
                <a:cs typeface="微软雅黑" panose="020B0503020204020204" charset="-122"/>
              </a:rPr>
              <a:t>初始密码：</a:t>
            </a:r>
            <a:r>
              <a:rPr lang="en-US" altLang="zh-CN" dirty="0">
                <a:solidFill>
                  <a:srgbClr val="1F2021"/>
                </a:solidFill>
                <a:latin typeface="微软雅黑" panose="020B0503020204020204" charset="-122"/>
                <a:ea typeface="微软雅黑" panose="020B0503020204020204" charset="-122"/>
                <a:cs typeface="微软雅黑" panose="020B0503020204020204" charset="-122"/>
              </a:rPr>
              <a:t>XAKJ+</a:t>
            </a:r>
            <a:r>
              <a:rPr lang="zh-CN" altLang="en-US" dirty="0">
                <a:solidFill>
                  <a:srgbClr val="1F2021"/>
                </a:solidFill>
                <a:latin typeface="微软雅黑" panose="020B0503020204020204" charset="-122"/>
                <a:ea typeface="微软雅黑" panose="020B0503020204020204" charset="-122"/>
                <a:cs typeface="微软雅黑" panose="020B0503020204020204" charset="-122"/>
              </a:rPr>
              <a:t>学号</a:t>
            </a:r>
            <a:r>
              <a:rPr lang="en-US" altLang="zh-CN" dirty="0">
                <a:solidFill>
                  <a:srgbClr val="1F2021"/>
                </a:solidFill>
                <a:latin typeface="微软雅黑" panose="020B0503020204020204" charset="-122"/>
                <a:ea typeface="微软雅黑" panose="020B0503020204020204" charset="-122"/>
                <a:cs typeface="微软雅黑" panose="020B0503020204020204" charset="-122"/>
              </a:rPr>
              <a:t>/</a:t>
            </a:r>
            <a:r>
              <a:rPr lang="zh-CN" altLang="en-US" dirty="0">
                <a:solidFill>
                  <a:srgbClr val="1F2021"/>
                </a:solidFill>
                <a:latin typeface="微软雅黑" panose="020B0503020204020204" charset="-122"/>
                <a:ea typeface="微软雅黑" panose="020B0503020204020204" charset="-122"/>
                <a:cs typeface="微软雅黑" panose="020B0503020204020204" charset="-122"/>
              </a:rPr>
              <a:t>教工号</a:t>
            </a:r>
            <a:endParaRPr lang="zh-CN" altLang="en-US" dirty="0">
              <a:solidFill>
                <a:srgbClr val="1F2021"/>
              </a:solidFill>
              <a:latin typeface="微软雅黑" panose="020B0503020204020204" charset="-122"/>
              <a:ea typeface="微软雅黑" panose="020B0503020204020204" charset="-122"/>
              <a:cs typeface="微软雅黑" panose="020B0503020204020204" charset="-122"/>
            </a:endParaRPr>
          </a:p>
        </p:txBody>
      </p:sp>
      <p:pic>
        <p:nvPicPr>
          <p:cNvPr id="134150" name="Picture 6"/>
          <p:cNvPicPr>
            <a:picLocks noChangeAspect="1"/>
          </p:cNvPicPr>
          <p:nvPr/>
        </p:nvPicPr>
        <p:blipFill>
          <a:blip r:embed="rId2"/>
          <a:stretch>
            <a:fillRect/>
          </a:stretch>
        </p:blipFill>
        <p:spPr>
          <a:xfrm>
            <a:off x="8077200" y="4479925"/>
            <a:ext cx="1520825" cy="1368425"/>
          </a:xfrm>
          <a:prstGeom prst="rect">
            <a:avLst/>
          </a:prstGeom>
          <a:noFill/>
          <a:ln w="9525">
            <a:noFill/>
          </a:ln>
        </p:spPr>
      </p:pic>
      <p:sp>
        <p:nvSpPr>
          <p:cNvPr id="8" name="直角上箭头 7">
            <a:hlinkClick r:id="rId3" action="ppaction://hlinksldjump"/>
          </p:cNvPr>
          <p:cNvSpPr/>
          <p:nvPr/>
        </p:nvSpPr>
        <p:spPr>
          <a:xfrm>
            <a:off x="172720" y="6382385"/>
            <a:ext cx="450850" cy="357505"/>
          </a:xfrm>
          <a:prstGeom prst="bentUpArrow">
            <a:avLst>
              <a:gd name="adj1" fmla="val 25000"/>
              <a:gd name="adj2" fmla="val 26267"/>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blinds(horizontal)">
                                      <p:cBhvr>
                                        <p:cTn id="7" dur="500"/>
                                        <p:tgtEl>
                                          <p:spTgt spid="134150"/>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249857"/>
                                        </p:tgtEl>
                                        <p:attrNameLst>
                                          <p:attrName>style.visibility</p:attrName>
                                        </p:attrNameLst>
                                      </p:cBhvr>
                                      <p:to>
                                        <p:strVal val="visible"/>
                                      </p:to>
                                    </p:set>
                                    <p:anim calcmode="lin" valueType="num">
                                      <p:cBhvr>
                                        <p:cTn id="12" dur="500" fill="hold"/>
                                        <p:tgtEl>
                                          <p:spTgt spid="249857"/>
                                        </p:tgtEl>
                                        <p:attrNameLst>
                                          <p:attrName>ppt_w</p:attrName>
                                        </p:attrNameLst>
                                      </p:cBhvr>
                                      <p:tavLst>
                                        <p:tav tm="0">
                                          <p:val>
                                            <p:strVal val="#ppt_w*0.05"/>
                                          </p:val>
                                        </p:tav>
                                        <p:tav tm="100000">
                                          <p:val>
                                            <p:strVal val="#ppt_w"/>
                                          </p:val>
                                        </p:tav>
                                      </p:tavLst>
                                    </p:anim>
                                    <p:anim calcmode="lin" valueType="num">
                                      <p:cBhvr>
                                        <p:cTn id="13" dur="500" fill="hold"/>
                                        <p:tgtEl>
                                          <p:spTgt spid="249857"/>
                                        </p:tgtEl>
                                        <p:attrNameLst>
                                          <p:attrName>ppt_h</p:attrName>
                                        </p:attrNameLst>
                                      </p:cBhvr>
                                      <p:tavLst>
                                        <p:tav tm="0">
                                          <p:val>
                                            <p:strVal val="#ppt_h"/>
                                          </p:val>
                                        </p:tav>
                                        <p:tav tm="100000">
                                          <p:val>
                                            <p:strVal val="#ppt_h"/>
                                          </p:val>
                                        </p:tav>
                                      </p:tavLst>
                                    </p:anim>
                                    <p:anim calcmode="lin" valueType="num">
                                      <p:cBhvr>
                                        <p:cTn id="14" dur="500" fill="hold"/>
                                        <p:tgtEl>
                                          <p:spTgt spid="249857"/>
                                        </p:tgtEl>
                                        <p:attrNameLst>
                                          <p:attrName>ppt_x</p:attrName>
                                        </p:attrNameLst>
                                      </p:cBhvr>
                                      <p:tavLst>
                                        <p:tav tm="0">
                                          <p:val>
                                            <p:strVal val="#ppt_x-.2"/>
                                          </p:val>
                                        </p:tav>
                                        <p:tav tm="100000">
                                          <p:val>
                                            <p:strVal val="#ppt_x"/>
                                          </p:val>
                                        </p:tav>
                                      </p:tavLst>
                                    </p:anim>
                                    <p:anim calcmode="lin" valueType="num">
                                      <p:cBhvr>
                                        <p:cTn id="15" dur="500" fill="hold"/>
                                        <p:tgtEl>
                                          <p:spTgt spid="249857"/>
                                        </p:tgtEl>
                                        <p:attrNameLst>
                                          <p:attrName>ppt_y</p:attrName>
                                        </p:attrNameLst>
                                      </p:cBhvr>
                                      <p:tavLst>
                                        <p:tav tm="0">
                                          <p:val>
                                            <p:strVal val="#ppt_y"/>
                                          </p:val>
                                        </p:tav>
                                        <p:tav tm="100000">
                                          <p:val>
                                            <p:strVal val="#ppt_y"/>
                                          </p:val>
                                        </p:tav>
                                      </p:tavLst>
                                    </p:anim>
                                    <p:animEffect transition="in" filter="fade">
                                      <p:cBhvr>
                                        <p:cTn id="16" dur="500"/>
                                        <p:tgtEl>
                                          <p:spTgt spid="24985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136196"/>
                                        </p:tgtEl>
                                        <p:attrNameLst>
                                          <p:attrName>style.visibility</p:attrName>
                                        </p:attrNameLst>
                                      </p:cBhvr>
                                      <p:to>
                                        <p:strVal val="visible"/>
                                      </p:to>
                                    </p:set>
                                    <p:animEffect transition="in" filter="barn(inHorizontal)">
                                      <p:cBhvr>
                                        <p:cTn id="21" dur="500"/>
                                        <p:tgtEl>
                                          <p:spTgt spid="13619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136197"/>
                                        </p:tgtEl>
                                        <p:attrNameLst>
                                          <p:attrName>style.visibility</p:attrName>
                                        </p:attrNameLst>
                                      </p:cBhvr>
                                      <p:to>
                                        <p:strVal val="visible"/>
                                      </p:to>
                                    </p:set>
                                    <p:animEffect transition="in" filter="wheel(4)">
                                      <p:cBhvr>
                                        <p:cTn id="26" dur="2000"/>
                                        <p:tgtEl>
                                          <p:spTgt spid="136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ldLvl="0" animBg="1"/>
      <p:bldP spid="136197"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34408" y="161647"/>
            <a:ext cx="7736107" cy="6927508"/>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9016">
            <a:off x="549636" y="1547732"/>
            <a:ext cx="3966765" cy="3519317"/>
          </a:xfrm>
          <a:prstGeom prst="rect">
            <a:avLst/>
          </a:prstGeom>
        </p:spPr>
      </p:pic>
      <p:sp>
        <p:nvSpPr>
          <p:cNvPr id="9" name="文本框 8"/>
          <p:cNvSpPr txBox="1"/>
          <p:nvPr/>
        </p:nvSpPr>
        <p:spPr>
          <a:xfrm>
            <a:off x="1385930" y="2377002"/>
            <a:ext cx="4710069" cy="1862048"/>
          </a:xfrm>
          <a:prstGeom prst="rect">
            <a:avLst/>
          </a:prstGeom>
          <a:noFill/>
        </p:spPr>
        <p:txBody>
          <a:bodyPr wrap="square" rtlCol="0">
            <a:spAutoFit/>
          </a:bodyPr>
          <a:lstStyle/>
          <a:p>
            <a:pPr algn="dist"/>
            <a:r>
              <a:rPr lang="en-US" altLang="zh-CN" sz="11500" dirty="0">
                <a:latin typeface="Impact" panose="020B0806030902050204" pitchFamily="34" charset="0"/>
              </a:rPr>
              <a:t>PART02</a:t>
            </a:r>
            <a:endParaRPr lang="zh-CN" altLang="en-US" sz="11500" dirty="0">
              <a:latin typeface="Impact" panose="020B0806030902050204" pitchFamily="34" charset="0"/>
            </a:endParaRPr>
          </a:p>
        </p:txBody>
      </p:sp>
      <p:sp>
        <p:nvSpPr>
          <p:cNvPr id="10" name="文本框 9"/>
          <p:cNvSpPr txBox="1"/>
          <p:nvPr/>
        </p:nvSpPr>
        <p:spPr>
          <a:xfrm>
            <a:off x="1426874" y="4024701"/>
            <a:ext cx="4578142" cy="583565"/>
          </a:xfrm>
          <a:prstGeom prst="rect">
            <a:avLst/>
          </a:prstGeom>
          <a:noFill/>
        </p:spPr>
        <p:txBody>
          <a:bodyPr wrap="square" rtlCol="0">
            <a:spAutoFit/>
            <a:scene3d>
              <a:camera prst="orthographicFront"/>
              <a:lightRig rig="threePt" dir="t"/>
            </a:scene3d>
          </a:bodyPr>
          <a:lstStyle/>
          <a:p>
            <a:pPr algn="dist"/>
            <a:r>
              <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数字时代的信息素养</a:t>
            </a:r>
            <a:endPar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组合 69"/>
          <p:cNvGrpSpPr/>
          <p:nvPr/>
        </p:nvGrpSpPr>
        <p:grpSpPr>
          <a:xfrm>
            <a:off x="-20479" y="277286"/>
            <a:ext cx="5813425" cy="1200863"/>
            <a:chOff x="-259892" y="-1"/>
            <a:chExt cx="5813425" cy="1200863"/>
          </a:xfrm>
        </p:grpSpPr>
        <p:sp>
          <p:nvSpPr>
            <p:cNvPr id="71" name="素材框 70"/>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2" name="图片 71"/>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73" name="文本框 72"/>
            <p:cNvSpPr txBox="1"/>
            <p:nvPr/>
          </p:nvSpPr>
          <p:spPr>
            <a:xfrm>
              <a:off x="353201" y="383933"/>
              <a:ext cx="655093" cy="583565"/>
            </a:xfrm>
            <a:prstGeom prst="rect">
              <a:avLst/>
            </a:prstGeom>
            <a:noFill/>
          </p:spPr>
          <p:txBody>
            <a:bodyPr wrap="square" rtlCol="0">
              <a:spAutoFit/>
            </a:bodyPr>
            <a:lstStyle/>
            <a:p>
              <a:pPr algn="ctr"/>
              <a:endParaRPr lang="zh-CN" altLang="en-US" sz="3200" dirty="0">
                <a:latin typeface="Impact" panose="020B0806030902050204" pitchFamily="34" charset="0"/>
              </a:endParaRPr>
            </a:p>
          </p:txBody>
        </p:sp>
        <p:sp>
          <p:nvSpPr>
            <p:cNvPr id="74" name="文本框 73"/>
            <p:cNvSpPr txBox="1"/>
            <p:nvPr/>
          </p:nvSpPr>
          <p:spPr>
            <a:xfrm>
              <a:off x="1175208" y="418464"/>
              <a:ext cx="4378325" cy="521970"/>
            </a:xfrm>
            <a:prstGeom prst="rect">
              <a:avLst/>
            </a:prstGeom>
            <a:noFill/>
          </p:spPr>
          <p:txBody>
            <a:bodyPr wrap="square" rtlCol="0">
              <a:spAutoFit/>
            </a:bodyPr>
            <a:lstStyle/>
            <a:p>
              <a:r>
                <a:rPr lang="zh-CN" altLang="zh-CN" sz="2800" b="1" dirty="0">
                  <a:latin typeface="Impact" panose="020B0806030902050204" pitchFamily="34" charset="0"/>
                </a:rPr>
                <a:t>数字时代的信息素养</a:t>
              </a:r>
              <a:endParaRPr lang="en-US" altLang="zh-CN" sz="2800" b="1" dirty="0">
                <a:latin typeface="Impact" panose="020B0806030902050204" pitchFamily="34" charset="0"/>
              </a:endParaRPr>
            </a:p>
          </p:txBody>
        </p:sp>
      </p:grpSp>
      <p:sp>
        <p:nvSpPr>
          <p:cNvPr id="30" name="TextBox 27">
            <a:hlinkClick r:id="rId2" action="ppaction://hlinksldjump"/>
          </p:cNvPr>
          <p:cNvSpPr txBox="1"/>
          <p:nvPr/>
        </p:nvSpPr>
        <p:spPr>
          <a:xfrm>
            <a:off x="7521531" y="4642260"/>
            <a:ext cx="2011680" cy="829945"/>
          </a:xfrm>
          <a:prstGeom prst="rect">
            <a:avLst/>
          </a:prstGeom>
          <a:noFill/>
        </p:spPr>
        <p:txBody>
          <a:bodyPr wrap="none" rtlCol="0">
            <a:spAutoFit/>
          </a:bodyPr>
          <a:lstStyle/>
          <a:p>
            <a:r>
              <a:rPr lang="zh-CN" altLang="en-US" sz="2400" dirty="0">
                <a:latin typeface="Impact" panose="020B0806030902050204" pitchFamily="34" charset="0"/>
              </a:rPr>
              <a:t>研究生应具备</a:t>
            </a:r>
            <a:endParaRPr lang="zh-CN" altLang="en-US" sz="2400" dirty="0">
              <a:latin typeface="Impact" panose="020B0806030902050204" pitchFamily="34" charset="0"/>
            </a:endParaRPr>
          </a:p>
          <a:p>
            <a:r>
              <a:rPr lang="zh-CN" altLang="en-US" sz="2400" dirty="0">
                <a:latin typeface="Impact" panose="020B0806030902050204" pitchFamily="34" charset="0"/>
              </a:rPr>
              <a:t>的信息素养</a:t>
            </a:r>
            <a:endParaRPr lang="zh-CN" altLang="en-US" sz="2400" dirty="0">
              <a:solidFill>
                <a:srgbClr val="F6BEC1"/>
              </a:solidFill>
              <a:latin typeface="Impact" panose="020B0806030902050204" pitchFamily="34" charset="0"/>
            </a:endParaRPr>
          </a:p>
        </p:txBody>
      </p:sp>
      <p:sp>
        <p:nvSpPr>
          <p:cNvPr id="31" name="TextBox 28">
            <a:hlinkClick r:id="rId3" action="ppaction://hlinksldjump"/>
          </p:cNvPr>
          <p:cNvSpPr txBox="1"/>
          <p:nvPr/>
        </p:nvSpPr>
        <p:spPr>
          <a:xfrm>
            <a:off x="2684754" y="4904515"/>
            <a:ext cx="2316480" cy="460375"/>
          </a:xfrm>
          <a:prstGeom prst="rect">
            <a:avLst/>
          </a:prstGeom>
          <a:noFill/>
        </p:spPr>
        <p:txBody>
          <a:bodyPr wrap="none" rtlCol="0">
            <a:spAutoFit/>
          </a:bodyPr>
          <a:lstStyle/>
          <a:p>
            <a:r>
              <a:rPr lang="zh-CN" altLang="en-US" sz="2400" dirty="0">
                <a:solidFill>
                  <a:schemeClr val="tx1"/>
                </a:solidFill>
                <a:latin typeface="Impact" panose="020B0806030902050204" pitchFamily="34" charset="0"/>
              </a:rPr>
              <a:t>何为信息素养？</a:t>
            </a:r>
            <a:endParaRPr lang="zh-CN" altLang="en-US" sz="2400" dirty="0">
              <a:solidFill>
                <a:schemeClr val="tx1"/>
              </a:solidFill>
              <a:latin typeface="Impact" panose="020B0806030902050204" pitchFamily="34" charset="0"/>
            </a:endParaRPr>
          </a:p>
        </p:txBody>
      </p:sp>
      <p:sp>
        <p:nvSpPr>
          <p:cNvPr id="2" name="椭圆 1"/>
          <p:cNvSpPr/>
          <p:nvPr/>
        </p:nvSpPr>
        <p:spPr>
          <a:xfrm>
            <a:off x="2474478" y="2079412"/>
            <a:ext cx="2448272" cy="2448272"/>
          </a:xfrm>
          <a:prstGeom prst="ellipse">
            <a:avLst/>
          </a:prstGeom>
          <a:solidFill>
            <a:srgbClr val="F3A3A8"/>
          </a:solidFill>
          <a:ln>
            <a:solidFill>
              <a:srgbClr val="837B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KSO_Shape"/>
          <p:cNvSpPr/>
          <p:nvPr/>
        </p:nvSpPr>
        <p:spPr bwMode="auto">
          <a:xfrm>
            <a:off x="2842476" y="2705889"/>
            <a:ext cx="1741748" cy="119600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cxnSp>
        <p:nvCxnSpPr>
          <p:cNvPr id="66" name="直接连接符 65"/>
          <p:cNvCxnSpPr/>
          <p:nvPr/>
        </p:nvCxnSpPr>
        <p:spPr>
          <a:xfrm>
            <a:off x="2446213" y="5514201"/>
            <a:ext cx="2477306" cy="0"/>
          </a:xfrm>
          <a:prstGeom prst="line">
            <a:avLst/>
          </a:prstGeom>
          <a:ln>
            <a:solidFill>
              <a:schemeClr val="tx1">
                <a:lumMod val="95000"/>
                <a:lumOff val="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7" name="椭圆 146"/>
          <p:cNvSpPr/>
          <p:nvPr/>
        </p:nvSpPr>
        <p:spPr>
          <a:xfrm>
            <a:off x="7311273" y="2066712"/>
            <a:ext cx="2448272" cy="2448272"/>
          </a:xfrm>
          <a:prstGeom prst="ellipse">
            <a:avLst/>
          </a:prstGeom>
          <a:solidFill>
            <a:srgbClr val="BC8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标题 4"/>
          <p:cNvSpPr txBox="1"/>
          <p:nvPr/>
        </p:nvSpPr>
        <p:spPr>
          <a:xfrm>
            <a:off x="7420054" y="5040717"/>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2400" b="1" dirty="0">
              <a:latin typeface="微软雅黑" panose="020B0503020204020204" charset="-122"/>
              <a:ea typeface="微软雅黑" panose="020B0503020204020204" charset="-122"/>
            </a:endParaRPr>
          </a:p>
        </p:txBody>
      </p:sp>
      <p:sp>
        <p:nvSpPr>
          <p:cNvPr id="180" name="椭圆 179"/>
          <p:cNvSpPr/>
          <p:nvPr/>
        </p:nvSpPr>
        <p:spPr>
          <a:xfrm>
            <a:off x="7435349" y="2170468"/>
            <a:ext cx="2240761" cy="2240761"/>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1" name="直接连接符 180"/>
          <p:cNvCxnSpPr/>
          <p:nvPr/>
        </p:nvCxnSpPr>
        <p:spPr>
          <a:xfrm>
            <a:off x="7283008" y="5514201"/>
            <a:ext cx="2477306" cy="0"/>
          </a:xfrm>
          <a:prstGeom prst="line">
            <a:avLst/>
          </a:prstGeom>
          <a:ln>
            <a:solidFill>
              <a:schemeClr val="tx1">
                <a:lumMod val="95000"/>
                <a:lumOff val="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2" name="KSO_Shape"/>
          <p:cNvSpPr/>
          <p:nvPr/>
        </p:nvSpPr>
        <p:spPr bwMode="auto">
          <a:xfrm>
            <a:off x="7935196" y="2578889"/>
            <a:ext cx="1346868" cy="114483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7"/>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7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7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193" name="椭圆 192"/>
          <p:cNvSpPr/>
          <p:nvPr/>
        </p:nvSpPr>
        <p:spPr>
          <a:xfrm>
            <a:off x="2578100" y="2197735"/>
            <a:ext cx="2239645" cy="2226310"/>
          </a:xfrm>
          <a:prstGeom prst="ellipse">
            <a:avLst/>
          </a:prstGeom>
          <a:noFill/>
          <a:ln w="28575" cmpd="dbl">
            <a:solidFill>
              <a:schemeClr val="bg1"/>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528" fill="hold" grpId="0" nodeType="withEffect">
                                  <p:stCondLst>
                                    <p:cond delay="100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anim calcmode="lin" valueType="num">
                                      <p:cBhvr>
                                        <p:cTn id="15" dur="500" fill="hold"/>
                                        <p:tgtEl>
                                          <p:spTgt spid="64"/>
                                        </p:tgtEl>
                                        <p:attrNameLst>
                                          <p:attrName>ppt_x</p:attrName>
                                        </p:attrNameLst>
                                      </p:cBhvr>
                                      <p:tavLst>
                                        <p:tav tm="0">
                                          <p:val>
                                            <p:fltVal val="0.5"/>
                                          </p:val>
                                        </p:tav>
                                        <p:tav tm="100000">
                                          <p:val>
                                            <p:strVal val="#ppt_x"/>
                                          </p:val>
                                        </p:tav>
                                      </p:tavLst>
                                    </p:anim>
                                    <p:anim calcmode="lin" valueType="num">
                                      <p:cBhvr>
                                        <p:cTn id="16" dur="500" fill="hold"/>
                                        <p:tgtEl>
                                          <p:spTgt spid="64"/>
                                        </p:tgtEl>
                                        <p:attrNameLst>
                                          <p:attrName>ppt_y</p:attrName>
                                        </p:attrNameLst>
                                      </p:cBhvr>
                                      <p:tavLst>
                                        <p:tav tm="0">
                                          <p:val>
                                            <p:fltVal val="0.5"/>
                                          </p:val>
                                        </p:tav>
                                        <p:tav tm="100000">
                                          <p:val>
                                            <p:strVal val="#ppt_y"/>
                                          </p:val>
                                        </p:tav>
                                      </p:tavLst>
                                    </p:anim>
                                  </p:childTnLst>
                                </p:cTn>
                              </p:par>
                              <p:par>
                                <p:cTn id="17" presetID="16" presetClass="entr" presetSubtype="21" fill="hold" nodeType="withEffect">
                                  <p:stCondLst>
                                    <p:cond delay="2000"/>
                                  </p:stCondLst>
                                  <p:childTnLst>
                                    <p:set>
                                      <p:cBhvr>
                                        <p:cTn id="18" dur="1" fill="hold">
                                          <p:stCondLst>
                                            <p:cond delay="0"/>
                                          </p:stCondLst>
                                        </p:cTn>
                                        <p:tgtEl>
                                          <p:spTgt spid="66"/>
                                        </p:tgtEl>
                                        <p:attrNameLst>
                                          <p:attrName>style.visibility</p:attrName>
                                        </p:attrNameLst>
                                      </p:cBhvr>
                                      <p:to>
                                        <p:strVal val="visible"/>
                                      </p:to>
                                    </p:set>
                                    <p:animEffect transition="in" filter="barn(inVertical)">
                                      <p:cBhvr>
                                        <p:cTn id="19" dur="500"/>
                                        <p:tgtEl>
                                          <p:spTgt spid="66"/>
                                        </p:tgtEl>
                                      </p:cBhvr>
                                    </p:animEffect>
                                  </p:childTnLst>
                                </p:cTn>
                              </p:par>
                            </p:childTnLst>
                          </p:cTn>
                        </p:par>
                        <p:par>
                          <p:cTn id="20" fill="hold">
                            <p:stCondLst>
                              <p:cond delay="1000"/>
                            </p:stCondLst>
                            <p:childTnLst>
                              <p:par>
                                <p:cTn id="21" presetID="53" presetClass="entr" presetSubtype="16" fill="hold" grpId="0" nodeType="afterEffect">
                                  <p:stCondLst>
                                    <p:cond delay="500"/>
                                  </p:stCondLst>
                                  <p:childTnLst>
                                    <p:set>
                                      <p:cBhvr>
                                        <p:cTn id="22" dur="1" fill="hold">
                                          <p:stCondLst>
                                            <p:cond delay="0"/>
                                          </p:stCondLst>
                                        </p:cTn>
                                        <p:tgtEl>
                                          <p:spTgt spid="147"/>
                                        </p:tgtEl>
                                        <p:attrNameLst>
                                          <p:attrName>style.visibility</p:attrName>
                                        </p:attrNameLst>
                                      </p:cBhvr>
                                      <p:to>
                                        <p:strVal val="visible"/>
                                      </p:to>
                                    </p:set>
                                    <p:anim calcmode="lin" valueType="num">
                                      <p:cBhvr>
                                        <p:cTn id="23" dur="500" fill="hold"/>
                                        <p:tgtEl>
                                          <p:spTgt spid="147"/>
                                        </p:tgtEl>
                                        <p:attrNameLst>
                                          <p:attrName>ppt_w</p:attrName>
                                        </p:attrNameLst>
                                      </p:cBhvr>
                                      <p:tavLst>
                                        <p:tav tm="0">
                                          <p:val>
                                            <p:fltVal val="0"/>
                                          </p:val>
                                        </p:tav>
                                        <p:tav tm="100000">
                                          <p:val>
                                            <p:strVal val="#ppt_w"/>
                                          </p:val>
                                        </p:tav>
                                      </p:tavLst>
                                    </p:anim>
                                    <p:anim calcmode="lin" valueType="num">
                                      <p:cBhvr>
                                        <p:cTn id="24" dur="500" fill="hold"/>
                                        <p:tgtEl>
                                          <p:spTgt spid="147"/>
                                        </p:tgtEl>
                                        <p:attrNameLst>
                                          <p:attrName>ppt_h</p:attrName>
                                        </p:attrNameLst>
                                      </p:cBhvr>
                                      <p:tavLst>
                                        <p:tav tm="0">
                                          <p:val>
                                            <p:fltVal val="0"/>
                                          </p:val>
                                        </p:tav>
                                        <p:tav tm="100000">
                                          <p:val>
                                            <p:strVal val="#ppt_h"/>
                                          </p:val>
                                        </p:tav>
                                      </p:tavLst>
                                    </p:anim>
                                    <p:animEffect transition="in" filter="fade">
                                      <p:cBhvr>
                                        <p:cTn id="25" dur="500"/>
                                        <p:tgtEl>
                                          <p:spTgt spid="147"/>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80"/>
                                        </p:tgtEl>
                                        <p:attrNameLst>
                                          <p:attrName>style.visibility</p:attrName>
                                        </p:attrNameLst>
                                      </p:cBhvr>
                                      <p:to>
                                        <p:strVal val="visible"/>
                                      </p:to>
                                    </p:set>
                                    <p:anim calcmode="lin" valueType="num">
                                      <p:cBhvr>
                                        <p:cTn id="29" dur="500" fill="hold"/>
                                        <p:tgtEl>
                                          <p:spTgt spid="180"/>
                                        </p:tgtEl>
                                        <p:attrNameLst>
                                          <p:attrName>ppt_w</p:attrName>
                                        </p:attrNameLst>
                                      </p:cBhvr>
                                      <p:tavLst>
                                        <p:tav tm="0">
                                          <p:val>
                                            <p:fltVal val="0"/>
                                          </p:val>
                                        </p:tav>
                                        <p:tav tm="100000">
                                          <p:val>
                                            <p:strVal val="#ppt_w"/>
                                          </p:val>
                                        </p:tav>
                                      </p:tavLst>
                                    </p:anim>
                                    <p:anim calcmode="lin" valueType="num">
                                      <p:cBhvr>
                                        <p:cTn id="30" dur="500" fill="hold"/>
                                        <p:tgtEl>
                                          <p:spTgt spid="180"/>
                                        </p:tgtEl>
                                        <p:attrNameLst>
                                          <p:attrName>ppt_h</p:attrName>
                                        </p:attrNameLst>
                                      </p:cBhvr>
                                      <p:tavLst>
                                        <p:tav tm="0">
                                          <p:val>
                                            <p:fltVal val="0"/>
                                          </p:val>
                                        </p:tav>
                                        <p:tav tm="100000">
                                          <p:val>
                                            <p:strVal val="#ppt_h"/>
                                          </p:val>
                                        </p:tav>
                                      </p:tavLst>
                                    </p:anim>
                                    <p:animEffect transition="in" filter="fade">
                                      <p:cBhvr>
                                        <p:cTn id="31" dur="500"/>
                                        <p:tgtEl>
                                          <p:spTgt spid="180"/>
                                        </p:tgtEl>
                                      </p:cBhvr>
                                    </p:animEffect>
                                  </p:childTnLst>
                                </p:cTn>
                              </p:par>
                              <p:par>
                                <p:cTn id="32" presetID="53" presetClass="entr" presetSubtype="528" fill="hold" grpId="0" nodeType="withEffect">
                                  <p:stCondLst>
                                    <p:cond delay="1000"/>
                                  </p:stCondLst>
                                  <p:childTnLst>
                                    <p:set>
                                      <p:cBhvr>
                                        <p:cTn id="33" dur="1" fill="hold">
                                          <p:stCondLst>
                                            <p:cond delay="0"/>
                                          </p:stCondLst>
                                        </p:cTn>
                                        <p:tgtEl>
                                          <p:spTgt spid="192"/>
                                        </p:tgtEl>
                                        <p:attrNameLst>
                                          <p:attrName>style.visibility</p:attrName>
                                        </p:attrNameLst>
                                      </p:cBhvr>
                                      <p:to>
                                        <p:strVal val="visible"/>
                                      </p:to>
                                    </p:set>
                                    <p:anim calcmode="lin" valueType="num">
                                      <p:cBhvr>
                                        <p:cTn id="34" dur="500" fill="hold"/>
                                        <p:tgtEl>
                                          <p:spTgt spid="192"/>
                                        </p:tgtEl>
                                        <p:attrNameLst>
                                          <p:attrName>ppt_w</p:attrName>
                                        </p:attrNameLst>
                                      </p:cBhvr>
                                      <p:tavLst>
                                        <p:tav tm="0">
                                          <p:val>
                                            <p:fltVal val="0"/>
                                          </p:val>
                                        </p:tav>
                                        <p:tav tm="100000">
                                          <p:val>
                                            <p:strVal val="#ppt_w"/>
                                          </p:val>
                                        </p:tav>
                                      </p:tavLst>
                                    </p:anim>
                                    <p:anim calcmode="lin" valueType="num">
                                      <p:cBhvr>
                                        <p:cTn id="35" dur="500" fill="hold"/>
                                        <p:tgtEl>
                                          <p:spTgt spid="192"/>
                                        </p:tgtEl>
                                        <p:attrNameLst>
                                          <p:attrName>ppt_h</p:attrName>
                                        </p:attrNameLst>
                                      </p:cBhvr>
                                      <p:tavLst>
                                        <p:tav tm="0">
                                          <p:val>
                                            <p:fltVal val="0"/>
                                          </p:val>
                                        </p:tav>
                                        <p:tav tm="100000">
                                          <p:val>
                                            <p:strVal val="#ppt_h"/>
                                          </p:val>
                                        </p:tav>
                                      </p:tavLst>
                                    </p:anim>
                                    <p:animEffect transition="in" filter="fade">
                                      <p:cBhvr>
                                        <p:cTn id="36" dur="500"/>
                                        <p:tgtEl>
                                          <p:spTgt spid="192"/>
                                        </p:tgtEl>
                                      </p:cBhvr>
                                    </p:animEffect>
                                    <p:anim calcmode="lin" valueType="num">
                                      <p:cBhvr>
                                        <p:cTn id="37" dur="500" fill="hold"/>
                                        <p:tgtEl>
                                          <p:spTgt spid="192"/>
                                        </p:tgtEl>
                                        <p:attrNameLst>
                                          <p:attrName>ppt_x</p:attrName>
                                        </p:attrNameLst>
                                      </p:cBhvr>
                                      <p:tavLst>
                                        <p:tav tm="0">
                                          <p:val>
                                            <p:fltVal val="0.5"/>
                                          </p:val>
                                        </p:tav>
                                        <p:tav tm="100000">
                                          <p:val>
                                            <p:strVal val="#ppt_x"/>
                                          </p:val>
                                        </p:tav>
                                      </p:tavLst>
                                    </p:anim>
                                    <p:anim calcmode="lin" valueType="num">
                                      <p:cBhvr>
                                        <p:cTn id="38" dur="500" fill="hold"/>
                                        <p:tgtEl>
                                          <p:spTgt spid="192"/>
                                        </p:tgtEl>
                                        <p:attrNameLst>
                                          <p:attrName>ppt_y</p:attrName>
                                        </p:attrNameLst>
                                      </p:cBhvr>
                                      <p:tavLst>
                                        <p:tav tm="0">
                                          <p:val>
                                            <p:fltVal val="0.5"/>
                                          </p:val>
                                        </p:tav>
                                        <p:tav tm="100000">
                                          <p:val>
                                            <p:strVal val="#ppt_y"/>
                                          </p:val>
                                        </p:tav>
                                      </p:tavLst>
                                    </p:anim>
                                  </p:childTnLst>
                                </p:cTn>
                              </p:par>
                              <p:par>
                                <p:cTn id="39" presetID="53" presetClass="entr" presetSubtype="16" fill="hold" grpId="0" nodeType="withEffect">
                                  <p:stCondLst>
                                    <p:cond delay="2000"/>
                                  </p:stCondLst>
                                  <p:iterate type="lt">
                                    <p:tmPct val="0"/>
                                  </p:iterate>
                                  <p:childTnLst>
                                    <p:set>
                                      <p:cBhvr>
                                        <p:cTn id="40" dur="1" fill="hold">
                                          <p:stCondLst>
                                            <p:cond delay="0"/>
                                          </p:stCondLst>
                                        </p:cTn>
                                        <p:tgtEl>
                                          <p:spTgt spid="168"/>
                                        </p:tgtEl>
                                        <p:attrNameLst>
                                          <p:attrName>style.visibility</p:attrName>
                                        </p:attrNameLst>
                                      </p:cBhvr>
                                      <p:to>
                                        <p:strVal val="visible"/>
                                      </p:to>
                                    </p:set>
                                    <p:anim calcmode="lin" valueType="num">
                                      <p:cBhvr>
                                        <p:cTn id="41" dur="500" fill="hold"/>
                                        <p:tgtEl>
                                          <p:spTgt spid="168"/>
                                        </p:tgtEl>
                                        <p:attrNameLst>
                                          <p:attrName>ppt_w</p:attrName>
                                        </p:attrNameLst>
                                      </p:cBhvr>
                                      <p:tavLst>
                                        <p:tav tm="0">
                                          <p:val>
                                            <p:fltVal val="0"/>
                                          </p:val>
                                        </p:tav>
                                        <p:tav tm="100000">
                                          <p:val>
                                            <p:strVal val="#ppt_w"/>
                                          </p:val>
                                        </p:tav>
                                      </p:tavLst>
                                    </p:anim>
                                    <p:anim calcmode="lin" valueType="num">
                                      <p:cBhvr>
                                        <p:cTn id="42" dur="500" fill="hold"/>
                                        <p:tgtEl>
                                          <p:spTgt spid="168"/>
                                        </p:tgtEl>
                                        <p:attrNameLst>
                                          <p:attrName>ppt_h</p:attrName>
                                        </p:attrNameLst>
                                      </p:cBhvr>
                                      <p:tavLst>
                                        <p:tav tm="0">
                                          <p:val>
                                            <p:fltVal val="0"/>
                                          </p:val>
                                        </p:tav>
                                        <p:tav tm="100000">
                                          <p:val>
                                            <p:strVal val="#ppt_h"/>
                                          </p:val>
                                        </p:tav>
                                      </p:tavLst>
                                    </p:anim>
                                    <p:animEffect transition="in" filter="fade">
                                      <p:cBhvr>
                                        <p:cTn id="43" dur="500"/>
                                        <p:tgtEl>
                                          <p:spTgt spid="168"/>
                                        </p:tgtEl>
                                      </p:cBhvr>
                                    </p:animEffect>
                                  </p:childTnLst>
                                </p:cTn>
                              </p:par>
                              <p:par>
                                <p:cTn id="44" presetID="16" presetClass="entr" presetSubtype="21" fill="hold" nodeType="withEffect">
                                  <p:stCondLst>
                                    <p:cond delay="2000"/>
                                  </p:stCondLst>
                                  <p:childTnLst>
                                    <p:set>
                                      <p:cBhvr>
                                        <p:cTn id="45" dur="1" fill="hold">
                                          <p:stCondLst>
                                            <p:cond delay="0"/>
                                          </p:stCondLst>
                                        </p:cTn>
                                        <p:tgtEl>
                                          <p:spTgt spid="181"/>
                                        </p:tgtEl>
                                        <p:attrNameLst>
                                          <p:attrName>style.visibility</p:attrName>
                                        </p:attrNameLst>
                                      </p:cBhvr>
                                      <p:to>
                                        <p:strVal val="visible"/>
                                      </p:to>
                                    </p:set>
                                    <p:animEffect transition="in" filter="barn(inVertical)">
                                      <p:cBhvr>
                                        <p:cTn id="46"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4" grpId="0" bldLvl="0" animBg="1"/>
      <p:bldP spid="147" grpId="0" bldLvl="0" animBg="1"/>
      <p:bldP spid="168" grpId="0"/>
      <p:bldP spid="180" grpId="0" bldLvl="0" animBg="1"/>
      <p:bldP spid="192"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组合 69"/>
          <p:cNvGrpSpPr/>
          <p:nvPr/>
        </p:nvGrpSpPr>
        <p:grpSpPr>
          <a:xfrm>
            <a:off x="-6509" y="258236"/>
            <a:ext cx="5813425" cy="1200863"/>
            <a:chOff x="-259892" y="-1"/>
            <a:chExt cx="5813425" cy="1200863"/>
          </a:xfrm>
        </p:grpSpPr>
        <p:sp>
          <p:nvSpPr>
            <p:cNvPr id="71" name="素材框 70"/>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2" name="图片 71"/>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73" name="文本框 72"/>
            <p:cNvSpPr txBox="1"/>
            <p:nvPr/>
          </p:nvSpPr>
          <p:spPr>
            <a:xfrm>
              <a:off x="353201" y="383933"/>
              <a:ext cx="655093" cy="583565"/>
            </a:xfrm>
            <a:prstGeom prst="rect">
              <a:avLst/>
            </a:prstGeom>
            <a:noFill/>
          </p:spPr>
          <p:txBody>
            <a:bodyPr wrap="square" rtlCol="0">
              <a:spAutoFit/>
            </a:bodyPr>
            <a:lstStyle/>
            <a:p>
              <a:pPr algn="ctr"/>
              <a:endParaRPr lang="zh-CN" altLang="en-US" sz="3200" dirty="0">
                <a:latin typeface="Impact" panose="020B0806030902050204" pitchFamily="34" charset="0"/>
              </a:endParaRPr>
            </a:p>
          </p:txBody>
        </p:sp>
        <p:sp>
          <p:nvSpPr>
            <p:cNvPr id="74" name="文本框 73"/>
            <p:cNvSpPr txBox="1"/>
            <p:nvPr/>
          </p:nvSpPr>
          <p:spPr>
            <a:xfrm>
              <a:off x="1175208" y="418464"/>
              <a:ext cx="4378325" cy="521970"/>
            </a:xfrm>
            <a:prstGeom prst="rect">
              <a:avLst/>
            </a:prstGeom>
            <a:noFill/>
          </p:spPr>
          <p:txBody>
            <a:bodyPr wrap="square" rtlCol="0">
              <a:spAutoFit/>
            </a:bodyPr>
            <a:lstStyle/>
            <a:p>
              <a:r>
                <a:rPr lang="zh-CN" altLang="zh-CN" sz="2800" b="1" dirty="0">
                  <a:latin typeface="Impact" panose="020B0806030902050204" pitchFamily="34" charset="0"/>
                </a:rPr>
                <a:t>何为信息素养？</a:t>
              </a:r>
              <a:endParaRPr lang="en-US" altLang="zh-CN" sz="2800" b="1" dirty="0">
                <a:latin typeface="Impact" panose="020B0806030902050204" pitchFamily="34" charset="0"/>
              </a:endParaRPr>
            </a:p>
          </p:txBody>
        </p:sp>
      </p:grpSp>
      <p:sp>
        <p:nvSpPr>
          <p:cNvPr id="29699" name="Rectangle 3"/>
          <p:cNvSpPr>
            <a:spLocks noGrp="1"/>
          </p:cNvSpPr>
          <p:nvPr/>
        </p:nvSpPr>
        <p:spPr>
          <a:xfrm>
            <a:off x="1896745" y="1949450"/>
            <a:ext cx="8395335" cy="3810000"/>
          </a:xfrm>
          <a:prstGeom prst="rect">
            <a:avLst/>
          </a:prstGeom>
          <a:solidFill>
            <a:srgbClr val="FFFFFF"/>
          </a:solidFill>
          <a:ln w="9525">
            <a:noFill/>
          </a:ln>
        </p:spPr>
        <p:txBody>
          <a:bodyPr lIns="90170" tIns="46990" rIns="90170" bIns="46990" anchor="t"/>
          <a:lstStyle/>
          <a:p>
            <a:pPr marL="357505" indent="-271780" algn="just">
              <a:lnSpc>
                <a:spcPct val="150000"/>
              </a:lnSpc>
              <a:spcBef>
                <a:spcPct val="25000"/>
              </a:spcBef>
              <a:spcAft>
                <a:spcPct val="25000"/>
              </a:spcAft>
              <a:buClr>
                <a:schemeClr val="accent1"/>
              </a:buClr>
              <a:buSzPct val="80000"/>
              <a:buFont typeface="Wingdings" panose="05000000000000000000" pitchFamily="2" charset="2"/>
              <a:buChar char="p"/>
            </a:pPr>
            <a:r>
              <a:rPr lang="en-US" altLang="zh-CN" sz="2000" b="0" dirty="0">
                <a:latin typeface="微软雅黑" panose="020B0503020204020204" charset="-122"/>
                <a:ea typeface="微软雅黑" panose="020B0503020204020204" charset="-122"/>
                <a:cs typeface="微软雅黑" panose="020B0503020204020204" charset="-122"/>
              </a:rPr>
              <a:t>1974</a:t>
            </a:r>
            <a:r>
              <a:rPr lang="zh-CN" altLang="en-US" sz="2000" b="0" dirty="0">
                <a:latin typeface="微软雅黑" panose="020B0503020204020204" charset="-122"/>
                <a:ea typeface="微软雅黑" panose="020B0503020204020204" charset="-122"/>
                <a:cs typeface="微软雅黑" panose="020B0503020204020204" charset="-122"/>
              </a:rPr>
              <a:t>年，美国信息产业协会主席</a:t>
            </a:r>
            <a:r>
              <a:rPr lang="en-US" altLang="zh-CN" sz="2000" b="0" dirty="0">
                <a:latin typeface="微软雅黑" panose="020B0503020204020204" charset="-122"/>
                <a:ea typeface="微软雅黑" panose="020B0503020204020204" charset="-122"/>
                <a:cs typeface="微软雅黑" panose="020B0503020204020204" charset="-122"/>
              </a:rPr>
              <a:t>Paul Zurkowski</a:t>
            </a:r>
            <a:r>
              <a:rPr lang="zh-CN" altLang="en-US" sz="2000" b="0" dirty="0">
                <a:latin typeface="微软雅黑" panose="020B0503020204020204" charset="-122"/>
                <a:ea typeface="微软雅黑" panose="020B0503020204020204" charset="-122"/>
                <a:cs typeface="微软雅黑" panose="020B0503020204020204" charset="-122"/>
              </a:rPr>
              <a:t>提出信息素养概念，并解释为：利用大量的信息工具及主要信息源使问题得到解答的技能。</a:t>
            </a:r>
            <a:endParaRPr lang="zh-CN" altLang="en-US" sz="2000" b="0" dirty="0">
              <a:latin typeface="微软雅黑" panose="020B0503020204020204" charset="-122"/>
              <a:ea typeface="微软雅黑" panose="020B0503020204020204" charset="-122"/>
              <a:cs typeface="微软雅黑" panose="020B0503020204020204" charset="-122"/>
            </a:endParaRPr>
          </a:p>
          <a:p>
            <a:pPr marL="357505" indent="-271780" algn="just">
              <a:lnSpc>
                <a:spcPct val="150000"/>
              </a:lnSpc>
              <a:spcBef>
                <a:spcPct val="25000"/>
              </a:spcBef>
              <a:spcAft>
                <a:spcPct val="25000"/>
              </a:spcAft>
              <a:buClr>
                <a:schemeClr val="accent1"/>
              </a:buClr>
              <a:buSzPct val="80000"/>
              <a:buFont typeface="Wingdings" panose="05000000000000000000" pitchFamily="2" charset="2"/>
              <a:buChar char="p"/>
            </a:pPr>
            <a:r>
              <a:rPr lang="en-US" altLang="zh-CN" sz="2000" b="0" dirty="0">
                <a:latin typeface="微软雅黑" panose="020B0503020204020204" charset="-122"/>
                <a:ea typeface="微软雅黑" panose="020B0503020204020204" charset="-122"/>
                <a:cs typeface="微软雅黑" panose="020B0503020204020204" charset="-122"/>
              </a:rPr>
              <a:t>1989</a:t>
            </a:r>
            <a:r>
              <a:rPr lang="zh-CN" altLang="en-US" sz="2000" b="0" dirty="0">
                <a:latin typeface="微软雅黑" panose="020B0503020204020204" charset="-122"/>
                <a:ea typeface="微软雅黑" panose="020B0503020204020204" charset="-122"/>
                <a:cs typeface="微软雅黑" panose="020B0503020204020204" charset="-122"/>
              </a:rPr>
              <a:t>年，美国图书馆协会将信息素养（</a:t>
            </a:r>
            <a:r>
              <a:rPr lang="en-US" altLang="zh-CN" sz="2000" b="0" dirty="0">
                <a:latin typeface="微软雅黑" panose="020B0503020204020204" charset="-122"/>
                <a:ea typeface="微软雅黑" panose="020B0503020204020204" charset="-122"/>
                <a:cs typeface="微软雅黑" panose="020B0503020204020204" charset="-122"/>
              </a:rPr>
              <a:t>Information Literacy</a:t>
            </a:r>
            <a:r>
              <a:rPr lang="zh-CN" altLang="en-US" sz="2000" b="0" dirty="0">
                <a:latin typeface="微软雅黑" panose="020B0503020204020204" charset="-122"/>
                <a:ea typeface="微软雅黑" panose="020B0503020204020204" charset="-122"/>
                <a:cs typeface="微软雅黑" panose="020B0503020204020204" charset="-122"/>
              </a:rPr>
              <a:t>）定义为：“要成为一个有信息素养的人，就必须能够确定何时需要信息并且能够有效地查寻、评价和使用所需要的信息。” </a:t>
            </a:r>
            <a:endParaRPr lang="zh-CN" altLang="en-US" sz="2000" b="0"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06584" y="615500"/>
            <a:ext cx="655093" cy="583565"/>
          </a:xfrm>
          <a:prstGeom prst="rect">
            <a:avLst/>
          </a:prstGeom>
          <a:noFill/>
        </p:spPr>
        <p:txBody>
          <a:bodyPr wrap="square" rtlCol="0">
            <a:spAutoFit/>
          </a:bodyPr>
          <a:lstStyle/>
          <a:p>
            <a:pPr algn="ctr"/>
            <a:r>
              <a:rPr lang="en-US" altLang="zh-CN" sz="3200" dirty="0">
                <a:latin typeface="Impact" panose="020B0806030902050204" pitchFamily="34" charset="0"/>
              </a:rPr>
              <a:t>2.1</a:t>
            </a:r>
            <a:endParaRPr lang="zh-CN" altLang="en-US" sz="3200" dirty="0">
              <a:latin typeface="Impact" panose="020B080603090205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arn(inVertical)">
                                      <p:cBhvr>
                                        <p:cTn id="7"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18385" y="1860644"/>
            <a:ext cx="7186650" cy="3747848"/>
            <a:chOff x="2760" y="2361"/>
            <a:chExt cx="10138" cy="4880"/>
          </a:xfrm>
        </p:grpSpPr>
        <p:sp>
          <p:nvSpPr>
            <p:cNvPr id="33793" name="Text Box 2"/>
            <p:cNvSpPr txBox="1"/>
            <p:nvPr/>
          </p:nvSpPr>
          <p:spPr>
            <a:xfrm>
              <a:off x="6955" y="5113"/>
              <a:ext cx="290" cy="577"/>
            </a:xfrm>
            <a:prstGeom prst="rect">
              <a:avLst/>
            </a:prstGeom>
            <a:noFill/>
            <a:ln w="9525">
              <a:noFill/>
            </a:ln>
          </p:spPr>
          <p:txBody>
            <a:bodyPr wrap="square" anchor="t">
              <a:spAutoFit/>
            </a:bodyPr>
            <a:lstStyle/>
            <a:p>
              <a:endParaRPr lang="zh-CN" altLang="en-US" b="0" dirty="0">
                <a:latin typeface="Arial" panose="020B0604020202020204" pitchFamily="34" charset="0"/>
                <a:ea typeface="宋体" panose="02010600030101010101" pitchFamily="2" charset="-122"/>
              </a:endParaRPr>
            </a:p>
          </p:txBody>
        </p:sp>
        <p:sp>
          <p:nvSpPr>
            <p:cNvPr id="30723" name="Rectangle 3"/>
            <p:cNvSpPr/>
            <p:nvPr/>
          </p:nvSpPr>
          <p:spPr>
            <a:xfrm>
              <a:off x="2760" y="2361"/>
              <a:ext cx="2178" cy="560"/>
            </a:xfrm>
            <a:prstGeom prst="rect">
              <a:avLst/>
            </a:prstGeom>
            <a:noFill/>
            <a:ln w="9525">
              <a:noFill/>
            </a:ln>
          </p:spPr>
          <p:txBody>
            <a:bodyPr wrap="square" anchor="ctr">
              <a:spAutoFit/>
            </a:bodyPr>
            <a:lstStyle/>
            <a:p>
              <a:r>
                <a:rPr lang="zh-CN" altLang="en-US" sz="2200" dirty="0">
                  <a:latin typeface="微软雅黑" panose="020B0503020204020204" charset="-122"/>
                  <a:ea typeface="微软雅黑" panose="020B0503020204020204" charset="-122"/>
                  <a:cs typeface="微软雅黑" panose="020B0503020204020204" charset="-122"/>
                </a:rPr>
                <a:t>信息意识</a:t>
              </a:r>
              <a:r>
                <a:rPr lang="zh-CN" altLang="en-US" sz="2200" b="0" dirty="0">
                  <a:latin typeface="微软雅黑" panose="020B0503020204020204" charset="-122"/>
                  <a:ea typeface="微软雅黑" panose="020B0503020204020204" charset="-122"/>
                  <a:cs typeface="微软雅黑" panose="020B0503020204020204" charset="-122"/>
                </a:rPr>
                <a:t> </a:t>
              </a:r>
              <a:endParaRPr lang="zh-CN" altLang="en-US" sz="2200" b="0" dirty="0">
                <a:latin typeface="微软雅黑" panose="020B0503020204020204" charset="-122"/>
                <a:ea typeface="微软雅黑" panose="020B0503020204020204" charset="-122"/>
                <a:cs typeface="微软雅黑" panose="020B0503020204020204" charset="-122"/>
              </a:endParaRPr>
            </a:p>
          </p:txBody>
        </p:sp>
        <p:sp>
          <p:nvSpPr>
            <p:cNvPr id="30724" name="Rectangle 4"/>
            <p:cNvSpPr/>
            <p:nvPr/>
          </p:nvSpPr>
          <p:spPr>
            <a:xfrm>
              <a:off x="2778" y="3819"/>
              <a:ext cx="2190" cy="560"/>
            </a:xfrm>
            <a:prstGeom prst="rect">
              <a:avLst/>
            </a:prstGeom>
            <a:noFill/>
            <a:ln w="9525">
              <a:noFill/>
            </a:ln>
          </p:spPr>
          <p:txBody>
            <a:bodyPr wrap="square" anchor="ctr">
              <a:spAutoFit/>
            </a:bodyPr>
            <a:lstStyle/>
            <a:p>
              <a:r>
                <a:rPr lang="zh-CN" altLang="en-US" sz="2200" dirty="0">
                  <a:latin typeface="微软雅黑" panose="020B0503020204020204" charset="-122"/>
                  <a:ea typeface="微软雅黑" panose="020B0503020204020204" charset="-122"/>
                  <a:cs typeface="微软雅黑" panose="020B0503020204020204" charset="-122"/>
                </a:rPr>
                <a:t>信息知识</a:t>
              </a:r>
              <a:r>
                <a:rPr lang="zh-CN" altLang="en-US" sz="2200" b="0" dirty="0">
                  <a:latin typeface="微软雅黑" panose="020B0503020204020204" charset="-122"/>
                  <a:ea typeface="微软雅黑" panose="020B0503020204020204" charset="-122"/>
                  <a:cs typeface="微软雅黑" panose="020B0503020204020204" charset="-122"/>
                </a:rPr>
                <a:t> </a:t>
              </a:r>
              <a:endParaRPr lang="zh-CN" altLang="en-US" sz="2200" b="0" dirty="0">
                <a:latin typeface="微软雅黑" panose="020B0503020204020204" charset="-122"/>
                <a:ea typeface="微软雅黑" panose="020B0503020204020204" charset="-122"/>
                <a:cs typeface="微软雅黑" panose="020B0503020204020204" charset="-122"/>
              </a:endParaRPr>
            </a:p>
          </p:txBody>
        </p:sp>
        <p:sp>
          <p:nvSpPr>
            <p:cNvPr id="30725" name="Rectangle 5"/>
            <p:cNvSpPr/>
            <p:nvPr/>
          </p:nvSpPr>
          <p:spPr>
            <a:xfrm>
              <a:off x="2778" y="5274"/>
              <a:ext cx="2190" cy="560"/>
            </a:xfrm>
            <a:prstGeom prst="rect">
              <a:avLst/>
            </a:prstGeom>
            <a:noFill/>
            <a:ln w="9525">
              <a:noFill/>
            </a:ln>
          </p:spPr>
          <p:txBody>
            <a:bodyPr wrap="square" anchor="ctr">
              <a:spAutoFit/>
            </a:bodyPr>
            <a:lstStyle/>
            <a:p>
              <a:r>
                <a:rPr lang="zh-CN" altLang="en-US" sz="2200" dirty="0">
                  <a:latin typeface="微软雅黑" panose="020B0503020204020204" charset="-122"/>
                  <a:ea typeface="微软雅黑" panose="020B0503020204020204" charset="-122"/>
                  <a:cs typeface="微软雅黑" panose="020B0503020204020204" charset="-122"/>
                </a:rPr>
                <a:t>信息能力</a:t>
              </a:r>
              <a:r>
                <a:rPr lang="zh-CN" altLang="en-US" sz="2200" b="0" dirty="0">
                  <a:latin typeface="微软雅黑" panose="020B0503020204020204" charset="-122"/>
                  <a:ea typeface="微软雅黑" panose="020B0503020204020204" charset="-122"/>
                  <a:cs typeface="微软雅黑" panose="020B0503020204020204" charset="-122"/>
                </a:rPr>
                <a:t> </a:t>
              </a:r>
              <a:endParaRPr lang="zh-CN" altLang="en-US" sz="2200" b="0" dirty="0">
                <a:latin typeface="微软雅黑" panose="020B0503020204020204" charset="-122"/>
                <a:ea typeface="微软雅黑" panose="020B0503020204020204" charset="-122"/>
                <a:cs typeface="微软雅黑" panose="020B0503020204020204" charset="-122"/>
              </a:endParaRPr>
            </a:p>
          </p:txBody>
        </p:sp>
        <p:sp>
          <p:nvSpPr>
            <p:cNvPr id="30726" name="Rectangle 6"/>
            <p:cNvSpPr/>
            <p:nvPr/>
          </p:nvSpPr>
          <p:spPr>
            <a:xfrm>
              <a:off x="2778" y="6681"/>
              <a:ext cx="2190" cy="560"/>
            </a:xfrm>
            <a:prstGeom prst="rect">
              <a:avLst/>
            </a:prstGeom>
            <a:noFill/>
            <a:ln w="9525">
              <a:noFill/>
            </a:ln>
          </p:spPr>
          <p:txBody>
            <a:bodyPr wrap="square" anchor="ctr">
              <a:spAutoFit/>
            </a:bodyPr>
            <a:lstStyle/>
            <a:p>
              <a:r>
                <a:rPr lang="zh-CN" altLang="en-US" sz="2200" dirty="0">
                  <a:latin typeface="微软雅黑" panose="020B0503020204020204" charset="-122"/>
                  <a:ea typeface="微软雅黑" panose="020B0503020204020204" charset="-122"/>
                  <a:cs typeface="微软雅黑" panose="020B0503020204020204" charset="-122"/>
                </a:rPr>
                <a:t>信息道德</a:t>
              </a:r>
              <a:r>
                <a:rPr lang="zh-CN" altLang="en-US" sz="2200" b="0" dirty="0">
                  <a:latin typeface="微软雅黑" panose="020B0503020204020204" charset="-122"/>
                  <a:ea typeface="微软雅黑" panose="020B0503020204020204" charset="-122"/>
                  <a:cs typeface="微软雅黑" panose="020B0503020204020204" charset="-122"/>
                </a:rPr>
                <a:t> </a:t>
              </a:r>
              <a:endParaRPr lang="zh-CN" altLang="en-US" sz="2200" b="0" dirty="0">
                <a:latin typeface="微软雅黑" panose="020B0503020204020204" charset="-122"/>
                <a:ea typeface="微软雅黑" panose="020B0503020204020204" charset="-122"/>
                <a:cs typeface="微软雅黑" panose="020B0503020204020204" charset="-122"/>
              </a:endParaRPr>
            </a:p>
          </p:txBody>
        </p:sp>
        <p:pic>
          <p:nvPicPr>
            <p:cNvPr id="30728" name="Picture 8" descr="U_1108~1"/>
            <p:cNvPicPr>
              <a:picLocks noChangeAspect="1"/>
            </p:cNvPicPr>
            <p:nvPr/>
          </p:nvPicPr>
          <p:blipFill>
            <a:blip r:embed="rId1"/>
            <a:stretch>
              <a:fillRect/>
            </a:stretch>
          </p:blipFill>
          <p:spPr>
            <a:xfrm>
              <a:off x="7115" y="2978"/>
              <a:ext cx="5783" cy="3797"/>
            </a:xfrm>
            <a:prstGeom prst="rect">
              <a:avLst/>
            </a:prstGeom>
            <a:noFill/>
            <a:ln w="9525">
              <a:noFill/>
            </a:ln>
          </p:spPr>
        </p:pic>
      </p:grpSp>
      <p:sp>
        <p:nvSpPr>
          <p:cNvPr id="74" name="文本框 73"/>
          <p:cNvSpPr txBox="1"/>
          <p:nvPr/>
        </p:nvSpPr>
        <p:spPr>
          <a:xfrm>
            <a:off x="1471136" y="704641"/>
            <a:ext cx="4378325" cy="521970"/>
          </a:xfrm>
          <a:prstGeom prst="rect">
            <a:avLst/>
          </a:prstGeom>
          <a:noFill/>
        </p:spPr>
        <p:txBody>
          <a:bodyPr wrap="square" rtlCol="0">
            <a:spAutoFit/>
          </a:bodyPr>
          <a:lstStyle/>
          <a:p>
            <a:r>
              <a:rPr lang="zh-CN" altLang="zh-CN" sz="2800" b="1" dirty="0">
                <a:latin typeface="Impact" panose="020B0806030902050204" pitchFamily="34" charset="0"/>
              </a:rPr>
              <a:t>何为信息素养？</a:t>
            </a:r>
            <a:endParaRPr lang="en-US" altLang="zh-CN" sz="2800" b="1" dirty="0">
              <a:latin typeface="Impact" panose="020B080603090205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9"/>
          <p:cNvSpPr/>
          <p:nvPr/>
        </p:nvSpPr>
        <p:spPr>
          <a:xfrm>
            <a:off x="6732629" y="3935302"/>
            <a:ext cx="827577" cy="827577"/>
          </a:xfrm>
          <a:prstGeom prst="ellipse">
            <a:avLst/>
          </a:prstGeom>
          <a:gradFill>
            <a:gsLst>
              <a:gs pos="100000">
                <a:srgbClr val="2E5DAA"/>
              </a:gs>
              <a:gs pos="56000">
                <a:srgbClr val="F3A3A8"/>
              </a:gs>
            </a:gsLst>
            <a:lin ang="3600000" scaled="0"/>
          </a:gradFill>
          <a:ln w="28575"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16" name="Group 25"/>
          <p:cNvGrpSpPr/>
          <p:nvPr/>
        </p:nvGrpSpPr>
        <p:grpSpPr>
          <a:xfrm>
            <a:off x="6958844" y="4221471"/>
            <a:ext cx="387319" cy="296031"/>
            <a:chOff x="5516563" y="84138"/>
            <a:chExt cx="1414463" cy="1081087"/>
          </a:xfrm>
          <a:solidFill>
            <a:schemeClr val="bg1"/>
          </a:solidFill>
          <a:effectLst/>
        </p:grpSpPr>
        <p:sp>
          <p:nvSpPr>
            <p:cNvPr id="17"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18"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19"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20"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21"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22"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23"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grpSp>
      <p:sp>
        <p:nvSpPr>
          <p:cNvPr id="12" name="Oval 13"/>
          <p:cNvSpPr/>
          <p:nvPr/>
        </p:nvSpPr>
        <p:spPr>
          <a:xfrm>
            <a:off x="2329254" y="4719879"/>
            <a:ext cx="827577" cy="827577"/>
          </a:xfrm>
          <a:prstGeom prst="ellipse">
            <a:avLst/>
          </a:prstGeom>
          <a:gradFill>
            <a:gsLst>
              <a:gs pos="100000">
                <a:srgbClr val="2E5DAA"/>
              </a:gs>
              <a:gs pos="56000">
                <a:srgbClr val="F3A3A8"/>
              </a:gs>
            </a:gsLst>
            <a:lin ang="3600000" scaled="0"/>
          </a:gradFill>
          <a:ln w="28575"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24" name="Group 33"/>
          <p:cNvGrpSpPr/>
          <p:nvPr/>
        </p:nvGrpSpPr>
        <p:grpSpPr>
          <a:xfrm>
            <a:off x="2581154" y="4944572"/>
            <a:ext cx="354280" cy="378189"/>
            <a:chOff x="8342313" y="10972800"/>
            <a:chExt cx="1293813" cy="1381125"/>
          </a:xfrm>
          <a:solidFill>
            <a:schemeClr val="bg1"/>
          </a:solidFill>
          <a:effectLst/>
        </p:grpSpPr>
        <p:sp>
          <p:nvSpPr>
            <p:cNvPr id="25" name="Freeform 5"/>
            <p:cNvSpPr>
              <a:spLocks noEditPoints="1"/>
            </p:cNvSpPr>
            <p:nvPr/>
          </p:nvSpPr>
          <p:spPr bwMode="auto">
            <a:xfrm>
              <a:off x="8342313" y="10972800"/>
              <a:ext cx="1293813" cy="1381125"/>
            </a:xfrm>
            <a:custGeom>
              <a:avLst/>
              <a:gdLst>
                <a:gd name="T0" fmla="*/ 299 w 345"/>
                <a:gd name="T1" fmla="*/ 0 h 368"/>
                <a:gd name="T2" fmla="*/ 46 w 345"/>
                <a:gd name="T3" fmla="*/ 0 h 368"/>
                <a:gd name="T4" fmla="*/ 0 w 345"/>
                <a:gd name="T5" fmla="*/ 46 h 368"/>
                <a:gd name="T6" fmla="*/ 0 w 345"/>
                <a:gd name="T7" fmla="*/ 322 h 368"/>
                <a:gd name="T8" fmla="*/ 46 w 345"/>
                <a:gd name="T9" fmla="*/ 368 h 368"/>
                <a:gd name="T10" fmla="*/ 299 w 345"/>
                <a:gd name="T11" fmla="*/ 368 h 368"/>
                <a:gd name="T12" fmla="*/ 345 w 345"/>
                <a:gd name="T13" fmla="*/ 322 h 368"/>
                <a:gd name="T14" fmla="*/ 345 w 345"/>
                <a:gd name="T15" fmla="*/ 46 h 368"/>
                <a:gd name="T16" fmla="*/ 299 w 345"/>
                <a:gd name="T17" fmla="*/ 0 h 368"/>
                <a:gd name="T18" fmla="*/ 322 w 345"/>
                <a:gd name="T19" fmla="*/ 322 h 368"/>
                <a:gd name="T20" fmla="*/ 299 w 345"/>
                <a:gd name="T21" fmla="*/ 345 h 368"/>
                <a:gd name="T22" fmla="*/ 46 w 345"/>
                <a:gd name="T23" fmla="*/ 345 h 368"/>
                <a:gd name="T24" fmla="*/ 23 w 345"/>
                <a:gd name="T25" fmla="*/ 322 h 368"/>
                <a:gd name="T26" fmla="*/ 23 w 345"/>
                <a:gd name="T27" fmla="*/ 46 h 368"/>
                <a:gd name="T28" fmla="*/ 46 w 345"/>
                <a:gd name="T29" fmla="*/ 23 h 368"/>
                <a:gd name="T30" fmla="*/ 299 w 345"/>
                <a:gd name="T31" fmla="*/ 23 h 368"/>
                <a:gd name="T32" fmla="*/ 322 w 345"/>
                <a:gd name="T33" fmla="*/ 46 h 368"/>
                <a:gd name="T34" fmla="*/ 322 w 345"/>
                <a:gd name="T35" fmla="*/ 3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68">
                  <a:moveTo>
                    <a:pt x="299" y="0"/>
                  </a:moveTo>
                  <a:cubicBezTo>
                    <a:pt x="46" y="0"/>
                    <a:pt x="46" y="0"/>
                    <a:pt x="46" y="0"/>
                  </a:cubicBezTo>
                  <a:cubicBezTo>
                    <a:pt x="20" y="0"/>
                    <a:pt x="0" y="21"/>
                    <a:pt x="0" y="46"/>
                  </a:cubicBezTo>
                  <a:cubicBezTo>
                    <a:pt x="0" y="322"/>
                    <a:pt x="0" y="322"/>
                    <a:pt x="0" y="322"/>
                  </a:cubicBezTo>
                  <a:cubicBezTo>
                    <a:pt x="0" y="348"/>
                    <a:pt x="20" y="368"/>
                    <a:pt x="46" y="368"/>
                  </a:cubicBezTo>
                  <a:cubicBezTo>
                    <a:pt x="299" y="368"/>
                    <a:pt x="299" y="368"/>
                    <a:pt x="299" y="368"/>
                  </a:cubicBezTo>
                  <a:cubicBezTo>
                    <a:pt x="324" y="368"/>
                    <a:pt x="345" y="348"/>
                    <a:pt x="345" y="322"/>
                  </a:cubicBezTo>
                  <a:cubicBezTo>
                    <a:pt x="345" y="46"/>
                    <a:pt x="345" y="46"/>
                    <a:pt x="345" y="46"/>
                  </a:cubicBezTo>
                  <a:cubicBezTo>
                    <a:pt x="345" y="21"/>
                    <a:pt x="324" y="0"/>
                    <a:pt x="299" y="0"/>
                  </a:cubicBezTo>
                  <a:close/>
                  <a:moveTo>
                    <a:pt x="322" y="322"/>
                  </a:moveTo>
                  <a:cubicBezTo>
                    <a:pt x="322" y="335"/>
                    <a:pt x="312" y="345"/>
                    <a:pt x="299" y="345"/>
                  </a:cubicBezTo>
                  <a:cubicBezTo>
                    <a:pt x="46" y="345"/>
                    <a:pt x="46" y="345"/>
                    <a:pt x="46" y="345"/>
                  </a:cubicBezTo>
                  <a:cubicBezTo>
                    <a:pt x="33" y="345"/>
                    <a:pt x="23" y="335"/>
                    <a:pt x="23" y="322"/>
                  </a:cubicBezTo>
                  <a:cubicBezTo>
                    <a:pt x="23" y="46"/>
                    <a:pt x="23" y="46"/>
                    <a:pt x="23" y="46"/>
                  </a:cubicBezTo>
                  <a:cubicBezTo>
                    <a:pt x="23" y="33"/>
                    <a:pt x="33" y="23"/>
                    <a:pt x="46" y="23"/>
                  </a:cubicBezTo>
                  <a:cubicBezTo>
                    <a:pt x="299" y="23"/>
                    <a:pt x="299" y="23"/>
                    <a:pt x="299" y="23"/>
                  </a:cubicBezTo>
                  <a:cubicBezTo>
                    <a:pt x="312" y="23"/>
                    <a:pt x="322" y="33"/>
                    <a:pt x="322" y="46"/>
                  </a:cubicBezTo>
                  <a:lnTo>
                    <a:pt x="322" y="322"/>
                  </a:ln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26" name="Freeform 6"/>
            <p:cNvSpPr>
              <a:spLocks noEditPoints="1"/>
            </p:cNvSpPr>
            <p:nvPr/>
          </p:nvSpPr>
          <p:spPr bwMode="auto">
            <a:xfrm>
              <a:off x="8513763" y="11145838"/>
              <a:ext cx="949325" cy="863600"/>
            </a:xfrm>
            <a:custGeom>
              <a:avLst/>
              <a:gdLst>
                <a:gd name="T0" fmla="*/ 241 w 253"/>
                <a:gd name="T1" fmla="*/ 0 h 230"/>
                <a:gd name="T2" fmla="*/ 11 w 253"/>
                <a:gd name="T3" fmla="*/ 0 h 230"/>
                <a:gd name="T4" fmla="*/ 0 w 253"/>
                <a:gd name="T5" fmla="*/ 11 h 230"/>
                <a:gd name="T6" fmla="*/ 0 w 253"/>
                <a:gd name="T7" fmla="*/ 219 h 230"/>
                <a:gd name="T8" fmla="*/ 11 w 253"/>
                <a:gd name="T9" fmla="*/ 230 h 230"/>
                <a:gd name="T10" fmla="*/ 241 w 253"/>
                <a:gd name="T11" fmla="*/ 230 h 230"/>
                <a:gd name="T12" fmla="*/ 253 w 253"/>
                <a:gd name="T13" fmla="*/ 219 h 230"/>
                <a:gd name="T14" fmla="*/ 253 w 253"/>
                <a:gd name="T15" fmla="*/ 11 h 230"/>
                <a:gd name="T16" fmla="*/ 241 w 253"/>
                <a:gd name="T17" fmla="*/ 0 h 230"/>
                <a:gd name="T18" fmla="*/ 241 w 253"/>
                <a:gd name="T19" fmla="*/ 11 h 230"/>
                <a:gd name="T20" fmla="*/ 241 w 253"/>
                <a:gd name="T21" fmla="*/ 171 h 230"/>
                <a:gd name="T22" fmla="*/ 204 w 253"/>
                <a:gd name="T23" fmla="*/ 130 h 230"/>
                <a:gd name="T24" fmla="*/ 195 w 253"/>
                <a:gd name="T25" fmla="*/ 127 h 230"/>
                <a:gd name="T26" fmla="*/ 187 w 253"/>
                <a:gd name="T27" fmla="*/ 130 h 230"/>
                <a:gd name="T28" fmla="*/ 157 w 253"/>
                <a:gd name="T29" fmla="*/ 164 h 230"/>
                <a:gd name="T30" fmla="*/ 66 w 253"/>
                <a:gd name="T31" fmla="*/ 61 h 230"/>
                <a:gd name="T32" fmla="*/ 57 w 253"/>
                <a:gd name="T33" fmla="*/ 57 h 230"/>
                <a:gd name="T34" fmla="*/ 49 w 253"/>
                <a:gd name="T35" fmla="*/ 61 h 230"/>
                <a:gd name="T36" fmla="*/ 11 w 253"/>
                <a:gd name="T37" fmla="*/ 105 h 230"/>
                <a:gd name="T38" fmla="*/ 11 w 253"/>
                <a:gd name="T39" fmla="*/ 11 h 230"/>
                <a:gd name="T40" fmla="*/ 241 w 253"/>
                <a:gd name="T41" fmla="*/ 11 h 230"/>
                <a:gd name="T42" fmla="*/ 11 w 253"/>
                <a:gd name="T43" fmla="*/ 122 h 230"/>
                <a:gd name="T44" fmla="*/ 57 w 253"/>
                <a:gd name="T45" fmla="*/ 69 h 230"/>
                <a:gd name="T46" fmla="*/ 150 w 253"/>
                <a:gd name="T47" fmla="*/ 174 h 230"/>
                <a:gd name="T48" fmla="*/ 157 w 253"/>
                <a:gd name="T49" fmla="*/ 182 h 230"/>
                <a:gd name="T50" fmla="*/ 189 w 253"/>
                <a:gd name="T51" fmla="*/ 219 h 230"/>
                <a:gd name="T52" fmla="*/ 11 w 253"/>
                <a:gd name="T53" fmla="*/ 219 h 230"/>
                <a:gd name="T54" fmla="*/ 11 w 253"/>
                <a:gd name="T55" fmla="*/ 122 h 230"/>
                <a:gd name="T56" fmla="*/ 204 w 253"/>
                <a:gd name="T57" fmla="*/ 219 h 230"/>
                <a:gd name="T58" fmla="*/ 165 w 253"/>
                <a:gd name="T59" fmla="*/ 173 h 230"/>
                <a:gd name="T60" fmla="*/ 195 w 253"/>
                <a:gd name="T61" fmla="*/ 138 h 230"/>
                <a:gd name="T62" fmla="*/ 241 w 253"/>
                <a:gd name="T63" fmla="*/ 188 h 230"/>
                <a:gd name="T64" fmla="*/ 241 w 253"/>
                <a:gd name="T65" fmla="*/ 219 h 230"/>
                <a:gd name="T66" fmla="*/ 204 w 253"/>
                <a:gd name="T6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230">
                  <a:moveTo>
                    <a:pt x="241" y="0"/>
                  </a:moveTo>
                  <a:cubicBezTo>
                    <a:pt x="11" y="0"/>
                    <a:pt x="11" y="0"/>
                    <a:pt x="11" y="0"/>
                  </a:cubicBezTo>
                  <a:cubicBezTo>
                    <a:pt x="5" y="0"/>
                    <a:pt x="0" y="5"/>
                    <a:pt x="0" y="11"/>
                  </a:cubicBezTo>
                  <a:cubicBezTo>
                    <a:pt x="0" y="219"/>
                    <a:pt x="0" y="219"/>
                    <a:pt x="0" y="219"/>
                  </a:cubicBezTo>
                  <a:cubicBezTo>
                    <a:pt x="0" y="225"/>
                    <a:pt x="5" y="230"/>
                    <a:pt x="11" y="230"/>
                  </a:cubicBezTo>
                  <a:cubicBezTo>
                    <a:pt x="241" y="230"/>
                    <a:pt x="241" y="230"/>
                    <a:pt x="241" y="230"/>
                  </a:cubicBezTo>
                  <a:cubicBezTo>
                    <a:pt x="248" y="230"/>
                    <a:pt x="253" y="225"/>
                    <a:pt x="253" y="219"/>
                  </a:cubicBezTo>
                  <a:cubicBezTo>
                    <a:pt x="253" y="11"/>
                    <a:pt x="253" y="11"/>
                    <a:pt x="253" y="11"/>
                  </a:cubicBezTo>
                  <a:cubicBezTo>
                    <a:pt x="253" y="5"/>
                    <a:pt x="248" y="0"/>
                    <a:pt x="241" y="0"/>
                  </a:cubicBezTo>
                  <a:close/>
                  <a:moveTo>
                    <a:pt x="241" y="11"/>
                  </a:moveTo>
                  <a:cubicBezTo>
                    <a:pt x="241" y="171"/>
                    <a:pt x="241" y="171"/>
                    <a:pt x="241" y="171"/>
                  </a:cubicBezTo>
                  <a:cubicBezTo>
                    <a:pt x="204" y="130"/>
                    <a:pt x="204" y="130"/>
                    <a:pt x="204" y="130"/>
                  </a:cubicBezTo>
                  <a:cubicBezTo>
                    <a:pt x="202" y="128"/>
                    <a:pt x="199" y="127"/>
                    <a:pt x="195" y="127"/>
                  </a:cubicBezTo>
                  <a:cubicBezTo>
                    <a:pt x="192" y="127"/>
                    <a:pt x="189" y="128"/>
                    <a:pt x="187" y="130"/>
                  </a:cubicBezTo>
                  <a:cubicBezTo>
                    <a:pt x="157" y="164"/>
                    <a:pt x="157" y="164"/>
                    <a:pt x="157" y="164"/>
                  </a:cubicBezTo>
                  <a:cubicBezTo>
                    <a:pt x="66" y="61"/>
                    <a:pt x="66" y="61"/>
                    <a:pt x="66" y="61"/>
                  </a:cubicBezTo>
                  <a:cubicBezTo>
                    <a:pt x="64" y="59"/>
                    <a:pt x="61" y="57"/>
                    <a:pt x="57" y="57"/>
                  </a:cubicBezTo>
                  <a:cubicBezTo>
                    <a:pt x="54" y="57"/>
                    <a:pt x="51" y="59"/>
                    <a:pt x="49" y="61"/>
                  </a:cubicBezTo>
                  <a:cubicBezTo>
                    <a:pt x="11" y="105"/>
                    <a:pt x="11" y="105"/>
                    <a:pt x="11" y="105"/>
                  </a:cubicBezTo>
                  <a:cubicBezTo>
                    <a:pt x="11" y="11"/>
                    <a:pt x="11" y="11"/>
                    <a:pt x="11" y="11"/>
                  </a:cubicBezTo>
                  <a:lnTo>
                    <a:pt x="241" y="11"/>
                  </a:lnTo>
                  <a:close/>
                  <a:moveTo>
                    <a:pt x="11" y="122"/>
                  </a:moveTo>
                  <a:cubicBezTo>
                    <a:pt x="57" y="69"/>
                    <a:pt x="57" y="69"/>
                    <a:pt x="57" y="69"/>
                  </a:cubicBezTo>
                  <a:cubicBezTo>
                    <a:pt x="150" y="174"/>
                    <a:pt x="150" y="174"/>
                    <a:pt x="150" y="174"/>
                  </a:cubicBezTo>
                  <a:cubicBezTo>
                    <a:pt x="157" y="182"/>
                    <a:pt x="157" y="182"/>
                    <a:pt x="157" y="182"/>
                  </a:cubicBezTo>
                  <a:cubicBezTo>
                    <a:pt x="189" y="219"/>
                    <a:pt x="189" y="219"/>
                    <a:pt x="189" y="219"/>
                  </a:cubicBezTo>
                  <a:cubicBezTo>
                    <a:pt x="11" y="219"/>
                    <a:pt x="11" y="219"/>
                    <a:pt x="11" y="219"/>
                  </a:cubicBezTo>
                  <a:lnTo>
                    <a:pt x="11" y="122"/>
                  </a:lnTo>
                  <a:close/>
                  <a:moveTo>
                    <a:pt x="204" y="219"/>
                  </a:moveTo>
                  <a:cubicBezTo>
                    <a:pt x="165" y="173"/>
                    <a:pt x="165" y="173"/>
                    <a:pt x="165" y="173"/>
                  </a:cubicBezTo>
                  <a:cubicBezTo>
                    <a:pt x="195" y="138"/>
                    <a:pt x="195" y="138"/>
                    <a:pt x="195" y="138"/>
                  </a:cubicBezTo>
                  <a:cubicBezTo>
                    <a:pt x="241" y="188"/>
                    <a:pt x="241" y="188"/>
                    <a:pt x="241" y="188"/>
                  </a:cubicBezTo>
                  <a:cubicBezTo>
                    <a:pt x="241" y="219"/>
                    <a:pt x="241" y="219"/>
                    <a:pt x="241" y="219"/>
                  </a:cubicBezTo>
                  <a:lnTo>
                    <a:pt x="204" y="219"/>
                  </a:ln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27" name="Freeform 7"/>
            <p:cNvSpPr>
              <a:spLocks noEditPoints="1"/>
            </p:cNvSpPr>
            <p:nvPr/>
          </p:nvSpPr>
          <p:spPr bwMode="auto">
            <a:xfrm>
              <a:off x="9032875" y="11272838"/>
              <a:ext cx="258763" cy="263525"/>
            </a:xfrm>
            <a:custGeom>
              <a:avLst/>
              <a:gdLst>
                <a:gd name="T0" fmla="*/ 34 w 69"/>
                <a:gd name="T1" fmla="*/ 70 h 70"/>
                <a:gd name="T2" fmla="*/ 69 w 69"/>
                <a:gd name="T3" fmla="*/ 35 h 70"/>
                <a:gd name="T4" fmla="*/ 34 w 69"/>
                <a:gd name="T5" fmla="*/ 0 h 70"/>
                <a:gd name="T6" fmla="*/ 0 w 69"/>
                <a:gd name="T7" fmla="*/ 35 h 70"/>
                <a:gd name="T8" fmla="*/ 34 w 69"/>
                <a:gd name="T9" fmla="*/ 70 h 70"/>
                <a:gd name="T10" fmla="*/ 34 w 69"/>
                <a:gd name="T11" fmla="*/ 12 h 70"/>
                <a:gd name="T12" fmla="*/ 57 w 69"/>
                <a:gd name="T13" fmla="*/ 35 h 70"/>
                <a:gd name="T14" fmla="*/ 34 w 69"/>
                <a:gd name="T15" fmla="*/ 58 h 70"/>
                <a:gd name="T16" fmla="*/ 11 w 69"/>
                <a:gd name="T17" fmla="*/ 35 h 70"/>
                <a:gd name="T18" fmla="*/ 34 w 69"/>
                <a:gd name="T19"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4" y="70"/>
                  </a:moveTo>
                  <a:cubicBezTo>
                    <a:pt x="53" y="70"/>
                    <a:pt x="69" y="54"/>
                    <a:pt x="69" y="35"/>
                  </a:cubicBezTo>
                  <a:cubicBezTo>
                    <a:pt x="69" y="16"/>
                    <a:pt x="53" y="0"/>
                    <a:pt x="34" y="0"/>
                  </a:cubicBezTo>
                  <a:cubicBezTo>
                    <a:pt x="15" y="0"/>
                    <a:pt x="0" y="16"/>
                    <a:pt x="0" y="35"/>
                  </a:cubicBezTo>
                  <a:cubicBezTo>
                    <a:pt x="0" y="54"/>
                    <a:pt x="15" y="70"/>
                    <a:pt x="34" y="70"/>
                  </a:cubicBezTo>
                  <a:close/>
                  <a:moveTo>
                    <a:pt x="34" y="12"/>
                  </a:moveTo>
                  <a:cubicBezTo>
                    <a:pt x="47" y="12"/>
                    <a:pt x="57" y="22"/>
                    <a:pt x="57" y="35"/>
                  </a:cubicBezTo>
                  <a:cubicBezTo>
                    <a:pt x="57" y="48"/>
                    <a:pt x="47" y="58"/>
                    <a:pt x="34" y="58"/>
                  </a:cubicBezTo>
                  <a:cubicBezTo>
                    <a:pt x="22" y="58"/>
                    <a:pt x="11" y="48"/>
                    <a:pt x="11" y="35"/>
                  </a:cubicBezTo>
                  <a:cubicBezTo>
                    <a:pt x="11" y="22"/>
                    <a:pt x="22" y="12"/>
                    <a:pt x="34" y="12"/>
                  </a:cubicBez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grpSp>
      <p:sp>
        <p:nvSpPr>
          <p:cNvPr id="10" name="Oval 5"/>
          <p:cNvSpPr/>
          <p:nvPr/>
        </p:nvSpPr>
        <p:spPr>
          <a:xfrm>
            <a:off x="2329254" y="2149431"/>
            <a:ext cx="827577" cy="827577"/>
          </a:xfrm>
          <a:prstGeom prst="ellipse">
            <a:avLst/>
          </a:prstGeom>
          <a:gradFill>
            <a:gsLst>
              <a:gs pos="100000">
                <a:srgbClr val="2E5DAA"/>
              </a:gs>
              <a:gs pos="56000">
                <a:srgbClr val="F3A3A8"/>
              </a:gs>
            </a:gsLst>
            <a:lin ang="3600000" scaled="0"/>
          </a:gradFill>
          <a:ln w="28575"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28" name="Group 37"/>
          <p:cNvGrpSpPr/>
          <p:nvPr/>
        </p:nvGrpSpPr>
        <p:grpSpPr>
          <a:xfrm>
            <a:off x="2568549" y="2382512"/>
            <a:ext cx="379493" cy="331676"/>
            <a:chOff x="8296275" y="8293096"/>
            <a:chExt cx="1385888" cy="1211261"/>
          </a:xfrm>
          <a:solidFill>
            <a:schemeClr val="bg1"/>
          </a:solidFill>
          <a:effectLst/>
        </p:grpSpPr>
        <p:sp>
          <p:nvSpPr>
            <p:cNvPr id="29"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30"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grpSp>
      <p:sp>
        <p:nvSpPr>
          <p:cNvPr id="13" name="Oval 16"/>
          <p:cNvSpPr/>
          <p:nvPr/>
        </p:nvSpPr>
        <p:spPr>
          <a:xfrm>
            <a:off x="6713104" y="2683466"/>
            <a:ext cx="827577" cy="827577"/>
          </a:xfrm>
          <a:prstGeom prst="ellipse">
            <a:avLst/>
          </a:prstGeom>
          <a:gradFill>
            <a:gsLst>
              <a:gs pos="100000">
                <a:srgbClr val="2E5DAA"/>
              </a:gs>
              <a:gs pos="56000">
                <a:srgbClr val="F3A3A8"/>
              </a:gs>
            </a:gsLst>
            <a:lin ang="3600000" scaled="0"/>
          </a:gradFill>
          <a:ln w="28575"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33" name="Group 40"/>
          <p:cNvGrpSpPr/>
          <p:nvPr/>
        </p:nvGrpSpPr>
        <p:grpSpPr>
          <a:xfrm>
            <a:off x="6957322" y="2922632"/>
            <a:ext cx="378189" cy="319504"/>
            <a:chOff x="13828713" y="2805113"/>
            <a:chExt cx="1381125" cy="1166812"/>
          </a:xfrm>
          <a:solidFill>
            <a:schemeClr val="bg1"/>
          </a:solidFill>
          <a:effectLst/>
        </p:grpSpPr>
        <p:sp>
          <p:nvSpPr>
            <p:cNvPr id="34"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35" name="Freeform 11"/>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36"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grpSp>
      <p:sp>
        <p:nvSpPr>
          <p:cNvPr id="11" name="Oval 10"/>
          <p:cNvSpPr/>
          <p:nvPr/>
        </p:nvSpPr>
        <p:spPr>
          <a:xfrm>
            <a:off x="2329254" y="3401267"/>
            <a:ext cx="827577" cy="827577"/>
          </a:xfrm>
          <a:prstGeom prst="ellipse">
            <a:avLst/>
          </a:prstGeom>
          <a:gradFill>
            <a:gsLst>
              <a:gs pos="100000">
                <a:srgbClr val="2E5DAA"/>
              </a:gs>
              <a:gs pos="56000">
                <a:srgbClr val="F3A3A8"/>
              </a:gs>
            </a:gsLst>
            <a:lin ang="3600000" scaled="0"/>
          </a:gradFill>
          <a:ln w="28575"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40" name="Freeform 22"/>
          <p:cNvSpPr>
            <a:spLocks noEditPoints="1"/>
          </p:cNvSpPr>
          <p:nvPr/>
        </p:nvSpPr>
        <p:spPr bwMode="auto">
          <a:xfrm>
            <a:off x="2569201" y="3662388"/>
            <a:ext cx="378189" cy="272557"/>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a:effectLst/>
        </p:spPr>
        <p:txBody>
          <a:bodyPr vert="horz" wrap="square" lIns="91440" tIns="45720" rIns="91440" bIns="45720" numCol="1" anchor="t" anchorCtr="0" compatLnSpc="1"/>
          <a:lstStyle/>
          <a:p>
            <a:endParaRPr lang="id-ID" sz="2000">
              <a:latin typeface="微软雅黑" panose="020B0503020204020204" charset="-122"/>
              <a:ea typeface="微软雅黑" panose="020B0503020204020204" charset="-122"/>
            </a:endParaRPr>
          </a:p>
        </p:txBody>
      </p:sp>
      <p:sp>
        <p:nvSpPr>
          <p:cNvPr id="42" name="矩形 41"/>
          <p:cNvSpPr/>
          <p:nvPr/>
        </p:nvSpPr>
        <p:spPr>
          <a:xfrm>
            <a:off x="3460055" y="2292930"/>
            <a:ext cx="2879411" cy="398780"/>
          </a:xfrm>
          <a:prstGeom prst="rect">
            <a:avLst/>
          </a:prstGeom>
        </p:spPr>
        <p:txBody>
          <a:bodyPr wrap="square">
            <a:spAutoFit/>
          </a:bodyPr>
          <a:lstStyle/>
          <a:p>
            <a:r>
              <a:rPr lang="zh-CN" altLang="en-US" sz="2000" dirty="0">
                <a:solidFill>
                  <a:schemeClr val="tx1"/>
                </a:solidFill>
                <a:latin typeface="微软雅黑" panose="020B0503020204020204" charset="-122"/>
                <a:ea typeface="微软雅黑" panose="020B0503020204020204" charset="-122"/>
                <a:sym typeface="+mn-ea"/>
              </a:rPr>
              <a:t>科学的研究方法</a:t>
            </a:r>
            <a:endParaRPr lang="zh-CN" altLang="en-US" sz="2000" b="1" dirty="0">
              <a:solidFill>
                <a:schemeClr val="tx1"/>
              </a:solidFill>
              <a:latin typeface="微软雅黑" panose="020B0503020204020204" charset="-122"/>
              <a:ea typeface="微软雅黑" panose="020B0503020204020204" charset="-122"/>
              <a:sym typeface="+mn-ea"/>
            </a:endParaRPr>
          </a:p>
        </p:txBody>
      </p:sp>
      <p:sp>
        <p:nvSpPr>
          <p:cNvPr id="45" name="矩形 44"/>
          <p:cNvSpPr/>
          <p:nvPr/>
        </p:nvSpPr>
        <p:spPr>
          <a:xfrm>
            <a:off x="3460055" y="3544766"/>
            <a:ext cx="2879411" cy="398780"/>
          </a:xfrm>
          <a:prstGeom prst="rect">
            <a:avLst/>
          </a:prstGeom>
        </p:spPr>
        <p:txBody>
          <a:bodyPr wrap="square">
            <a:spAutoFit/>
          </a:bodyPr>
          <a:lstStyle/>
          <a:p>
            <a:pPr lvl="0" indent="0" algn="l" fontAlgn="base"/>
            <a:r>
              <a:rPr lang="zh-CN" altLang="en-US" sz="2000" dirty="0">
                <a:latin typeface="微软雅黑" panose="020B0503020204020204" charset="-122"/>
                <a:ea typeface="微软雅黑" panose="020B0503020204020204" charset="-122"/>
                <a:sym typeface="+mn-ea"/>
              </a:rPr>
              <a:t>深厚的专业积淀</a:t>
            </a:r>
            <a:endParaRPr lang="zh-CN" altLang="en-US" sz="2000" b="1"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48" name="矩形 47"/>
          <p:cNvSpPr/>
          <p:nvPr/>
        </p:nvSpPr>
        <p:spPr>
          <a:xfrm>
            <a:off x="3460055" y="4924975"/>
            <a:ext cx="2879411" cy="398780"/>
          </a:xfrm>
          <a:prstGeom prst="rect">
            <a:avLst/>
          </a:prstGeom>
        </p:spPr>
        <p:txBody>
          <a:bodyPr wrap="square">
            <a:spAutoFit/>
          </a:bodyPr>
          <a:lstStyle/>
          <a:p>
            <a:r>
              <a:rPr lang="zh-CN" altLang="en-US" sz="2000" dirty="0">
                <a:latin typeface="微软雅黑" panose="020B0503020204020204" charset="-122"/>
                <a:ea typeface="微软雅黑" panose="020B0503020204020204" charset="-122"/>
                <a:sym typeface="+mn-ea"/>
              </a:rPr>
              <a:t>超前的创新思维</a:t>
            </a:r>
            <a:endParaRPr lang="zh-CN" altLang="en-US" sz="2000" b="1"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65" name="矩形 64"/>
          <p:cNvSpPr/>
          <p:nvPr/>
        </p:nvSpPr>
        <p:spPr>
          <a:xfrm>
            <a:off x="7811572" y="2808550"/>
            <a:ext cx="2879411" cy="398780"/>
          </a:xfrm>
          <a:prstGeom prst="rect">
            <a:avLst/>
          </a:prstGeom>
        </p:spPr>
        <p:txBody>
          <a:bodyPr wrap="square">
            <a:spAutoFit/>
          </a:bodyPr>
          <a:lstStyle/>
          <a:p>
            <a:r>
              <a:rPr lang="zh-CN" altLang="en-US" sz="2000" dirty="0">
                <a:solidFill>
                  <a:schemeClr val="tx1"/>
                </a:solidFill>
                <a:latin typeface="微软雅黑" panose="020B0503020204020204" charset="-122"/>
                <a:ea typeface="微软雅黑" panose="020B0503020204020204" charset="-122"/>
                <a:sym typeface="+mn-ea"/>
              </a:rPr>
              <a:t>宽阔的学术视野</a:t>
            </a:r>
            <a:endParaRPr lang="zh-CN" altLang="en-US" sz="2000" b="1" dirty="0">
              <a:solidFill>
                <a:schemeClr val="tx1"/>
              </a:solidFill>
              <a:latin typeface="微软雅黑" panose="020B0503020204020204" charset="-122"/>
              <a:ea typeface="微软雅黑" panose="020B0503020204020204" charset="-122"/>
              <a:sym typeface="+mn-ea"/>
            </a:endParaRPr>
          </a:p>
        </p:txBody>
      </p:sp>
      <p:sp>
        <p:nvSpPr>
          <p:cNvPr id="68" name="矩形 67"/>
          <p:cNvSpPr/>
          <p:nvPr/>
        </p:nvSpPr>
        <p:spPr>
          <a:xfrm>
            <a:off x="7811572" y="4089596"/>
            <a:ext cx="2879411" cy="398780"/>
          </a:xfrm>
          <a:prstGeom prst="rect">
            <a:avLst/>
          </a:prstGeom>
        </p:spPr>
        <p:txBody>
          <a:bodyPr wrap="square">
            <a:spAutoFit/>
          </a:bodyPr>
          <a:lstStyle/>
          <a:p>
            <a:r>
              <a:rPr lang="zh-CN" altLang="en-US" sz="2000" dirty="0">
                <a:latin typeface="微软雅黑" panose="020B0503020204020204" charset="-122"/>
                <a:ea typeface="微软雅黑" panose="020B0503020204020204" charset="-122"/>
                <a:sym typeface="+mn-ea"/>
              </a:rPr>
              <a:t>敏锐的学术洞察力</a:t>
            </a:r>
            <a:endParaRPr lang="zh-CN" altLang="en-US" sz="2000" b="1" dirty="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52" name="组合 51"/>
          <p:cNvGrpSpPr/>
          <p:nvPr/>
        </p:nvGrpSpPr>
        <p:grpSpPr>
          <a:xfrm>
            <a:off x="-6509" y="258236"/>
            <a:ext cx="1501840" cy="1200863"/>
            <a:chOff x="-259892" y="-1"/>
            <a:chExt cx="1501840" cy="1200863"/>
          </a:xfrm>
        </p:grpSpPr>
        <p:sp>
          <p:nvSpPr>
            <p:cNvPr id="53" name="素材框 52"/>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4" name="图片 53"/>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grpSp>
      <p:sp>
        <p:nvSpPr>
          <p:cNvPr id="3" name="文本框 2"/>
          <p:cNvSpPr txBox="1"/>
          <p:nvPr/>
        </p:nvSpPr>
        <p:spPr>
          <a:xfrm>
            <a:off x="3251200" y="666750"/>
            <a:ext cx="6228080" cy="521970"/>
          </a:xfrm>
          <a:prstGeom prst="rect">
            <a:avLst/>
          </a:prstGeom>
          <a:noFill/>
        </p:spPr>
        <p:txBody>
          <a:bodyPr wrap="none" rtlCol="0" anchor="t">
            <a:spAutoFit/>
          </a:bodyPr>
          <a:lstStyle/>
          <a:p>
            <a:r>
              <a:rPr lang="zh-CN" altLang="en-US" sz="2800" b="1" dirty="0">
                <a:latin typeface="微软雅黑" panose="020B0503020204020204" charset="-122"/>
                <a:ea typeface="微软雅黑" panose="020B0503020204020204" charset="-122"/>
                <a:sym typeface="+mn-ea"/>
              </a:rPr>
              <a:t>信息素养有效支撑终生学习和激励创新</a:t>
            </a:r>
            <a:endParaRPr lang="zh-CN" altLang="en-US" sz="2800" b="1" dirty="0">
              <a:latin typeface="微软雅黑" panose="020B0503020204020204" charset="-122"/>
              <a:ea typeface="微软雅黑" panose="020B0503020204020204" charset="-122"/>
              <a:sym typeface="+mn-ea"/>
            </a:endParaRPr>
          </a:p>
        </p:txBody>
      </p:sp>
      <p:sp>
        <p:nvSpPr>
          <p:cNvPr id="8" name="直角上箭头 7">
            <a:hlinkClick r:id="rId2" action="ppaction://hlinksldjump"/>
          </p:cNvPr>
          <p:cNvSpPr/>
          <p:nvPr/>
        </p:nvSpPr>
        <p:spPr>
          <a:xfrm>
            <a:off x="172720" y="6382385"/>
            <a:ext cx="450850" cy="357505"/>
          </a:xfrm>
          <a:prstGeom prst="bentUpArrow">
            <a:avLst>
              <a:gd name="adj1" fmla="val 25000"/>
              <a:gd name="adj2" fmla="val 26267"/>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1000"/>
                                        <p:tgtEl>
                                          <p:spTgt spid="45"/>
                                        </p:tgtEl>
                                      </p:cBhvr>
                                    </p:animEffect>
                                    <p:anim calcmode="lin" valueType="num">
                                      <p:cBhvr>
                                        <p:cTn id="63" dur="1000" fill="hold"/>
                                        <p:tgtEl>
                                          <p:spTgt spid="45"/>
                                        </p:tgtEl>
                                        <p:attrNameLst>
                                          <p:attrName>ppt_x</p:attrName>
                                        </p:attrNameLst>
                                      </p:cBhvr>
                                      <p:tavLst>
                                        <p:tav tm="0">
                                          <p:val>
                                            <p:strVal val="#ppt_x"/>
                                          </p:val>
                                        </p:tav>
                                        <p:tav tm="100000">
                                          <p:val>
                                            <p:strVal val="#ppt_x"/>
                                          </p:val>
                                        </p:tav>
                                      </p:tavLst>
                                    </p:anim>
                                    <p:anim calcmode="lin" valueType="num">
                                      <p:cBhvr>
                                        <p:cTn id="64" dur="1000" fill="hold"/>
                                        <p:tgtEl>
                                          <p:spTgt spid="4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1000"/>
                                        <p:tgtEl>
                                          <p:spTgt spid="48"/>
                                        </p:tgtEl>
                                      </p:cBhvr>
                                    </p:animEffect>
                                    <p:anim calcmode="lin" valueType="num">
                                      <p:cBhvr>
                                        <p:cTn id="68" dur="1000" fill="hold"/>
                                        <p:tgtEl>
                                          <p:spTgt spid="48"/>
                                        </p:tgtEl>
                                        <p:attrNameLst>
                                          <p:attrName>ppt_x</p:attrName>
                                        </p:attrNameLst>
                                      </p:cBhvr>
                                      <p:tavLst>
                                        <p:tav tm="0">
                                          <p:val>
                                            <p:strVal val="#ppt_x"/>
                                          </p:val>
                                        </p:tav>
                                        <p:tav tm="100000">
                                          <p:val>
                                            <p:strVal val="#ppt_x"/>
                                          </p:val>
                                        </p:tav>
                                      </p:tavLst>
                                    </p:anim>
                                    <p:anim calcmode="lin" valueType="num">
                                      <p:cBhvr>
                                        <p:cTn id="69" dur="1000" fill="hold"/>
                                        <p:tgtEl>
                                          <p:spTgt spid="4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1000"/>
                                        <p:tgtEl>
                                          <p:spTgt spid="65"/>
                                        </p:tgtEl>
                                      </p:cBhvr>
                                    </p:animEffect>
                                    <p:anim calcmode="lin" valueType="num">
                                      <p:cBhvr>
                                        <p:cTn id="73" dur="1000" fill="hold"/>
                                        <p:tgtEl>
                                          <p:spTgt spid="65"/>
                                        </p:tgtEl>
                                        <p:attrNameLst>
                                          <p:attrName>ppt_x</p:attrName>
                                        </p:attrNameLst>
                                      </p:cBhvr>
                                      <p:tavLst>
                                        <p:tav tm="0">
                                          <p:val>
                                            <p:strVal val="#ppt_x"/>
                                          </p:val>
                                        </p:tav>
                                        <p:tav tm="100000">
                                          <p:val>
                                            <p:strVal val="#ppt_x"/>
                                          </p:val>
                                        </p:tav>
                                      </p:tavLst>
                                    </p:anim>
                                    <p:anim calcmode="lin" valueType="num">
                                      <p:cBhvr>
                                        <p:cTn id="74" dur="1000" fill="hold"/>
                                        <p:tgtEl>
                                          <p:spTgt spid="6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1000"/>
                                        <p:tgtEl>
                                          <p:spTgt spid="68"/>
                                        </p:tgtEl>
                                      </p:cBhvr>
                                    </p:animEffect>
                                    <p:anim calcmode="lin" valueType="num">
                                      <p:cBhvr>
                                        <p:cTn id="78" dur="1000" fill="hold"/>
                                        <p:tgtEl>
                                          <p:spTgt spid="68"/>
                                        </p:tgtEl>
                                        <p:attrNameLst>
                                          <p:attrName>ppt_x</p:attrName>
                                        </p:attrNameLst>
                                      </p:cBhvr>
                                      <p:tavLst>
                                        <p:tav tm="0">
                                          <p:val>
                                            <p:strVal val="#ppt_x"/>
                                          </p:val>
                                        </p:tav>
                                        <p:tav tm="100000">
                                          <p:val>
                                            <p:strVal val="#ppt_x"/>
                                          </p:val>
                                        </p:tav>
                                      </p:tavLst>
                                    </p:anim>
                                    <p:anim calcmode="lin" valueType="num">
                                      <p:cBhvr>
                                        <p:cTn id="7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0" grpId="0" animBg="1"/>
      <p:bldP spid="13" grpId="0" animBg="1"/>
      <p:bldP spid="11" grpId="0" animBg="1"/>
      <p:bldP spid="40" grpId="0" animBg="1"/>
      <p:bldP spid="42" grpId="0"/>
      <p:bldP spid="45" grpId="0"/>
      <p:bldP spid="48" grpId="0"/>
      <p:bldP spid="65" grpId="0"/>
      <p:bldP spid="6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reeform 2">
            <a:hlinkClick r:id="rId1" action="ppaction://hlinksldjump"/>
          </p:cNvPr>
          <p:cNvSpPr/>
          <p:nvPr/>
        </p:nvSpPr>
        <p:spPr>
          <a:xfrm flipH="1">
            <a:off x="3719513" y="1447800"/>
            <a:ext cx="2341562" cy="1927225"/>
          </a:xfrm>
          <a:custGeom>
            <a:avLst/>
            <a:gdLst/>
            <a:ahLst/>
            <a:cxnLst>
              <a:cxn ang="0">
                <a:pos x="303" y="1008"/>
              </a:cxn>
              <a:cxn ang="0">
                <a:pos x="1299" y="1008"/>
              </a:cxn>
              <a:cxn ang="0">
                <a:pos x="1296" y="315"/>
              </a:cxn>
              <a:cxn ang="0">
                <a:pos x="942" y="0"/>
              </a:cxn>
              <a:cxn ang="0">
                <a:pos x="3" y="0"/>
              </a:cxn>
              <a:cxn ang="0">
                <a:pos x="0" y="723"/>
              </a:cxn>
              <a:cxn ang="0">
                <a:pos x="303" y="1008"/>
              </a:cxn>
            </a:cxnLst>
            <a:rect l="0" t="0" r="0" b="0"/>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rgbClr val="00B050"/>
          </a:solidFill>
          <a:ln w="9525">
            <a:noFill/>
          </a:ln>
        </p:spPr>
        <p:txBody>
          <a:bodyPr/>
          <a:lstStyle/>
          <a:p>
            <a:endParaRPr lang="zh-CN" altLang="en-US" b="1"/>
          </a:p>
        </p:txBody>
      </p:sp>
      <p:sp>
        <p:nvSpPr>
          <p:cNvPr id="35842" name="Freeform 3">
            <a:hlinkClick r:id="rId2" action="ppaction://hlinksldjump"/>
          </p:cNvPr>
          <p:cNvSpPr/>
          <p:nvPr/>
        </p:nvSpPr>
        <p:spPr>
          <a:xfrm>
            <a:off x="6192838" y="1447800"/>
            <a:ext cx="2341562" cy="1962150"/>
          </a:xfrm>
          <a:custGeom>
            <a:avLst/>
            <a:gdLst/>
            <a:ahLst/>
            <a:cxnLst>
              <a:cxn ang="0">
                <a:pos x="303" y="1008"/>
              </a:cxn>
              <a:cxn ang="0">
                <a:pos x="1299" y="1008"/>
              </a:cxn>
              <a:cxn ang="0">
                <a:pos x="1296" y="315"/>
              </a:cxn>
              <a:cxn ang="0">
                <a:pos x="942" y="0"/>
              </a:cxn>
              <a:cxn ang="0">
                <a:pos x="3" y="0"/>
              </a:cxn>
              <a:cxn ang="0">
                <a:pos x="0" y="723"/>
              </a:cxn>
              <a:cxn ang="0">
                <a:pos x="303" y="1008"/>
              </a:cxn>
            </a:cxnLst>
            <a:rect l="0" t="0" r="0" b="0"/>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hlink"/>
          </a:solidFill>
          <a:ln w="9525">
            <a:noFill/>
          </a:ln>
        </p:spPr>
        <p:txBody>
          <a:bodyPr/>
          <a:lstStyle/>
          <a:p>
            <a:endParaRPr lang="zh-CN" altLang="en-US" b="1"/>
          </a:p>
        </p:txBody>
      </p:sp>
      <p:sp>
        <p:nvSpPr>
          <p:cNvPr id="35843" name="Freeform 4">
            <a:hlinkClick r:id="rId3" action="ppaction://hlinksldjump"/>
          </p:cNvPr>
          <p:cNvSpPr/>
          <p:nvPr/>
        </p:nvSpPr>
        <p:spPr>
          <a:xfrm>
            <a:off x="3700463" y="3567113"/>
            <a:ext cx="2341562" cy="1962150"/>
          </a:xfrm>
          <a:custGeom>
            <a:avLst/>
            <a:gdLst/>
            <a:ahLst/>
            <a:cxnLst>
              <a:cxn ang="0">
                <a:pos x="303" y="1008"/>
              </a:cxn>
              <a:cxn ang="0">
                <a:pos x="1299" y="1008"/>
              </a:cxn>
              <a:cxn ang="0">
                <a:pos x="1296" y="315"/>
              </a:cxn>
              <a:cxn ang="0">
                <a:pos x="942" y="0"/>
              </a:cxn>
              <a:cxn ang="0">
                <a:pos x="3" y="0"/>
              </a:cxn>
              <a:cxn ang="0">
                <a:pos x="0" y="723"/>
              </a:cxn>
              <a:cxn ang="0">
                <a:pos x="303" y="1008"/>
              </a:cxn>
            </a:cxnLst>
            <a:rect l="0" t="0" r="0" b="0"/>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accent2"/>
          </a:solidFill>
          <a:ln w="9525">
            <a:noFill/>
          </a:ln>
        </p:spPr>
        <p:txBody>
          <a:bodyPr/>
          <a:lstStyle/>
          <a:p>
            <a:endParaRPr lang="zh-CN" altLang="en-US" b="1"/>
          </a:p>
        </p:txBody>
      </p:sp>
      <p:sp>
        <p:nvSpPr>
          <p:cNvPr id="35844" name="Freeform 5">
            <a:hlinkClick r:id="rId4" action="ppaction://hlinksldjump"/>
          </p:cNvPr>
          <p:cNvSpPr/>
          <p:nvPr/>
        </p:nvSpPr>
        <p:spPr>
          <a:xfrm flipH="1">
            <a:off x="6192838" y="3567113"/>
            <a:ext cx="2341562" cy="1962150"/>
          </a:xfrm>
          <a:custGeom>
            <a:avLst/>
            <a:gdLst/>
            <a:ahLst/>
            <a:cxnLst>
              <a:cxn ang="0">
                <a:pos x="303" y="1008"/>
              </a:cxn>
              <a:cxn ang="0">
                <a:pos x="1299" y="1008"/>
              </a:cxn>
              <a:cxn ang="0">
                <a:pos x="1296" y="315"/>
              </a:cxn>
              <a:cxn ang="0">
                <a:pos x="942" y="0"/>
              </a:cxn>
              <a:cxn ang="0">
                <a:pos x="3" y="0"/>
              </a:cxn>
              <a:cxn ang="0">
                <a:pos x="0" y="723"/>
              </a:cxn>
              <a:cxn ang="0">
                <a:pos x="303" y="1008"/>
              </a:cxn>
            </a:cxnLst>
            <a:rect l="0" t="0" r="0" b="0"/>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rgbClr val="FF0000"/>
          </a:solidFill>
          <a:ln w="9525">
            <a:noFill/>
          </a:ln>
        </p:spPr>
        <p:txBody>
          <a:bodyPr/>
          <a:lstStyle/>
          <a:p>
            <a:endParaRPr lang="zh-CN" altLang="en-US" b="1"/>
          </a:p>
        </p:txBody>
      </p:sp>
      <p:sp>
        <p:nvSpPr>
          <p:cNvPr id="35845" name="Oval 6"/>
          <p:cNvSpPr/>
          <p:nvPr/>
        </p:nvSpPr>
        <p:spPr>
          <a:xfrm>
            <a:off x="4867275" y="2286000"/>
            <a:ext cx="2362200" cy="2362200"/>
          </a:xfrm>
          <a:prstGeom prst="ellipse">
            <a:avLst/>
          </a:prstGeom>
          <a:solidFill>
            <a:srgbClr val="FFFFFF">
              <a:alpha val="50000"/>
            </a:srgbClr>
          </a:solidFill>
          <a:ln w="9525">
            <a:noFill/>
          </a:ln>
        </p:spPr>
        <p:txBody>
          <a:bodyPr wrap="none" anchor="ctr"/>
          <a:lstStyle/>
          <a:p>
            <a:endParaRPr lang="zh-CN" altLang="en-US" b="1" dirty="0">
              <a:latin typeface="AcadEref" pitchFamily="2" charset="0"/>
              <a:ea typeface="华文中宋" panose="02010600040101010101" pitchFamily="2" charset="-122"/>
            </a:endParaRPr>
          </a:p>
        </p:txBody>
      </p:sp>
      <p:sp>
        <p:nvSpPr>
          <p:cNvPr id="35846" name="Text Box 7"/>
          <p:cNvSpPr txBox="1"/>
          <p:nvPr/>
        </p:nvSpPr>
        <p:spPr>
          <a:xfrm>
            <a:off x="3717925" y="1917700"/>
            <a:ext cx="2232025" cy="398780"/>
          </a:xfrm>
          <a:prstGeom prst="rect">
            <a:avLst/>
          </a:prstGeom>
          <a:noFill/>
          <a:ln w="9525">
            <a:noFill/>
          </a:ln>
        </p:spPr>
        <p:txBody>
          <a:bodyPr anchor="t">
            <a:spAutoFit/>
          </a:bodyPr>
          <a:lstStyle/>
          <a:p>
            <a:pPr algn="ctr">
              <a:spcBef>
                <a:spcPct val="50000"/>
              </a:spcBef>
            </a:pPr>
            <a:r>
              <a:rPr lang="zh-CN" altLang="en-US" sz="2000" b="1" dirty="0">
                <a:solidFill>
                  <a:srgbClr val="FFFFFF"/>
                </a:solidFill>
                <a:latin typeface="微软雅黑" panose="020B0503020204020204" charset="-122"/>
                <a:ea typeface="微软雅黑" panose="020B0503020204020204" charset="-122"/>
              </a:rPr>
              <a:t>强烈的信息意识</a:t>
            </a:r>
            <a:endParaRPr lang="zh-CN" altLang="en-US" sz="2000" b="1" dirty="0">
              <a:solidFill>
                <a:srgbClr val="FFFFFF"/>
              </a:solidFill>
              <a:latin typeface="微软雅黑" panose="020B0503020204020204" charset="-122"/>
              <a:ea typeface="微软雅黑" panose="020B0503020204020204" charset="-122"/>
            </a:endParaRPr>
          </a:p>
        </p:txBody>
      </p:sp>
      <p:sp>
        <p:nvSpPr>
          <p:cNvPr id="35847" name="Text Box 8"/>
          <p:cNvSpPr txBox="1"/>
          <p:nvPr/>
        </p:nvSpPr>
        <p:spPr>
          <a:xfrm>
            <a:off x="6310313" y="1919288"/>
            <a:ext cx="2028825" cy="398780"/>
          </a:xfrm>
          <a:prstGeom prst="rect">
            <a:avLst/>
          </a:prstGeom>
          <a:noFill/>
          <a:ln w="9525">
            <a:noFill/>
          </a:ln>
        </p:spPr>
        <p:txBody>
          <a:bodyPr anchor="t">
            <a:spAutoFit/>
          </a:bodyPr>
          <a:lstStyle/>
          <a:p>
            <a:pPr algn="ctr">
              <a:spcBef>
                <a:spcPct val="50000"/>
              </a:spcBef>
            </a:pPr>
            <a:r>
              <a:rPr lang="zh-CN" altLang="en-US" sz="2000" b="1" dirty="0">
                <a:solidFill>
                  <a:srgbClr val="FFFFFF"/>
                </a:solidFill>
                <a:latin typeface="微软雅黑" panose="020B0503020204020204" charset="-122"/>
                <a:ea typeface="微软雅黑" panose="020B0503020204020204" charset="-122"/>
              </a:rPr>
              <a:t>丰富的信息知识</a:t>
            </a:r>
            <a:endParaRPr lang="zh-CN" altLang="en-US" sz="2000" b="1" dirty="0">
              <a:solidFill>
                <a:srgbClr val="FFFFFF"/>
              </a:solidFill>
              <a:latin typeface="微软雅黑" panose="020B0503020204020204" charset="-122"/>
              <a:ea typeface="微软雅黑" panose="020B0503020204020204" charset="-122"/>
            </a:endParaRPr>
          </a:p>
        </p:txBody>
      </p:sp>
      <p:sp>
        <p:nvSpPr>
          <p:cNvPr id="35848" name="Text Box 9"/>
          <p:cNvSpPr txBox="1"/>
          <p:nvPr/>
        </p:nvSpPr>
        <p:spPr>
          <a:xfrm>
            <a:off x="3719513" y="4584700"/>
            <a:ext cx="2087562" cy="398780"/>
          </a:xfrm>
          <a:prstGeom prst="rect">
            <a:avLst/>
          </a:prstGeom>
          <a:noFill/>
          <a:ln w="9525">
            <a:noFill/>
          </a:ln>
        </p:spPr>
        <p:txBody>
          <a:bodyPr anchor="t">
            <a:spAutoFit/>
          </a:bodyPr>
          <a:lstStyle/>
          <a:p>
            <a:pPr algn="ctr">
              <a:spcBef>
                <a:spcPct val="50000"/>
              </a:spcBef>
            </a:pPr>
            <a:r>
              <a:rPr lang="zh-CN" altLang="en-US" sz="2000" b="1" dirty="0">
                <a:solidFill>
                  <a:srgbClr val="FFFFFF"/>
                </a:solidFill>
                <a:latin typeface="微软雅黑" panose="020B0503020204020204" charset="-122"/>
                <a:ea typeface="微软雅黑" panose="020B0503020204020204" charset="-122"/>
              </a:rPr>
              <a:t>高尚的信息道德</a:t>
            </a:r>
            <a:endParaRPr lang="zh-CN" altLang="en-US" sz="2000" b="1" dirty="0">
              <a:solidFill>
                <a:srgbClr val="FFFFFF"/>
              </a:solidFill>
              <a:latin typeface="微软雅黑" panose="020B0503020204020204" charset="-122"/>
              <a:ea typeface="微软雅黑" panose="020B0503020204020204" charset="-122"/>
            </a:endParaRPr>
          </a:p>
        </p:txBody>
      </p:sp>
      <p:sp>
        <p:nvSpPr>
          <p:cNvPr id="35849" name="Text Box 10"/>
          <p:cNvSpPr txBox="1"/>
          <p:nvPr/>
        </p:nvSpPr>
        <p:spPr>
          <a:xfrm>
            <a:off x="6311900" y="4581525"/>
            <a:ext cx="2087563" cy="398780"/>
          </a:xfrm>
          <a:prstGeom prst="rect">
            <a:avLst/>
          </a:prstGeom>
          <a:noFill/>
          <a:ln w="9525">
            <a:noFill/>
          </a:ln>
        </p:spPr>
        <p:txBody>
          <a:bodyPr anchor="t">
            <a:spAutoFit/>
          </a:bodyPr>
          <a:lstStyle/>
          <a:p>
            <a:pPr algn="ctr">
              <a:spcBef>
                <a:spcPct val="50000"/>
              </a:spcBef>
            </a:pPr>
            <a:r>
              <a:rPr lang="zh-CN" altLang="en-US" sz="2000" b="1" dirty="0">
                <a:solidFill>
                  <a:srgbClr val="FFFFFF"/>
                </a:solidFill>
                <a:latin typeface="微软雅黑" panose="020B0503020204020204" charset="-122"/>
                <a:ea typeface="微软雅黑" panose="020B0503020204020204" charset="-122"/>
              </a:rPr>
              <a:t>熟练的信息技能</a:t>
            </a:r>
            <a:endParaRPr lang="zh-CN" altLang="en-US" sz="2000" b="1" dirty="0">
              <a:solidFill>
                <a:srgbClr val="FFFFFF"/>
              </a:solidFill>
              <a:latin typeface="微软雅黑" panose="020B0503020204020204" charset="-122"/>
              <a:ea typeface="微软雅黑" panose="020B0503020204020204" charset="-122"/>
            </a:endParaRPr>
          </a:p>
        </p:txBody>
      </p:sp>
      <p:sp>
        <p:nvSpPr>
          <p:cNvPr id="32779" name="Rectangle 11"/>
          <p:cNvSpPr/>
          <p:nvPr/>
        </p:nvSpPr>
        <p:spPr>
          <a:xfrm>
            <a:off x="5300663" y="2895600"/>
            <a:ext cx="309880" cy="368300"/>
          </a:xfrm>
          <a:prstGeom prst="rect">
            <a:avLst/>
          </a:prstGeom>
          <a:noFill/>
          <a:ln w="9525">
            <a:noFill/>
          </a:ln>
        </p:spPr>
        <p:txBody>
          <a:bodyPr wrap="none">
            <a:spAutoFit/>
          </a:bodyPr>
          <a:lstStyle/>
          <a:p>
            <a:pPr lvl="0" eaLnBrk="1" fontAlgn="base" hangingPunct="1"/>
            <a:r>
              <a:rPr lang="en-US" altLang="x-none"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rPr>
              <a:t>1</a:t>
            </a:r>
            <a:endParaRPr lang="en-US" altLang="x-none"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sp>
        <p:nvSpPr>
          <p:cNvPr id="32780" name="Rectangle 12"/>
          <p:cNvSpPr/>
          <p:nvPr/>
        </p:nvSpPr>
        <p:spPr>
          <a:xfrm>
            <a:off x="6432550" y="2895600"/>
            <a:ext cx="309880" cy="368300"/>
          </a:xfrm>
          <a:prstGeom prst="rect">
            <a:avLst/>
          </a:prstGeom>
          <a:noFill/>
          <a:ln w="9525">
            <a:noFill/>
          </a:ln>
        </p:spPr>
        <p:txBody>
          <a:bodyPr wrap="none">
            <a:spAutoFit/>
          </a:bodyPr>
          <a:lstStyle/>
          <a:p>
            <a:pPr lvl="0" eaLnBrk="1" fontAlgn="base" hangingPunct="1"/>
            <a:r>
              <a:rPr lang="en-US" altLang="x-none"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rPr>
              <a:t>2</a:t>
            </a:r>
            <a:endParaRPr lang="en-US" altLang="x-none"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sp>
        <p:nvSpPr>
          <p:cNvPr id="32781" name="Rectangle 13"/>
          <p:cNvSpPr/>
          <p:nvPr/>
        </p:nvSpPr>
        <p:spPr>
          <a:xfrm>
            <a:off x="5300663" y="3800475"/>
            <a:ext cx="309880" cy="368300"/>
          </a:xfrm>
          <a:prstGeom prst="rect">
            <a:avLst/>
          </a:prstGeom>
          <a:noFill/>
          <a:ln w="9525">
            <a:noFill/>
          </a:ln>
        </p:spPr>
        <p:txBody>
          <a:bodyPr wrap="none">
            <a:spAutoFit/>
          </a:bodyPr>
          <a:lstStyle/>
          <a:p>
            <a:pPr lvl="0" eaLnBrk="1" fontAlgn="base" hangingPunct="1"/>
            <a:r>
              <a:rPr lang="en-US" altLang="x-none"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rPr>
              <a:t>4</a:t>
            </a:r>
            <a:endParaRPr lang="en-US" altLang="x-none"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sp>
        <p:nvSpPr>
          <p:cNvPr id="32782" name="Rectangle 14"/>
          <p:cNvSpPr/>
          <p:nvPr/>
        </p:nvSpPr>
        <p:spPr>
          <a:xfrm>
            <a:off x="6432550" y="3800475"/>
            <a:ext cx="309880" cy="368300"/>
          </a:xfrm>
          <a:prstGeom prst="rect">
            <a:avLst/>
          </a:prstGeom>
          <a:noFill/>
          <a:ln w="9525">
            <a:noFill/>
          </a:ln>
        </p:spPr>
        <p:txBody>
          <a:bodyPr wrap="none">
            <a:spAutoFit/>
          </a:bodyPr>
          <a:lstStyle/>
          <a:p>
            <a:pPr lvl="0" eaLnBrk="1" fontAlgn="base" hangingPunct="1"/>
            <a:r>
              <a:rPr lang="en-US" altLang="x-none"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rPr>
              <a:t>3</a:t>
            </a:r>
            <a:endParaRPr lang="en-US" altLang="x-none"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ea"/>
            </a:endParaRPr>
          </a:p>
        </p:txBody>
      </p:sp>
      <p:grpSp>
        <p:nvGrpSpPr>
          <p:cNvPr id="70" name="组合 69"/>
          <p:cNvGrpSpPr/>
          <p:nvPr/>
        </p:nvGrpSpPr>
        <p:grpSpPr>
          <a:xfrm>
            <a:off x="-6509" y="258236"/>
            <a:ext cx="5813425" cy="1200863"/>
            <a:chOff x="-259892" y="-1"/>
            <a:chExt cx="5813425" cy="1200863"/>
          </a:xfrm>
        </p:grpSpPr>
        <p:sp>
          <p:nvSpPr>
            <p:cNvPr id="71" name="素材框 70"/>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2" name="图片 71"/>
            <p:cNvPicPr>
              <a:picLocks noChangeAspect="1"/>
            </p:cNvPicPr>
            <p:nvPr/>
          </p:nvPicPr>
          <p:blipFill rotWithShape="1">
            <a:blip r:embed="rId5"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73" name="文本框 72"/>
            <p:cNvSpPr txBox="1"/>
            <p:nvPr/>
          </p:nvSpPr>
          <p:spPr>
            <a:xfrm>
              <a:off x="269063" y="384174"/>
              <a:ext cx="739775" cy="583565"/>
            </a:xfrm>
            <a:prstGeom prst="rect">
              <a:avLst/>
            </a:prstGeom>
            <a:noFill/>
          </p:spPr>
          <p:txBody>
            <a:bodyPr wrap="square" rtlCol="0">
              <a:spAutoFit/>
            </a:bodyPr>
            <a:lstStyle/>
            <a:p>
              <a:pPr algn="ctr"/>
              <a:r>
                <a:rPr lang="en-US" altLang="zh-CN" sz="3200" dirty="0">
                  <a:latin typeface="Impact" panose="020B0806030902050204" pitchFamily="34" charset="0"/>
                </a:rPr>
                <a:t>2.2</a:t>
              </a:r>
              <a:endParaRPr lang="zh-CN" altLang="en-US" sz="3200" dirty="0">
                <a:latin typeface="Impact" panose="020B0806030902050204" pitchFamily="34" charset="0"/>
              </a:endParaRPr>
            </a:p>
          </p:txBody>
        </p:sp>
        <p:sp>
          <p:nvSpPr>
            <p:cNvPr id="74" name="文本框 73"/>
            <p:cNvSpPr txBox="1"/>
            <p:nvPr/>
          </p:nvSpPr>
          <p:spPr>
            <a:xfrm>
              <a:off x="1175208" y="418464"/>
              <a:ext cx="4378325" cy="521970"/>
            </a:xfrm>
            <a:prstGeom prst="rect">
              <a:avLst/>
            </a:prstGeom>
            <a:noFill/>
          </p:spPr>
          <p:txBody>
            <a:bodyPr wrap="square" rtlCol="0">
              <a:spAutoFit/>
            </a:bodyPr>
            <a:lstStyle/>
            <a:p>
              <a:r>
                <a:rPr lang="zh-CN" altLang="zh-CN" sz="2800" b="1" dirty="0">
                  <a:latin typeface="Impact" panose="020B0806030902050204" pitchFamily="34" charset="0"/>
                </a:rPr>
                <a:t>研究生应具备的信息素养</a:t>
              </a:r>
              <a:endParaRPr lang="zh-CN" altLang="zh-CN" sz="2800" b="1" dirty="0">
                <a:latin typeface="Impact" panose="020B080603090205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1000"/>
                                        <p:tgtEl>
                                          <p:spTgt spid="35843"/>
                                        </p:tgtEl>
                                      </p:cBhvr>
                                    </p:animEffect>
                                    <p:anim calcmode="lin" valueType="num">
                                      <p:cBhvr>
                                        <p:cTn id="8" dur="1000" fill="hold"/>
                                        <p:tgtEl>
                                          <p:spTgt spid="35843"/>
                                        </p:tgtEl>
                                        <p:attrNameLst>
                                          <p:attrName>ppt_x</p:attrName>
                                        </p:attrNameLst>
                                      </p:cBhvr>
                                      <p:tavLst>
                                        <p:tav tm="0">
                                          <p:val>
                                            <p:strVal val="#ppt_x"/>
                                          </p:val>
                                        </p:tav>
                                        <p:tav tm="100000">
                                          <p:val>
                                            <p:strVal val="#ppt_x"/>
                                          </p:val>
                                        </p:tav>
                                      </p:tavLst>
                                    </p:anim>
                                    <p:anim calcmode="lin" valueType="num">
                                      <p:cBhvr>
                                        <p:cTn id="9" dur="1000" fill="hold"/>
                                        <p:tgtEl>
                                          <p:spTgt spid="358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1000"/>
                                        <p:tgtEl>
                                          <p:spTgt spid="35844"/>
                                        </p:tgtEl>
                                      </p:cBhvr>
                                    </p:animEffect>
                                    <p:anim calcmode="lin" valueType="num">
                                      <p:cBhvr>
                                        <p:cTn id="13" dur="1000" fill="hold"/>
                                        <p:tgtEl>
                                          <p:spTgt spid="35844"/>
                                        </p:tgtEl>
                                        <p:attrNameLst>
                                          <p:attrName>ppt_x</p:attrName>
                                        </p:attrNameLst>
                                      </p:cBhvr>
                                      <p:tavLst>
                                        <p:tav tm="0">
                                          <p:val>
                                            <p:strVal val="#ppt_x"/>
                                          </p:val>
                                        </p:tav>
                                        <p:tav tm="100000">
                                          <p:val>
                                            <p:strVal val="#ppt_x"/>
                                          </p:val>
                                        </p:tav>
                                      </p:tavLst>
                                    </p:anim>
                                    <p:anim calcmode="lin" valueType="num">
                                      <p:cBhvr>
                                        <p:cTn id="14" dur="1000" fill="hold"/>
                                        <p:tgtEl>
                                          <p:spTgt spid="358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845"/>
                                        </p:tgtEl>
                                        <p:attrNameLst>
                                          <p:attrName>style.visibility</p:attrName>
                                        </p:attrNameLst>
                                      </p:cBhvr>
                                      <p:to>
                                        <p:strVal val="visible"/>
                                      </p:to>
                                    </p:set>
                                    <p:animEffect transition="in" filter="fade">
                                      <p:cBhvr>
                                        <p:cTn id="17" dur="1000"/>
                                        <p:tgtEl>
                                          <p:spTgt spid="35845"/>
                                        </p:tgtEl>
                                      </p:cBhvr>
                                    </p:animEffect>
                                    <p:anim calcmode="lin" valueType="num">
                                      <p:cBhvr>
                                        <p:cTn id="18" dur="1000" fill="hold"/>
                                        <p:tgtEl>
                                          <p:spTgt spid="35845"/>
                                        </p:tgtEl>
                                        <p:attrNameLst>
                                          <p:attrName>ppt_x</p:attrName>
                                        </p:attrNameLst>
                                      </p:cBhvr>
                                      <p:tavLst>
                                        <p:tav tm="0">
                                          <p:val>
                                            <p:strVal val="#ppt_x"/>
                                          </p:val>
                                        </p:tav>
                                        <p:tav tm="100000">
                                          <p:val>
                                            <p:strVal val="#ppt_x"/>
                                          </p:val>
                                        </p:tav>
                                      </p:tavLst>
                                    </p:anim>
                                    <p:anim calcmode="lin" valueType="num">
                                      <p:cBhvr>
                                        <p:cTn id="19" dur="1000" fill="hold"/>
                                        <p:tgtEl>
                                          <p:spTgt spid="3584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846"/>
                                        </p:tgtEl>
                                        <p:attrNameLst>
                                          <p:attrName>style.visibility</p:attrName>
                                        </p:attrNameLst>
                                      </p:cBhvr>
                                      <p:to>
                                        <p:strVal val="visible"/>
                                      </p:to>
                                    </p:set>
                                    <p:animEffect transition="in" filter="fade">
                                      <p:cBhvr>
                                        <p:cTn id="22" dur="1000"/>
                                        <p:tgtEl>
                                          <p:spTgt spid="35846"/>
                                        </p:tgtEl>
                                      </p:cBhvr>
                                    </p:animEffect>
                                    <p:anim calcmode="lin" valueType="num">
                                      <p:cBhvr>
                                        <p:cTn id="23" dur="1000" fill="hold"/>
                                        <p:tgtEl>
                                          <p:spTgt spid="35846"/>
                                        </p:tgtEl>
                                        <p:attrNameLst>
                                          <p:attrName>ppt_x</p:attrName>
                                        </p:attrNameLst>
                                      </p:cBhvr>
                                      <p:tavLst>
                                        <p:tav tm="0">
                                          <p:val>
                                            <p:strVal val="#ppt_x"/>
                                          </p:val>
                                        </p:tav>
                                        <p:tav tm="100000">
                                          <p:val>
                                            <p:strVal val="#ppt_x"/>
                                          </p:val>
                                        </p:tav>
                                      </p:tavLst>
                                    </p:anim>
                                    <p:anim calcmode="lin" valueType="num">
                                      <p:cBhvr>
                                        <p:cTn id="24" dur="1000" fill="hold"/>
                                        <p:tgtEl>
                                          <p:spTgt spid="3584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847"/>
                                        </p:tgtEl>
                                        <p:attrNameLst>
                                          <p:attrName>style.visibility</p:attrName>
                                        </p:attrNameLst>
                                      </p:cBhvr>
                                      <p:to>
                                        <p:strVal val="visible"/>
                                      </p:to>
                                    </p:set>
                                    <p:animEffect transition="in" filter="fade">
                                      <p:cBhvr>
                                        <p:cTn id="27" dur="1000"/>
                                        <p:tgtEl>
                                          <p:spTgt spid="35847"/>
                                        </p:tgtEl>
                                      </p:cBhvr>
                                    </p:animEffect>
                                    <p:anim calcmode="lin" valueType="num">
                                      <p:cBhvr>
                                        <p:cTn id="28" dur="1000" fill="hold"/>
                                        <p:tgtEl>
                                          <p:spTgt spid="35847"/>
                                        </p:tgtEl>
                                        <p:attrNameLst>
                                          <p:attrName>ppt_x</p:attrName>
                                        </p:attrNameLst>
                                      </p:cBhvr>
                                      <p:tavLst>
                                        <p:tav tm="0">
                                          <p:val>
                                            <p:strVal val="#ppt_x"/>
                                          </p:val>
                                        </p:tav>
                                        <p:tav tm="100000">
                                          <p:val>
                                            <p:strVal val="#ppt_x"/>
                                          </p:val>
                                        </p:tav>
                                      </p:tavLst>
                                    </p:anim>
                                    <p:anim calcmode="lin" valueType="num">
                                      <p:cBhvr>
                                        <p:cTn id="29" dur="1000" fill="hold"/>
                                        <p:tgtEl>
                                          <p:spTgt spid="3584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5848"/>
                                        </p:tgtEl>
                                        <p:attrNameLst>
                                          <p:attrName>style.visibility</p:attrName>
                                        </p:attrNameLst>
                                      </p:cBhvr>
                                      <p:to>
                                        <p:strVal val="visible"/>
                                      </p:to>
                                    </p:set>
                                    <p:animEffect transition="in" filter="fade">
                                      <p:cBhvr>
                                        <p:cTn id="32" dur="1000"/>
                                        <p:tgtEl>
                                          <p:spTgt spid="35848"/>
                                        </p:tgtEl>
                                      </p:cBhvr>
                                    </p:animEffect>
                                    <p:anim calcmode="lin" valueType="num">
                                      <p:cBhvr>
                                        <p:cTn id="33" dur="1000" fill="hold"/>
                                        <p:tgtEl>
                                          <p:spTgt spid="35848"/>
                                        </p:tgtEl>
                                        <p:attrNameLst>
                                          <p:attrName>ppt_x</p:attrName>
                                        </p:attrNameLst>
                                      </p:cBhvr>
                                      <p:tavLst>
                                        <p:tav tm="0">
                                          <p:val>
                                            <p:strVal val="#ppt_x"/>
                                          </p:val>
                                        </p:tav>
                                        <p:tav tm="100000">
                                          <p:val>
                                            <p:strVal val="#ppt_x"/>
                                          </p:val>
                                        </p:tav>
                                      </p:tavLst>
                                    </p:anim>
                                    <p:anim calcmode="lin" valueType="num">
                                      <p:cBhvr>
                                        <p:cTn id="34" dur="1000" fill="hold"/>
                                        <p:tgtEl>
                                          <p:spTgt spid="3584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5849"/>
                                        </p:tgtEl>
                                        <p:attrNameLst>
                                          <p:attrName>style.visibility</p:attrName>
                                        </p:attrNameLst>
                                      </p:cBhvr>
                                      <p:to>
                                        <p:strVal val="visible"/>
                                      </p:to>
                                    </p:set>
                                    <p:animEffect transition="in" filter="fade">
                                      <p:cBhvr>
                                        <p:cTn id="37" dur="1000"/>
                                        <p:tgtEl>
                                          <p:spTgt spid="35849"/>
                                        </p:tgtEl>
                                      </p:cBhvr>
                                    </p:animEffect>
                                    <p:anim calcmode="lin" valueType="num">
                                      <p:cBhvr>
                                        <p:cTn id="38" dur="1000" fill="hold"/>
                                        <p:tgtEl>
                                          <p:spTgt spid="35849"/>
                                        </p:tgtEl>
                                        <p:attrNameLst>
                                          <p:attrName>ppt_x</p:attrName>
                                        </p:attrNameLst>
                                      </p:cBhvr>
                                      <p:tavLst>
                                        <p:tav tm="0">
                                          <p:val>
                                            <p:strVal val="#ppt_x"/>
                                          </p:val>
                                        </p:tav>
                                        <p:tav tm="100000">
                                          <p:val>
                                            <p:strVal val="#ppt_x"/>
                                          </p:val>
                                        </p:tav>
                                      </p:tavLst>
                                    </p:anim>
                                    <p:anim calcmode="lin" valueType="num">
                                      <p:cBhvr>
                                        <p:cTn id="39" dur="1000" fill="hold"/>
                                        <p:tgtEl>
                                          <p:spTgt spid="3584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2779"/>
                                        </p:tgtEl>
                                        <p:attrNameLst>
                                          <p:attrName>style.visibility</p:attrName>
                                        </p:attrNameLst>
                                      </p:cBhvr>
                                      <p:to>
                                        <p:strVal val="visible"/>
                                      </p:to>
                                    </p:set>
                                    <p:animEffect transition="in" filter="fade">
                                      <p:cBhvr>
                                        <p:cTn id="42" dur="1000"/>
                                        <p:tgtEl>
                                          <p:spTgt spid="32779"/>
                                        </p:tgtEl>
                                      </p:cBhvr>
                                    </p:animEffect>
                                    <p:anim calcmode="lin" valueType="num">
                                      <p:cBhvr>
                                        <p:cTn id="43" dur="1000" fill="hold"/>
                                        <p:tgtEl>
                                          <p:spTgt spid="32779"/>
                                        </p:tgtEl>
                                        <p:attrNameLst>
                                          <p:attrName>ppt_x</p:attrName>
                                        </p:attrNameLst>
                                      </p:cBhvr>
                                      <p:tavLst>
                                        <p:tav tm="0">
                                          <p:val>
                                            <p:strVal val="#ppt_x"/>
                                          </p:val>
                                        </p:tav>
                                        <p:tav tm="100000">
                                          <p:val>
                                            <p:strVal val="#ppt_x"/>
                                          </p:val>
                                        </p:tav>
                                      </p:tavLst>
                                    </p:anim>
                                    <p:anim calcmode="lin" valueType="num">
                                      <p:cBhvr>
                                        <p:cTn id="44" dur="1000" fill="hold"/>
                                        <p:tgtEl>
                                          <p:spTgt spid="3277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2780"/>
                                        </p:tgtEl>
                                        <p:attrNameLst>
                                          <p:attrName>style.visibility</p:attrName>
                                        </p:attrNameLst>
                                      </p:cBhvr>
                                      <p:to>
                                        <p:strVal val="visible"/>
                                      </p:to>
                                    </p:set>
                                    <p:animEffect transition="in" filter="fade">
                                      <p:cBhvr>
                                        <p:cTn id="47" dur="1000"/>
                                        <p:tgtEl>
                                          <p:spTgt spid="32780"/>
                                        </p:tgtEl>
                                      </p:cBhvr>
                                    </p:animEffect>
                                    <p:anim calcmode="lin" valueType="num">
                                      <p:cBhvr>
                                        <p:cTn id="48" dur="1000" fill="hold"/>
                                        <p:tgtEl>
                                          <p:spTgt spid="32780"/>
                                        </p:tgtEl>
                                        <p:attrNameLst>
                                          <p:attrName>ppt_x</p:attrName>
                                        </p:attrNameLst>
                                      </p:cBhvr>
                                      <p:tavLst>
                                        <p:tav tm="0">
                                          <p:val>
                                            <p:strVal val="#ppt_x"/>
                                          </p:val>
                                        </p:tav>
                                        <p:tav tm="100000">
                                          <p:val>
                                            <p:strVal val="#ppt_x"/>
                                          </p:val>
                                        </p:tav>
                                      </p:tavLst>
                                    </p:anim>
                                    <p:anim calcmode="lin" valueType="num">
                                      <p:cBhvr>
                                        <p:cTn id="49" dur="1000" fill="hold"/>
                                        <p:tgtEl>
                                          <p:spTgt spid="3278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2781"/>
                                        </p:tgtEl>
                                        <p:attrNameLst>
                                          <p:attrName>style.visibility</p:attrName>
                                        </p:attrNameLst>
                                      </p:cBhvr>
                                      <p:to>
                                        <p:strVal val="visible"/>
                                      </p:to>
                                    </p:set>
                                    <p:animEffect transition="in" filter="fade">
                                      <p:cBhvr>
                                        <p:cTn id="52" dur="1000"/>
                                        <p:tgtEl>
                                          <p:spTgt spid="32781"/>
                                        </p:tgtEl>
                                      </p:cBhvr>
                                    </p:animEffect>
                                    <p:anim calcmode="lin" valueType="num">
                                      <p:cBhvr>
                                        <p:cTn id="53" dur="1000" fill="hold"/>
                                        <p:tgtEl>
                                          <p:spTgt spid="32781"/>
                                        </p:tgtEl>
                                        <p:attrNameLst>
                                          <p:attrName>ppt_x</p:attrName>
                                        </p:attrNameLst>
                                      </p:cBhvr>
                                      <p:tavLst>
                                        <p:tav tm="0">
                                          <p:val>
                                            <p:strVal val="#ppt_x"/>
                                          </p:val>
                                        </p:tav>
                                        <p:tav tm="100000">
                                          <p:val>
                                            <p:strVal val="#ppt_x"/>
                                          </p:val>
                                        </p:tav>
                                      </p:tavLst>
                                    </p:anim>
                                    <p:anim calcmode="lin" valueType="num">
                                      <p:cBhvr>
                                        <p:cTn id="54" dur="1000" fill="hold"/>
                                        <p:tgtEl>
                                          <p:spTgt spid="3278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2782"/>
                                        </p:tgtEl>
                                        <p:attrNameLst>
                                          <p:attrName>style.visibility</p:attrName>
                                        </p:attrNameLst>
                                      </p:cBhvr>
                                      <p:to>
                                        <p:strVal val="visible"/>
                                      </p:to>
                                    </p:set>
                                    <p:animEffect transition="in" filter="fade">
                                      <p:cBhvr>
                                        <p:cTn id="57" dur="1000"/>
                                        <p:tgtEl>
                                          <p:spTgt spid="32782"/>
                                        </p:tgtEl>
                                      </p:cBhvr>
                                    </p:animEffect>
                                    <p:anim calcmode="lin" valueType="num">
                                      <p:cBhvr>
                                        <p:cTn id="58" dur="1000" fill="hold"/>
                                        <p:tgtEl>
                                          <p:spTgt spid="32782"/>
                                        </p:tgtEl>
                                        <p:attrNameLst>
                                          <p:attrName>ppt_x</p:attrName>
                                        </p:attrNameLst>
                                      </p:cBhvr>
                                      <p:tavLst>
                                        <p:tav tm="0">
                                          <p:val>
                                            <p:strVal val="#ppt_x"/>
                                          </p:val>
                                        </p:tav>
                                        <p:tav tm="100000">
                                          <p:val>
                                            <p:strVal val="#ppt_x"/>
                                          </p:val>
                                        </p:tav>
                                      </p:tavLst>
                                    </p:anim>
                                    <p:anim calcmode="lin" valueType="num">
                                      <p:cBhvr>
                                        <p:cTn id="59" dur="1000" fill="hold"/>
                                        <p:tgtEl>
                                          <p:spTgt spid="3278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5841"/>
                                        </p:tgtEl>
                                        <p:attrNameLst>
                                          <p:attrName>style.visibility</p:attrName>
                                        </p:attrNameLst>
                                      </p:cBhvr>
                                      <p:to>
                                        <p:strVal val="visible"/>
                                      </p:to>
                                    </p:set>
                                    <p:animEffect transition="in" filter="fade">
                                      <p:cBhvr>
                                        <p:cTn id="62" dur="1000"/>
                                        <p:tgtEl>
                                          <p:spTgt spid="35841"/>
                                        </p:tgtEl>
                                      </p:cBhvr>
                                    </p:animEffect>
                                    <p:anim calcmode="lin" valueType="num">
                                      <p:cBhvr>
                                        <p:cTn id="63" dur="1000" fill="hold"/>
                                        <p:tgtEl>
                                          <p:spTgt spid="35841"/>
                                        </p:tgtEl>
                                        <p:attrNameLst>
                                          <p:attrName>ppt_x</p:attrName>
                                        </p:attrNameLst>
                                      </p:cBhvr>
                                      <p:tavLst>
                                        <p:tav tm="0">
                                          <p:val>
                                            <p:strVal val="#ppt_x"/>
                                          </p:val>
                                        </p:tav>
                                        <p:tav tm="100000">
                                          <p:val>
                                            <p:strVal val="#ppt_x"/>
                                          </p:val>
                                        </p:tav>
                                      </p:tavLst>
                                    </p:anim>
                                    <p:anim calcmode="lin" valueType="num">
                                      <p:cBhvr>
                                        <p:cTn id="64" dur="1000" fill="hold"/>
                                        <p:tgtEl>
                                          <p:spTgt spid="3584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5842"/>
                                        </p:tgtEl>
                                        <p:attrNameLst>
                                          <p:attrName>style.visibility</p:attrName>
                                        </p:attrNameLst>
                                      </p:cBhvr>
                                      <p:to>
                                        <p:strVal val="visible"/>
                                      </p:to>
                                    </p:set>
                                    <p:animEffect transition="in" filter="fade">
                                      <p:cBhvr>
                                        <p:cTn id="67" dur="1000"/>
                                        <p:tgtEl>
                                          <p:spTgt spid="35842"/>
                                        </p:tgtEl>
                                      </p:cBhvr>
                                    </p:animEffect>
                                    <p:anim calcmode="lin" valueType="num">
                                      <p:cBhvr>
                                        <p:cTn id="68" dur="1000" fill="hold"/>
                                        <p:tgtEl>
                                          <p:spTgt spid="35842"/>
                                        </p:tgtEl>
                                        <p:attrNameLst>
                                          <p:attrName>ppt_x</p:attrName>
                                        </p:attrNameLst>
                                      </p:cBhvr>
                                      <p:tavLst>
                                        <p:tav tm="0">
                                          <p:val>
                                            <p:strVal val="#ppt_x"/>
                                          </p:val>
                                        </p:tav>
                                        <p:tav tm="100000">
                                          <p:val>
                                            <p:strVal val="#ppt_x"/>
                                          </p:val>
                                        </p:tav>
                                      </p:tavLst>
                                    </p:anim>
                                    <p:anim calcmode="lin" valueType="num">
                                      <p:cBhvr>
                                        <p:cTn id="69" dur="1000" fill="hold"/>
                                        <p:tgtEl>
                                          <p:spTgt spid="358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bldLvl="0" animBg="1"/>
      <p:bldP spid="35842" grpId="0" bldLvl="0" animBg="1"/>
      <p:bldP spid="35843" grpId="0" bldLvl="0" animBg="1"/>
      <p:bldP spid="35844" grpId="0" bldLvl="0" animBg="1"/>
      <p:bldP spid="35845" grpId="0" animBg="1"/>
      <p:bldP spid="35846" grpId="0"/>
      <p:bldP spid="35847" grpId="0"/>
      <p:bldP spid="35848" grpId="0"/>
      <p:bldP spid="35849" grpId="0"/>
      <p:bldP spid="32779" grpId="0"/>
      <p:bldP spid="32780" grpId="0"/>
      <p:bldP spid="32781" grpId="0"/>
      <p:bldP spid="3278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p:nvPr/>
        </p:nvSpPr>
        <p:spPr>
          <a:xfrm>
            <a:off x="2980055" y="1225233"/>
            <a:ext cx="2165985" cy="506730"/>
          </a:xfrm>
          <a:prstGeom prst="rect">
            <a:avLst/>
          </a:prstGeom>
          <a:noFill/>
          <a:ln w="9525">
            <a:noFill/>
          </a:ln>
        </p:spPr>
        <p:txBody>
          <a:bodyPr wrap="square" anchor="ctr">
            <a:spAutoFit/>
          </a:bodyPr>
          <a:lstStyle/>
          <a:p>
            <a:pPr>
              <a:lnSpc>
                <a:spcPct val="150000"/>
              </a:lnSpc>
            </a:pPr>
            <a:r>
              <a:rPr lang="zh-CN" altLang="en-US" sz="1800" b="0">
                <a:latin typeface="微软雅黑" panose="020B0503020204020204" charset="-122"/>
                <a:ea typeface="微软雅黑" panose="020B0503020204020204" charset="-122"/>
                <a:cs typeface="微软雅黑" panose="020B0503020204020204" charset="-122"/>
              </a:rPr>
              <a:t>牛顿与地球引力</a:t>
            </a:r>
            <a:r>
              <a:rPr lang="zh-CN" altLang="en-US" b="0" dirty="0">
                <a:latin typeface="微软雅黑" panose="020B0503020204020204" charset="-122"/>
                <a:ea typeface="微软雅黑" panose="020B0503020204020204" charset="-122"/>
                <a:cs typeface="微软雅黑" panose="020B0503020204020204" charset="-122"/>
              </a:rPr>
              <a:t> </a:t>
            </a:r>
            <a:endParaRPr lang="zh-CN" altLang="en-US" b="0" dirty="0">
              <a:latin typeface="微软雅黑" panose="020B0503020204020204" charset="-122"/>
              <a:ea typeface="微软雅黑" panose="020B0503020204020204" charset="-122"/>
              <a:cs typeface="微软雅黑" panose="020B0503020204020204" charset="-122"/>
            </a:endParaRPr>
          </a:p>
        </p:txBody>
      </p:sp>
      <p:sp>
        <p:nvSpPr>
          <p:cNvPr id="34818" name="Rectangle 3"/>
          <p:cNvSpPr>
            <a:spLocks noGrp="1"/>
          </p:cNvSpPr>
          <p:nvPr>
            <p:ph type="title"/>
          </p:nvPr>
        </p:nvSpPr>
        <p:spPr>
          <a:xfrm>
            <a:off x="1469678" y="622588"/>
            <a:ext cx="8229600" cy="603250"/>
          </a:xfrm>
        </p:spPr>
        <p:txBody>
          <a:bodyPr wrap="square" anchor="b">
            <a:normAutofit/>
            <a:scene3d>
              <a:camera prst="orthographicFront"/>
              <a:lightRig rig="threePt" dir="t"/>
            </a:scene3d>
          </a:bodyPr>
          <a:lstStyle/>
          <a:p>
            <a:pPr lvl="0" indent="0" eaLnBrk="1" fontAlgn="base" hangingPunct="1"/>
            <a:r>
              <a:rPr lang="zh-CN" sz="2800" b="1" strike="noStrike" noProof="1">
                <a:solidFill>
                  <a:schemeClr val="tx1"/>
                </a:solidFill>
                <a:latin typeface="Impact" panose="020B0806030902050204" pitchFamily="34" charset="0"/>
                <a:ea typeface="+mn-ea"/>
                <a:cs typeface="+mn-cs"/>
                <a:sym typeface="Arial" panose="020B0604020202020204" pitchFamily="34" charset="0"/>
              </a:rPr>
              <a:t>强烈的信息意识</a:t>
            </a:r>
            <a:endParaRPr lang="zh-CN" sz="2800" b="1" strike="noStrike" noProof="1">
              <a:solidFill>
                <a:schemeClr val="tx1"/>
              </a:solidFill>
              <a:latin typeface="Impact" panose="020B0806030902050204" pitchFamily="34" charset="0"/>
              <a:ea typeface="+mn-ea"/>
              <a:cs typeface="+mn-cs"/>
              <a:sym typeface="Arial" panose="020B0604020202020204" pitchFamily="34" charset="0"/>
            </a:endParaRPr>
          </a:p>
        </p:txBody>
      </p:sp>
      <p:pic>
        <p:nvPicPr>
          <p:cNvPr id="36867" name="Picture 4"/>
          <p:cNvPicPr>
            <a:picLocks noChangeAspect="1"/>
          </p:cNvPicPr>
          <p:nvPr/>
        </p:nvPicPr>
        <p:blipFill>
          <a:blip r:embed="rId1"/>
          <a:stretch>
            <a:fillRect/>
          </a:stretch>
        </p:blipFill>
        <p:spPr>
          <a:xfrm>
            <a:off x="2524125" y="1784350"/>
            <a:ext cx="2921635" cy="1913255"/>
          </a:xfrm>
          <a:prstGeom prst="rect">
            <a:avLst/>
          </a:prstGeom>
          <a:noFill/>
          <a:ln w="9525">
            <a:noFill/>
          </a:ln>
        </p:spPr>
      </p:pic>
      <p:pic>
        <p:nvPicPr>
          <p:cNvPr id="36868" name="Picture 5"/>
          <p:cNvPicPr>
            <a:picLocks noChangeAspect="1"/>
          </p:cNvPicPr>
          <p:nvPr/>
        </p:nvPicPr>
        <p:blipFill>
          <a:blip r:embed="rId2"/>
          <a:stretch>
            <a:fillRect/>
          </a:stretch>
        </p:blipFill>
        <p:spPr>
          <a:xfrm>
            <a:off x="2524125" y="3942080"/>
            <a:ext cx="2921635" cy="1788795"/>
          </a:xfrm>
          <a:prstGeom prst="rect">
            <a:avLst/>
          </a:prstGeom>
          <a:noFill/>
          <a:ln w="9525">
            <a:noFill/>
          </a:ln>
        </p:spPr>
      </p:pic>
      <p:sp>
        <p:nvSpPr>
          <p:cNvPr id="36869" name="Rectangle 6"/>
          <p:cNvSpPr/>
          <p:nvPr/>
        </p:nvSpPr>
        <p:spPr>
          <a:xfrm>
            <a:off x="2855595" y="5853748"/>
            <a:ext cx="2897505" cy="506730"/>
          </a:xfrm>
          <a:prstGeom prst="rect">
            <a:avLst/>
          </a:prstGeom>
          <a:noFill/>
          <a:ln w="9525">
            <a:noFill/>
          </a:ln>
        </p:spPr>
        <p:txBody>
          <a:bodyPr wrap="square" anchor="ctr">
            <a:spAutoFit/>
          </a:bodyPr>
          <a:lstStyle/>
          <a:p>
            <a:pPr>
              <a:lnSpc>
                <a:spcPct val="150000"/>
              </a:lnSpc>
            </a:pPr>
            <a:r>
              <a:rPr lang="zh-CN" altLang="en-US" sz="1800" b="0">
                <a:latin typeface="微软雅黑" panose="020B0503020204020204" charset="-122"/>
                <a:ea typeface="微软雅黑" panose="020B0503020204020204" charset="-122"/>
                <a:cs typeface="微软雅黑" panose="020B0503020204020204" charset="-122"/>
              </a:rPr>
              <a:t>阿基米德与浮力原理</a:t>
            </a:r>
            <a:r>
              <a:rPr lang="zh-CN" altLang="en-US" b="0">
                <a:latin typeface="微软雅黑" panose="020B0503020204020204" charset="-122"/>
                <a:ea typeface="微软雅黑" panose="020B0503020204020204" charset="-122"/>
                <a:cs typeface="微软雅黑" panose="020B0503020204020204" charset="-122"/>
              </a:rPr>
              <a:t> </a:t>
            </a:r>
            <a:endParaRPr lang="zh-CN" altLang="en-US" b="0" dirty="0">
              <a:latin typeface="微软雅黑" panose="020B0503020204020204" charset="-122"/>
              <a:ea typeface="微软雅黑" panose="020B0503020204020204" charset="-122"/>
              <a:cs typeface="微软雅黑" panose="020B0503020204020204" charset="-122"/>
            </a:endParaRPr>
          </a:p>
        </p:txBody>
      </p:sp>
      <p:pic>
        <p:nvPicPr>
          <p:cNvPr id="36870" name="图片 1"/>
          <p:cNvPicPr>
            <a:picLocks noChangeAspect="1"/>
          </p:cNvPicPr>
          <p:nvPr/>
        </p:nvPicPr>
        <p:blipFill>
          <a:blip r:embed="rId3"/>
          <a:stretch>
            <a:fillRect/>
          </a:stretch>
        </p:blipFill>
        <p:spPr>
          <a:xfrm>
            <a:off x="6221730" y="1685925"/>
            <a:ext cx="3656330" cy="3933825"/>
          </a:xfrm>
          <a:prstGeom prst="rect">
            <a:avLst/>
          </a:prstGeom>
          <a:noFill/>
          <a:ln w="9525">
            <a:noFill/>
          </a:ln>
        </p:spPr>
      </p:pic>
      <p:sp>
        <p:nvSpPr>
          <p:cNvPr id="36871" name="文本框 2"/>
          <p:cNvSpPr txBox="1"/>
          <p:nvPr/>
        </p:nvSpPr>
        <p:spPr>
          <a:xfrm>
            <a:off x="6137275" y="5923280"/>
            <a:ext cx="3986530" cy="368300"/>
          </a:xfrm>
          <a:prstGeom prst="rect">
            <a:avLst/>
          </a:prstGeom>
          <a:noFill/>
          <a:ln w="9525">
            <a:noFill/>
          </a:ln>
        </p:spPr>
        <p:txBody>
          <a:bodyPr wrap="square" anchor="t">
            <a:spAutoFit/>
          </a:bodyPr>
          <a:lstStyle/>
          <a:p>
            <a:r>
              <a:rPr lang="zh-CN" altLang="en-US" b="0">
                <a:latin typeface="微软雅黑" panose="020B0503020204020204" charset="-122"/>
                <a:ea typeface="微软雅黑" panose="020B0503020204020204" charset="-122"/>
                <a:cs typeface="微软雅黑" panose="020B0503020204020204" charset="-122"/>
              </a:rPr>
              <a:t>大庆油田</a:t>
            </a:r>
            <a:r>
              <a:rPr lang="en-US" altLang="zh-CN" b="0">
                <a:latin typeface="微软雅黑" panose="020B0503020204020204" charset="-122"/>
                <a:ea typeface="微软雅黑" panose="020B0503020204020204" charset="-122"/>
                <a:cs typeface="微软雅黑" panose="020B0503020204020204" charset="-122"/>
              </a:rPr>
              <a:t>“</a:t>
            </a:r>
            <a:r>
              <a:rPr lang="zh-CN" altLang="en-US" b="0">
                <a:latin typeface="微软雅黑" panose="020B0503020204020204" charset="-122"/>
                <a:ea typeface="微软雅黑" panose="020B0503020204020204" charset="-122"/>
                <a:cs typeface="微软雅黑" panose="020B0503020204020204" charset="-122"/>
              </a:rPr>
              <a:t>铁人</a:t>
            </a:r>
            <a:r>
              <a:rPr lang="en-US" altLang="zh-CN" b="0">
                <a:latin typeface="微软雅黑" panose="020B0503020204020204" charset="-122"/>
                <a:ea typeface="微软雅黑" panose="020B0503020204020204" charset="-122"/>
                <a:cs typeface="微软雅黑" panose="020B0503020204020204" charset="-122"/>
              </a:rPr>
              <a:t>”</a:t>
            </a:r>
            <a:r>
              <a:rPr lang="zh-CN" altLang="en-US" b="0">
                <a:latin typeface="微软雅黑" panose="020B0503020204020204" charset="-122"/>
                <a:ea typeface="微软雅黑" panose="020B0503020204020204" charset="-122"/>
                <a:cs typeface="微软雅黑" panose="020B0503020204020204" charset="-122"/>
              </a:rPr>
              <a:t>王进喜的泄密照片</a:t>
            </a:r>
            <a:endParaRPr lang="zh-CN" altLang="en-US" b="0">
              <a:latin typeface="微软雅黑" panose="020B0503020204020204" charset="-122"/>
              <a:ea typeface="微软雅黑" panose="020B0503020204020204" charset="-122"/>
              <a:cs typeface="微软雅黑" panose="020B0503020204020204" charset="-122"/>
            </a:endParaRPr>
          </a:p>
        </p:txBody>
      </p:sp>
      <p:sp>
        <p:nvSpPr>
          <p:cNvPr id="73" name="文本框 72"/>
          <p:cNvSpPr txBox="1"/>
          <p:nvPr/>
        </p:nvSpPr>
        <p:spPr>
          <a:xfrm>
            <a:off x="465455" y="641985"/>
            <a:ext cx="1003935" cy="583565"/>
          </a:xfrm>
          <a:prstGeom prst="rect">
            <a:avLst/>
          </a:prstGeom>
          <a:noFill/>
        </p:spPr>
        <p:txBody>
          <a:bodyPr wrap="square" rtlCol="0">
            <a:spAutoFit/>
          </a:bodyPr>
          <a:lstStyle/>
          <a:p>
            <a:pPr algn="ctr"/>
            <a:r>
              <a:rPr lang="en-US" altLang="zh-CN" sz="3200" dirty="0">
                <a:latin typeface="Impact" panose="020B0806030902050204" pitchFamily="34" charset="0"/>
              </a:rPr>
              <a:t>2.2.1</a:t>
            </a:r>
            <a:endParaRPr lang="zh-CN" altLang="en-US" sz="3200" dirty="0">
              <a:latin typeface="Impact" panose="020B0806030902050204" pitchFamily="34" charset="0"/>
            </a:endParaRPr>
          </a:p>
        </p:txBody>
      </p:sp>
      <p:sp>
        <p:nvSpPr>
          <p:cNvPr id="8" name="直角上箭头 7">
            <a:hlinkClick r:id="rId4" action="ppaction://hlinksldjump"/>
          </p:cNvPr>
          <p:cNvSpPr/>
          <p:nvPr/>
        </p:nvSpPr>
        <p:spPr>
          <a:xfrm>
            <a:off x="172720" y="6382385"/>
            <a:ext cx="450850" cy="357505"/>
          </a:xfrm>
          <a:prstGeom prst="bentUpArrow">
            <a:avLst>
              <a:gd name="adj1" fmla="val 25000"/>
              <a:gd name="adj2" fmla="val 26267"/>
              <a:gd name="adj3" fmla="val 25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6509" y="258236"/>
            <a:ext cx="1501840" cy="1200863"/>
            <a:chOff x="-259892" y="-1"/>
            <a:chExt cx="1501840" cy="1200863"/>
          </a:xfrm>
        </p:grpSpPr>
        <p:sp>
          <p:nvSpPr>
            <p:cNvPr id="28" name="素材框 27"/>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32" name="文本框 31"/>
            <p:cNvSpPr txBox="1"/>
            <p:nvPr/>
          </p:nvSpPr>
          <p:spPr>
            <a:xfrm>
              <a:off x="353201" y="383933"/>
              <a:ext cx="655093" cy="583565"/>
            </a:xfrm>
            <a:prstGeom prst="rect">
              <a:avLst/>
            </a:prstGeom>
            <a:noFill/>
          </p:spPr>
          <p:txBody>
            <a:bodyPr wrap="square" rtlCol="0">
              <a:spAutoFit/>
            </a:bodyPr>
            <a:lstStyle/>
            <a:p>
              <a:endParaRPr lang="zh-CN" altLang="en-US" sz="3200" dirty="0">
                <a:latin typeface="Impact" panose="020B0806030902050204" pitchFamily="34" charset="0"/>
              </a:endParaRPr>
            </a:p>
          </p:txBody>
        </p:sp>
      </p:grpSp>
      <p:sp>
        <p:nvSpPr>
          <p:cNvPr id="2" name="Rectangle 29"/>
          <p:cNvSpPr>
            <a:spLocks noGrp="1"/>
          </p:cNvSpPr>
          <p:nvPr>
            <p:ph type="title"/>
          </p:nvPr>
        </p:nvSpPr>
        <p:spPr>
          <a:xfrm>
            <a:off x="1369350" y="597190"/>
            <a:ext cx="6289675" cy="685800"/>
          </a:xfrm>
        </p:spPr>
        <p:txBody>
          <a:bodyPr wrap="square" anchor="ctr"/>
          <a:lstStyle/>
          <a:p>
            <a:pPr lvl="0" indent="0" algn="l" eaLnBrk="1" fontAlgn="base" hangingPunct="1"/>
            <a:r>
              <a:rPr lang="zh-CN" sz="2800" b="1" strike="noStrike" noProof="1">
                <a:latin typeface="Impact" panose="020B0806030902050204" pitchFamily="34" charset="0"/>
                <a:ea typeface="+mn-ea"/>
                <a:cs typeface="+mn-cs"/>
                <a:sym typeface="Arial" panose="020B0604020202020204" pitchFamily="34" charset="0"/>
              </a:rPr>
              <a:t>丰富的信息知识</a:t>
            </a:r>
            <a:endParaRPr lang="en-US" altLang="zh-CN" sz="2800" b="1" strike="noStrike" noProof="1">
              <a:latin typeface="Impact" panose="020B0806030902050204" pitchFamily="34" charset="0"/>
              <a:ea typeface="+mn-ea"/>
              <a:cs typeface="+mn-cs"/>
              <a:sym typeface="Arial" panose="020B0604020202020204" pitchFamily="34" charset="0"/>
            </a:endParaRPr>
          </a:p>
        </p:txBody>
      </p:sp>
      <p:sp>
        <p:nvSpPr>
          <p:cNvPr id="3" name="文本框 2"/>
          <p:cNvSpPr txBox="1"/>
          <p:nvPr/>
        </p:nvSpPr>
        <p:spPr>
          <a:xfrm>
            <a:off x="447675" y="648335"/>
            <a:ext cx="974090" cy="583565"/>
          </a:xfrm>
          <a:prstGeom prst="rect">
            <a:avLst/>
          </a:prstGeom>
          <a:noFill/>
        </p:spPr>
        <p:txBody>
          <a:bodyPr wrap="square" rtlCol="0">
            <a:spAutoFit/>
          </a:bodyPr>
          <a:lstStyle/>
          <a:p>
            <a:pPr algn="ctr"/>
            <a:r>
              <a:rPr lang="en-US" altLang="zh-CN" sz="3200" dirty="0">
                <a:latin typeface="Impact" panose="020B0806030902050204" pitchFamily="34" charset="0"/>
              </a:rPr>
              <a:t>2.2.2</a:t>
            </a:r>
            <a:endParaRPr lang="zh-CN" altLang="en-US" sz="3200" dirty="0">
              <a:latin typeface="Impact" panose="020B0806030902050204" pitchFamily="34" charset="0"/>
            </a:endParaRPr>
          </a:p>
        </p:txBody>
      </p:sp>
      <p:sp>
        <p:nvSpPr>
          <p:cNvPr id="6" name="文本框 5"/>
          <p:cNvSpPr txBox="1"/>
          <p:nvPr/>
        </p:nvSpPr>
        <p:spPr>
          <a:xfrm>
            <a:off x="690880" y="1848485"/>
            <a:ext cx="5658485" cy="4861560"/>
          </a:xfrm>
          <a:prstGeom prst="rect">
            <a:avLst/>
          </a:prstGeom>
          <a:noFill/>
        </p:spPr>
        <p:txBody>
          <a:bodyPr wrap="square" rtlCol="0">
            <a:spAutoFit/>
          </a:bodyPr>
          <a:lstStyle/>
          <a:p>
            <a:pPr>
              <a:lnSpc>
                <a:spcPct val="200000"/>
              </a:lnSpc>
            </a:pPr>
            <a:r>
              <a:rPr lang="zh-CN" altLang="en-US" sz="2000" b="1"/>
              <a:t>当代研究生应具备：</a:t>
            </a:r>
            <a:endParaRPr lang="zh-CN" altLang="en-US" sz="2000"/>
          </a:p>
          <a:p>
            <a:pPr marL="342900" indent="-342900">
              <a:lnSpc>
                <a:spcPct val="150000"/>
              </a:lnSpc>
              <a:spcBef>
                <a:spcPts val="300"/>
              </a:spcBef>
              <a:spcAft>
                <a:spcPts val="300"/>
              </a:spcAft>
              <a:buFont typeface="Arial" panose="020B0604020202020204" pitchFamily="34" charset="0"/>
              <a:buChar char="•"/>
            </a:pPr>
            <a:r>
              <a:rPr lang="zh-CN" altLang="en-US" sz="2000"/>
              <a:t>一般的信息理论，包括</a:t>
            </a:r>
            <a:r>
              <a:rPr lang="zh-CN" altLang="en-US" sz="2000">
                <a:sym typeface="+mn-ea"/>
              </a:rPr>
              <a:t>信息学中的基本概念、基本原理、方法学等基本知识。</a:t>
            </a:r>
            <a:endParaRPr lang="zh-CN" altLang="en-US" sz="2000">
              <a:sym typeface="+mn-ea"/>
            </a:endParaRPr>
          </a:p>
          <a:p>
            <a:pPr marL="342900" indent="-342900">
              <a:lnSpc>
                <a:spcPct val="150000"/>
              </a:lnSpc>
              <a:spcBef>
                <a:spcPts val="300"/>
              </a:spcBef>
              <a:spcAft>
                <a:spcPts val="300"/>
              </a:spcAft>
              <a:buFont typeface="Arial" panose="020B0604020202020204" pitchFamily="34" charset="0"/>
              <a:buChar char="•"/>
            </a:pPr>
            <a:r>
              <a:rPr lang="zh-CN" altLang="en-US" sz="2000"/>
              <a:t>掌握信息的特点、具体表现形式及信息传递的工具，掌握信息检索及分析利用的相关知识。</a:t>
            </a:r>
            <a:endParaRPr lang="zh-CN" altLang="en-US" sz="2000"/>
          </a:p>
          <a:p>
            <a:pPr marL="342900" indent="-342900">
              <a:lnSpc>
                <a:spcPct val="150000"/>
              </a:lnSpc>
              <a:spcBef>
                <a:spcPts val="300"/>
              </a:spcBef>
              <a:spcAft>
                <a:spcPts val="300"/>
              </a:spcAft>
              <a:buFont typeface="Arial" panose="020B0604020202020204" pitchFamily="34" charset="0"/>
              <a:buChar char="•"/>
            </a:pPr>
            <a:r>
              <a:rPr lang="zh-CN" altLang="en-US" sz="2000">
                <a:sym typeface="+mn-ea"/>
              </a:rPr>
              <a:t>掌握进行科学研究所需的实验方法与社会调查方法</a:t>
            </a:r>
            <a:endParaRPr lang="zh-CN" altLang="en-US" sz="2000">
              <a:sym typeface="+mn-ea"/>
            </a:endParaRPr>
          </a:p>
          <a:p>
            <a:pPr marL="342900" indent="-342900">
              <a:lnSpc>
                <a:spcPct val="150000"/>
              </a:lnSpc>
              <a:spcBef>
                <a:spcPts val="300"/>
              </a:spcBef>
              <a:spcAft>
                <a:spcPts val="300"/>
              </a:spcAft>
              <a:buFont typeface="Arial" panose="020B0604020202020204" pitchFamily="34" charset="0"/>
              <a:buChar char="•"/>
            </a:pPr>
            <a:endParaRPr lang="zh-CN" altLang="en-US" sz="2000"/>
          </a:p>
          <a:p>
            <a:pPr>
              <a:lnSpc>
                <a:spcPct val="200000"/>
              </a:lnSpc>
            </a:pPr>
            <a:endParaRPr lang="zh-CN" altLang="en-US" sz="2000"/>
          </a:p>
        </p:txBody>
      </p:sp>
      <p:sp>
        <p:nvSpPr>
          <p:cNvPr id="7" name="Rectangle 6"/>
          <p:cNvSpPr>
            <a:spLocks noChangeArrowheads="1"/>
          </p:cNvSpPr>
          <p:nvPr/>
        </p:nvSpPr>
        <p:spPr bwMode="auto">
          <a:xfrm>
            <a:off x="8708794" y="2723142"/>
            <a:ext cx="729945" cy="30507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6" name="Freeform 8"/>
          <p:cNvSpPr/>
          <p:nvPr/>
        </p:nvSpPr>
        <p:spPr bwMode="auto">
          <a:xfrm>
            <a:off x="9495699" y="3099336"/>
            <a:ext cx="683532" cy="2901339"/>
          </a:xfrm>
          <a:custGeom>
            <a:avLst/>
            <a:gdLst>
              <a:gd name="T0" fmla="*/ 18 w 84"/>
              <a:gd name="T1" fmla="*/ 12 h 292"/>
              <a:gd name="T2" fmla="*/ 1 w 84"/>
              <a:gd name="T3" fmla="*/ 1 h 292"/>
              <a:gd name="T4" fmla="*/ 0 w 84"/>
              <a:gd name="T5" fmla="*/ 1 h 292"/>
              <a:gd name="T6" fmla="*/ 0 w 84"/>
              <a:gd name="T7" fmla="*/ 60 h 292"/>
              <a:gd name="T8" fmla="*/ 55 w 84"/>
              <a:gd name="T9" fmla="*/ 280 h 292"/>
              <a:gd name="T10" fmla="*/ 72 w 84"/>
              <a:gd name="T11" fmla="*/ 291 h 292"/>
              <a:gd name="T12" fmla="*/ 83 w 84"/>
              <a:gd name="T13" fmla="*/ 274 h 292"/>
              <a:gd name="T14" fmla="*/ 18 w 84"/>
              <a:gd name="T15" fmla="*/ 12 h 2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92">
                <a:moveTo>
                  <a:pt x="18" y="12"/>
                </a:moveTo>
                <a:cubicBezTo>
                  <a:pt x="16" y="5"/>
                  <a:pt x="8" y="0"/>
                  <a:pt x="1" y="1"/>
                </a:cubicBezTo>
                <a:cubicBezTo>
                  <a:pt x="1" y="1"/>
                  <a:pt x="0" y="1"/>
                  <a:pt x="0" y="1"/>
                </a:cubicBezTo>
                <a:cubicBezTo>
                  <a:pt x="0" y="60"/>
                  <a:pt x="0" y="60"/>
                  <a:pt x="0" y="60"/>
                </a:cubicBezTo>
                <a:cubicBezTo>
                  <a:pt x="55" y="280"/>
                  <a:pt x="55" y="280"/>
                  <a:pt x="55" y="280"/>
                </a:cubicBezTo>
                <a:cubicBezTo>
                  <a:pt x="56" y="287"/>
                  <a:pt x="64" y="292"/>
                  <a:pt x="72" y="291"/>
                </a:cubicBezTo>
                <a:cubicBezTo>
                  <a:pt x="79" y="289"/>
                  <a:pt x="84" y="282"/>
                  <a:pt x="83" y="274"/>
                </a:cubicBezTo>
                <a:lnTo>
                  <a:pt x="18" y="12"/>
                </a:lnTo>
                <a:close/>
              </a:path>
            </a:pathLst>
          </a:custGeom>
          <a:solidFill>
            <a:srgbClr val="F3A3A8"/>
          </a:solidFill>
          <a:ln>
            <a:noFill/>
          </a:ln>
        </p:spPr>
        <p:txBody>
          <a:bodyPr vert="horz" wrap="square" lIns="121920" tIns="60960" rIns="121920" bIns="60960" numCol="1" anchor="t" anchorCtr="0" compatLnSpc="1"/>
          <a:lstStyle/>
          <a:p>
            <a:endParaRPr lang="zh-CN" altLang="en-US" sz="2400"/>
          </a:p>
        </p:txBody>
      </p:sp>
      <p:sp>
        <p:nvSpPr>
          <p:cNvPr id="19" name="Freeform 9"/>
          <p:cNvSpPr/>
          <p:nvPr/>
        </p:nvSpPr>
        <p:spPr bwMode="auto">
          <a:xfrm>
            <a:off x="9780504" y="3109643"/>
            <a:ext cx="641339" cy="2733853"/>
          </a:xfrm>
          <a:custGeom>
            <a:avLst/>
            <a:gdLst>
              <a:gd name="T0" fmla="*/ 13 w 79"/>
              <a:gd name="T1" fmla="*/ 5 h 275"/>
              <a:gd name="T2" fmla="*/ 5 w 79"/>
              <a:gd name="T3" fmla="*/ 0 h 275"/>
              <a:gd name="T4" fmla="*/ 1 w 79"/>
              <a:gd name="T5" fmla="*/ 8 h 275"/>
              <a:gd name="T6" fmla="*/ 66 w 79"/>
              <a:gd name="T7" fmla="*/ 269 h 275"/>
              <a:gd name="T8" fmla="*/ 73 w 79"/>
              <a:gd name="T9" fmla="*/ 274 h 275"/>
              <a:gd name="T10" fmla="*/ 78 w 79"/>
              <a:gd name="T11" fmla="*/ 267 h 275"/>
              <a:gd name="T12" fmla="*/ 13 w 79"/>
              <a:gd name="T13" fmla="*/ 5 h 275"/>
            </a:gdLst>
            <a:ahLst/>
            <a:cxnLst>
              <a:cxn ang="0">
                <a:pos x="T0" y="T1"/>
              </a:cxn>
              <a:cxn ang="0">
                <a:pos x="T2" y="T3"/>
              </a:cxn>
              <a:cxn ang="0">
                <a:pos x="T4" y="T5"/>
              </a:cxn>
              <a:cxn ang="0">
                <a:pos x="T6" y="T7"/>
              </a:cxn>
              <a:cxn ang="0">
                <a:pos x="T8" y="T9"/>
              </a:cxn>
              <a:cxn ang="0">
                <a:pos x="T10" y="T11"/>
              </a:cxn>
              <a:cxn ang="0">
                <a:pos x="T12" y="T13"/>
              </a:cxn>
            </a:cxnLst>
            <a:rect l="0" t="0" r="r" b="b"/>
            <a:pathLst>
              <a:path w="79" h="275">
                <a:moveTo>
                  <a:pt x="13" y="5"/>
                </a:moveTo>
                <a:cubicBezTo>
                  <a:pt x="12" y="2"/>
                  <a:pt x="9" y="0"/>
                  <a:pt x="5" y="0"/>
                </a:cubicBezTo>
                <a:cubicBezTo>
                  <a:pt x="2" y="1"/>
                  <a:pt x="0" y="4"/>
                  <a:pt x="1" y="8"/>
                </a:cubicBezTo>
                <a:cubicBezTo>
                  <a:pt x="66" y="269"/>
                  <a:pt x="66" y="269"/>
                  <a:pt x="66" y="269"/>
                </a:cubicBezTo>
                <a:cubicBezTo>
                  <a:pt x="66" y="273"/>
                  <a:pt x="70" y="275"/>
                  <a:pt x="73" y="274"/>
                </a:cubicBezTo>
                <a:cubicBezTo>
                  <a:pt x="77" y="273"/>
                  <a:pt x="79" y="270"/>
                  <a:pt x="78" y="267"/>
                </a:cubicBezTo>
                <a:lnTo>
                  <a:pt x="13" y="5"/>
                </a:lnTo>
                <a:close/>
              </a:path>
            </a:pathLst>
          </a:custGeom>
          <a:solidFill>
            <a:schemeClr val="tx1">
              <a:lumMod val="75000"/>
              <a:lumOff val="25000"/>
            </a:schemeClr>
          </a:solidFill>
          <a:ln>
            <a:noFill/>
          </a:ln>
        </p:spPr>
        <p:txBody>
          <a:bodyPr vert="horz" wrap="square" lIns="121920" tIns="60960" rIns="121920" bIns="60960" numCol="1" anchor="t" anchorCtr="0" compatLnSpc="1"/>
          <a:lstStyle/>
          <a:p>
            <a:endParaRPr lang="zh-CN" altLang="en-US" sz="2400"/>
          </a:p>
        </p:txBody>
      </p:sp>
      <p:sp>
        <p:nvSpPr>
          <p:cNvPr id="20" name="Freeform 10"/>
          <p:cNvSpPr/>
          <p:nvPr/>
        </p:nvSpPr>
        <p:spPr bwMode="auto">
          <a:xfrm>
            <a:off x="10048432" y="3040074"/>
            <a:ext cx="635009" cy="2733853"/>
          </a:xfrm>
          <a:custGeom>
            <a:avLst/>
            <a:gdLst>
              <a:gd name="T0" fmla="*/ 13 w 78"/>
              <a:gd name="T1" fmla="*/ 6 h 275"/>
              <a:gd name="T2" fmla="*/ 5 w 78"/>
              <a:gd name="T3" fmla="*/ 1 h 275"/>
              <a:gd name="T4" fmla="*/ 0 w 78"/>
              <a:gd name="T5" fmla="*/ 8 h 275"/>
              <a:gd name="T6" fmla="*/ 65 w 78"/>
              <a:gd name="T7" fmla="*/ 270 h 275"/>
              <a:gd name="T8" fmla="*/ 73 w 78"/>
              <a:gd name="T9" fmla="*/ 275 h 275"/>
              <a:gd name="T10" fmla="*/ 78 w 78"/>
              <a:gd name="T11" fmla="*/ 267 h 275"/>
              <a:gd name="T12" fmla="*/ 13 w 78"/>
              <a:gd name="T13" fmla="*/ 6 h 275"/>
            </a:gdLst>
            <a:ahLst/>
            <a:cxnLst>
              <a:cxn ang="0">
                <a:pos x="T0" y="T1"/>
              </a:cxn>
              <a:cxn ang="0">
                <a:pos x="T2" y="T3"/>
              </a:cxn>
              <a:cxn ang="0">
                <a:pos x="T4" y="T5"/>
              </a:cxn>
              <a:cxn ang="0">
                <a:pos x="T6" y="T7"/>
              </a:cxn>
              <a:cxn ang="0">
                <a:pos x="T8" y="T9"/>
              </a:cxn>
              <a:cxn ang="0">
                <a:pos x="T10" y="T11"/>
              </a:cxn>
              <a:cxn ang="0">
                <a:pos x="T12" y="T13"/>
              </a:cxn>
            </a:cxnLst>
            <a:rect l="0" t="0" r="r" b="b"/>
            <a:pathLst>
              <a:path w="78" h="275">
                <a:moveTo>
                  <a:pt x="13" y="6"/>
                </a:moveTo>
                <a:cubicBezTo>
                  <a:pt x="12" y="2"/>
                  <a:pt x="9" y="0"/>
                  <a:pt x="5" y="1"/>
                </a:cubicBezTo>
                <a:cubicBezTo>
                  <a:pt x="2" y="1"/>
                  <a:pt x="0" y="5"/>
                  <a:pt x="0" y="8"/>
                </a:cubicBezTo>
                <a:cubicBezTo>
                  <a:pt x="65" y="270"/>
                  <a:pt x="65" y="270"/>
                  <a:pt x="65" y="270"/>
                </a:cubicBezTo>
                <a:cubicBezTo>
                  <a:pt x="66" y="273"/>
                  <a:pt x="69" y="275"/>
                  <a:pt x="73" y="275"/>
                </a:cubicBezTo>
                <a:cubicBezTo>
                  <a:pt x="76" y="274"/>
                  <a:pt x="78" y="270"/>
                  <a:pt x="78" y="267"/>
                </a:cubicBezTo>
                <a:lnTo>
                  <a:pt x="13" y="6"/>
                </a:lnTo>
                <a:close/>
              </a:path>
            </a:pathLst>
          </a:custGeom>
          <a:solidFill>
            <a:schemeClr val="tx1">
              <a:lumMod val="75000"/>
              <a:lumOff val="25000"/>
            </a:schemeClr>
          </a:solidFill>
          <a:ln>
            <a:noFill/>
          </a:ln>
        </p:spPr>
        <p:txBody>
          <a:bodyPr vert="horz" wrap="square" lIns="121920" tIns="60960" rIns="121920" bIns="60960" numCol="1" anchor="t" anchorCtr="0" compatLnSpc="1"/>
          <a:lstStyle/>
          <a:p>
            <a:endParaRPr lang="zh-CN" altLang="en-US" sz="2400"/>
          </a:p>
        </p:txBody>
      </p:sp>
      <p:sp>
        <p:nvSpPr>
          <p:cNvPr id="24" name="Freeform 12"/>
          <p:cNvSpPr>
            <a:spLocks noEditPoints="1"/>
          </p:cNvSpPr>
          <p:nvPr/>
        </p:nvSpPr>
        <p:spPr bwMode="auto">
          <a:xfrm>
            <a:off x="8651832" y="2256765"/>
            <a:ext cx="843867" cy="3764524"/>
          </a:xfrm>
          <a:custGeom>
            <a:avLst/>
            <a:gdLst>
              <a:gd name="T0" fmla="*/ 104 w 104"/>
              <a:gd name="T1" fmla="*/ 86 h 379"/>
              <a:gd name="T2" fmla="*/ 104 w 104"/>
              <a:gd name="T3" fmla="*/ 25 h 379"/>
              <a:gd name="T4" fmla="*/ 79 w 104"/>
              <a:gd name="T5" fmla="*/ 0 h 379"/>
              <a:gd name="T6" fmla="*/ 25 w 104"/>
              <a:gd name="T7" fmla="*/ 0 h 379"/>
              <a:gd name="T8" fmla="*/ 0 w 104"/>
              <a:gd name="T9" fmla="*/ 25 h 379"/>
              <a:gd name="T10" fmla="*/ 0 w 104"/>
              <a:gd name="T11" fmla="*/ 353 h 379"/>
              <a:gd name="T12" fmla="*/ 25 w 104"/>
              <a:gd name="T13" fmla="*/ 379 h 379"/>
              <a:gd name="T14" fmla="*/ 78 w 104"/>
              <a:gd name="T15" fmla="*/ 379 h 379"/>
              <a:gd name="T16" fmla="*/ 104 w 104"/>
              <a:gd name="T17" fmla="*/ 353 h 379"/>
              <a:gd name="T18" fmla="*/ 104 w 104"/>
              <a:gd name="T19" fmla="*/ 145 h 379"/>
              <a:gd name="T20" fmla="*/ 94 w 104"/>
              <a:gd name="T21" fmla="*/ 103 h 379"/>
              <a:gd name="T22" fmla="*/ 104 w 104"/>
              <a:gd name="T23" fmla="*/ 86 h 379"/>
              <a:gd name="T24" fmla="*/ 74 w 104"/>
              <a:gd name="T25" fmla="*/ 341 h 379"/>
              <a:gd name="T26" fmla="*/ 30 w 104"/>
              <a:gd name="T27" fmla="*/ 341 h 379"/>
              <a:gd name="T28" fmla="*/ 21 w 104"/>
              <a:gd name="T29" fmla="*/ 332 h 379"/>
              <a:gd name="T30" fmla="*/ 30 w 104"/>
              <a:gd name="T31" fmla="*/ 323 h 379"/>
              <a:gd name="T32" fmla="*/ 74 w 104"/>
              <a:gd name="T33" fmla="*/ 323 h 379"/>
              <a:gd name="T34" fmla="*/ 83 w 104"/>
              <a:gd name="T35" fmla="*/ 332 h 379"/>
              <a:gd name="T36" fmla="*/ 74 w 104"/>
              <a:gd name="T37" fmla="*/ 341 h 379"/>
              <a:gd name="T38" fmla="*/ 74 w 104"/>
              <a:gd name="T39" fmla="*/ 84 h 379"/>
              <a:gd name="T40" fmla="*/ 30 w 104"/>
              <a:gd name="T41" fmla="*/ 84 h 379"/>
              <a:gd name="T42" fmla="*/ 21 w 104"/>
              <a:gd name="T43" fmla="*/ 75 h 379"/>
              <a:gd name="T44" fmla="*/ 30 w 104"/>
              <a:gd name="T45" fmla="*/ 66 h 379"/>
              <a:gd name="T46" fmla="*/ 74 w 104"/>
              <a:gd name="T47" fmla="*/ 66 h 379"/>
              <a:gd name="T48" fmla="*/ 83 w 104"/>
              <a:gd name="T49" fmla="*/ 75 h 379"/>
              <a:gd name="T50" fmla="*/ 74 w 104"/>
              <a:gd name="T51" fmla="*/ 8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379">
                <a:moveTo>
                  <a:pt x="104" y="86"/>
                </a:moveTo>
                <a:cubicBezTo>
                  <a:pt x="104" y="25"/>
                  <a:pt x="104" y="25"/>
                  <a:pt x="104" y="25"/>
                </a:cubicBezTo>
                <a:cubicBezTo>
                  <a:pt x="104" y="11"/>
                  <a:pt x="93" y="0"/>
                  <a:pt x="79" y="0"/>
                </a:cubicBezTo>
                <a:cubicBezTo>
                  <a:pt x="25" y="0"/>
                  <a:pt x="25" y="0"/>
                  <a:pt x="25" y="0"/>
                </a:cubicBezTo>
                <a:cubicBezTo>
                  <a:pt x="11" y="0"/>
                  <a:pt x="0" y="11"/>
                  <a:pt x="0" y="25"/>
                </a:cubicBezTo>
                <a:cubicBezTo>
                  <a:pt x="0" y="353"/>
                  <a:pt x="0" y="353"/>
                  <a:pt x="0" y="353"/>
                </a:cubicBezTo>
                <a:cubicBezTo>
                  <a:pt x="0" y="367"/>
                  <a:pt x="11" y="379"/>
                  <a:pt x="25" y="379"/>
                </a:cubicBezTo>
                <a:cubicBezTo>
                  <a:pt x="78" y="379"/>
                  <a:pt x="78" y="379"/>
                  <a:pt x="78" y="379"/>
                </a:cubicBezTo>
                <a:cubicBezTo>
                  <a:pt x="93" y="379"/>
                  <a:pt x="104" y="367"/>
                  <a:pt x="104" y="353"/>
                </a:cubicBezTo>
                <a:cubicBezTo>
                  <a:pt x="104" y="145"/>
                  <a:pt x="104" y="145"/>
                  <a:pt x="104" y="145"/>
                </a:cubicBezTo>
                <a:cubicBezTo>
                  <a:pt x="94" y="103"/>
                  <a:pt x="94" y="103"/>
                  <a:pt x="94" y="103"/>
                </a:cubicBezTo>
                <a:cubicBezTo>
                  <a:pt x="92" y="96"/>
                  <a:pt x="97" y="88"/>
                  <a:pt x="104" y="86"/>
                </a:cubicBezTo>
                <a:close/>
                <a:moveTo>
                  <a:pt x="74" y="341"/>
                </a:moveTo>
                <a:cubicBezTo>
                  <a:pt x="30" y="341"/>
                  <a:pt x="30" y="341"/>
                  <a:pt x="30" y="341"/>
                </a:cubicBezTo>
                <a:cubicBezTo>
                  <a:pt x="25" y="341"/>
                  <a:pt x="21" y="337"/>
                  <a:pt x="21" y="332"/>
                </a:cubicBezTo>
                <a:cubicBezTo>
                  <a:pt x="21" y="327"/>
                  <a:pt x="25" y="323"/>
                  <a:pt x="30" y="323"/>
                </a:cubicBezTo>
                <a:cubicBezTo>
                  <a:pt x="74" y="323"/>
                  <a:pt x="74" y="323"/>
                  <a:pt x="74" y="323"/>
                </a:cubicBezTo>
                <a:cubicBezTo>
                  <a:pt x="78" y="323"/>
                  <a:pt x="83" y="327"/>
                  <a:pt x="83" y="332"/>
                </a:cubicBezTo>
                <a:cubicBezTo>
                  <a:pt x="83" y="337"/>
                  <a:pt x="79" y="341"/>
                  <a:pt x="74" y="341"/>
                </a:cubicBezTo>
                <a:close/>
                <a:moveTo>
                  <a:pt x="74" y="84"/>
                </a:moveTo>
                <a:cubicBezTo>
                  <a:pt x="30" y="84"/>
                  <a:pt x="30" y="84"/>
                  <a:pt x="30" y="84"/>
                </a:cubicBezTo>
                <a:cubicBezTo>
                  <a:pt x="25" y="84"/>
                  <a:pt x="21" y="80"/>
                  <a:pt x="21" y="75"/>
                </a:cubicBezTo>
                <a:cubicBezTo>
                  <a:pt x="21" y="70"/>
                  <a:pt x="25" y="66"/>
                  <a:pt x="30" y="66"/>
                </a:cubicBezTo>
                <a:cubicBezTo>
                  <a:pt x="74" y="66"/>
                  <a:pt x="74" y="66"/>
                  <a:pt x="74" y="66"/>
                </a:cubicBezTo>
                <a:cubicBezTo>
                  <a:pt x="79" y="66"/>
                  <a:pt x="83" y="70"/>
                  <a:pt x="83" y="75"/>
                </a:cubicBezTo>
                <a:cubicBezTo>
                  <a:pt x="83" y="80"/>
                  <a:pt x="79" y="84"/>
                  <a:pt x="74" y="84"/>
                </a:cubicBezTo>
                <a:close/>
              </a:path>
            </a:pathLst>
          </a:cu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25" name="Freeform 13"/>
          <p:cNvSpPr/>
          <p:nvPr/>
        </p:nvSpPr>
        <p:spPr bwMode="auto">
          <a:xfrm>
            <a:off x="9398654" y="3109643"/>
            <a:ext cx="97045" cy="587483"/>
          </a:xfrm>
          <a:custGeom>
            <a:avLst/>
            <a:gdLst>
              <a:gd name="T0" fmla="*/ 2 w 12"/>
              <a:gd name="T1" fmla="*/ 17 h 59"/>
              <a:gd name="T2" fmla="*/ 12 w 12"/>
              <a:gd name="T3" fmla="*/ 59 h 59"/>
              <a:gd name="T4" fmla="*/ 12 w 12"/>
              <a:gd name="T5" fmla="*/ 0 h 59"/>
              <a:gd name="T6" fmla="*/ 2 w 12"/>
              <a:gd name="T7" fmla="*/ 17 h 59"/>
            </a:gdLst>
            <a:ahLst/>
            <a:cxnLst>
              <a:cxn ang="0">
                <a:pos x="T0" y="T1"/>
              </a:cxn>
              <a:cxn ang="0">
                <a:pos x="T2" y="T3"/>
              </a:cxn>
              <a:cxn ang="0">
                <a:pos x="T4" y="T5"/>
              </a:cxn>
              <a:cxn ang="0">
                <a:pos x="T6" y="T7"/>
              </a:cxn>
            </a:cxnLst>
            <a:rect l="0" t="0" r="r" b="b"/>
            <a:pathLst>
              <a:path w="12" h="59">
                <a:moveTo>
                  <a:pt x="2" y="17"/>
                </a:moveTo>
                <a:cubicBezTo>
                  <a:pt x="12" y="59"/>
                  <a:pt x="12" y="59"/>
                  <a:pt x="12" y="59"/>
                </a:cubicBezTo>
                <a:cubicBezTo>
                  <a:pt x="12" y="0"/>
                  <a:pt x="12" y="0"/>
                  <a:pt x="12" y="0"/>
                </a:cubicBezTo>
                <a:cubicBezTo>
                  <a:pt x="5" y="2"/>
                  <a:pt x="0" y="10"/>
                  <a:pt x="2" y="17"/>
                </a:cubicBezTo>
                <a:close/>
              </a:path>
            </a:pathLst>
          </a:custGeom>
          <a:solidFill>
            <a:srgbClr val="F3A3A8"/>
          </a:solidFill>
          <a:ln>
            <a:noFill/>
          </a:ln>
        </p:spPr>
        <p:txBody>
          <a:bodyPr vert="horz" wrap="square" lIns="121920" tIns="60960" rIns="121920" bIns="60960" numCol="1" anchor="t" anchorCtr="0" compatLnSpc="1"/>
          <a:lstStyle/>
          <a:p>
            <a:endParaRPr lang="zh-CN" altLang="en-US" sz="2400"/>
          </a:p>
        </p:txBody>
      </p:sp>
      <p:sp>
        <p:nvSpPr>
          <p:cNvPr id="26" name="Rectangle 5"/>
          <p:cNvSpPr>
            <a:spLocks noChangeArrowheads="1"/>
          </p:cNvSpPr>
          <p:nvPr/>
        </p:nvSpPr>
        <p:spPr bwMode="auto">
          <a:xfrm>
            <a:off x="7660289" y="2692223"/>
            <a:ext cx="729944" cy="30507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8" name="Freeform 14"/>
          <p:cNvSpPr>
            <a:spLocks noEditPoints="1"/>
          </p:cNvSpPr>
          <p:nvPr/>
        </p:nvSpPr>
        <p:spPr bwMode="auto">
          <a:xfrm>
            <a:off x="7594890" y="2256765"/>
            <a:ext cx="852305" cy="3764524"/>
          </a:xfrm>
          <a:custGeom>
            <a:avLst/>
            <a:gdLst>
              <a:gd name="T0" fmla="*/ 79 w 105"/>
              <a:gd name="T1" fmla="*/ 0 h 379"/>
              <a:gd name="T2" fmla="*/ 26 w 105"/>
              <a:gd name="T3" fmla="*/ 0 h 379"/>
              <a:gd name="T4" fmla="*/ 0 w 105"/>
              <a:gd name="T5" fmla="*/ 25 h 379"/>
              <a:gd name="T6" fmla="*/ 0 w 105"/>
              <a:gd name="T7" fmla="*/ 353 h 379"/>
              <a:gd name="T8" fmla="*/ 26 w 105"/>
              <a:gd name="T9" fmla="*/ 379 h 379"/>
              <a:gd name="T10" fmla="*/ 79 w 105"/>
              <a:gd name="T11" fmla="*/ 379 h 379"/>
              <a:gd name="T12" fmla="*/ 105 w 105"/>
              <a:gd name="T13" fmla="*/ 353 h 379"/>
              <a:gd name="T14" fmla="*/ 105 w 105"/>
              <a:gd name="T15" fmla="*/ 25 h 379"/>
              <a:gd name="T16" fmla="*/ 79 w 105"/>
              <a:gd name="T17" fmla="*/ 0 h 379"/>
              <a:gd name="T18" fmla="*/ 74 w 105"/>
              <a:gd name="T19" fmla="*/ 341 h 379"/>
              <a:gd name="T20" fmla="*/ 31 w 105"/>
              <a:gd name="T21" fmla="*/ 341 h 379"/>
              <a:gd name="T22" fmla="*/ 22 w 105"/>
              <a:gd name="T23" fmla="*/ 332 h 379"/>
              <a:gd name="T24" fmla="*/ 31 w 105"/>
              <a:gd name="T25" fmla="*/ 323 h 379"/>
              <a:gd name="T26" fmla="*/ 74 w 105"/>
              <a:gd name="T27" fmla="*/ 323 h 379"/>
              <a:gd name="T28" fmla="*/ 83 w 105"/>
              <a:gd name="T29" fmla="*/ 332 h 379"/>
              <a:gd name="T30" fmla="*/ 74 w 105"/>
              <a:gd name="T31" fmla="*/ 341 h 379"/>
              <a:gd name="T32" fmla="*/ 74 w 105"/>
              <a:gd name="T33" fmla="*/ 84 h 379"/>
              <a:gd name="T34" fmla="*/ 31 w 105"/>
              <a:gd name="T35" fmla="*/ 84 h 379"/>
              <a:gd name="T36" fmla="*/ 22 w 105"/>
              <a:gd name="T37" fmla="*/ 75 h 379"/>
              <a:gd name="T38" fmla="*/ 31 w 105"/>
              <a:gd name="T39" fmla="*/ 66 h 379"/>
              <a:gd name="T40" fmla="*/ 74 w 105"/>
              <a:gd name="T41" fmla="*/ 66 h 379"/>
              <a:gd name="T42" fmla="*/ 83 w 105"/>
              <a:gd name="T43" fmla="*/ 75 h 379"/>
              <a:gd name="T44" fmla="*/ 74 w 105"/>
              <a:gd name="T45" fmla="*/ 8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79">
                <a:moveTo>
                  <a:pt x="79" y="0"/>
                </a:moveTo>
                <a:cubicBezTo>
                  <a:pt x="26" y="0"/>
                  <a:pt x="26" y="0"/>
                  <a:pt x="26" y="0"/>
                </a:cubicBezTo>
                <a:cubicBezTo>
                  <a:pt x="12" y="0"/>
                  <a:pt x="0" y="11"/>
                  <a:pt x="0" y="25"/>
                </a:cubicBezTo>
                <a:cubicBezTo>
                  <a:pt x="0" y="353"/>
                  <a:pt x="0" y="353"/>
                  <a:pt x="0" y="353"/>
                </a:cubicBezTo>
                <a:cubicBezTo>
                  <a:pt x="0" y="367"/>
                  <a:pt x="11" y="379"/>
                  <a:pt x="26" y="379"/>
                </a:cubicBezTo>
                <a:cubicBezTo>
                  <a:pt x="79" y="379"/>
                  <a:pt x="79" y="379"/>
                  <a:pt x="79" y="379"/>
                </a:cubicBezTo>
                <a:cubicBezTo>
                  <a:pt x="93" y="379"/>
                  <a:pt x="104" y="367"/>
                  <a:pt x="105" y="353"/>
                </a:cubicBezTo>
                <a:cubicBezTo>
                  <a:pt x="105" y="25"/>
                  <a:pt x="105" y="25"/>
                  <a:pt x="105" y="25"/>
                </a:cubicBezTo>
                <a:cubicBezTo>
                  <a:pt x="105" y="11"/>
                  <a:pt x="93" y="0"/>
                  <a:pt x="79" y="0"/>
                </a:cubicBezTo>
                <a:close/>
                <a:moveTo>
                  <a:pt x="74" y="341"/>
                </a:moveTo>
                <a:cubicBezTo>
                  <a:pt x="31" y="341"/>
                  <a:pt x="31" y="341"/>
                  <a:pt x="31" y="341"/>
                </a:cubicBezTo>
                <a:cubicBezTo>
                  <a:pt x="26" y="341"/>
                  <a:pt x="22" y="337"/>
                  <a:pt x="22" y="332"/>
                </a:cubicBezTo>
                <a:cubicBezTo>
                  <a:pt x="22" y="327"/>
                  <a:pt x="26" y="323"/>
                  <a:pt x="31" y="323"/>
                </a:cubicBezTo>
                <a:cubicBezTo>
                  <a:pt x="74" y="323"/>
                  <a:pt x="74" y="323"/>
                  <a:pt x="74" y="323"/>
                </a:cubicBezTo>
                <a:cubicBezTo>
                  <a:pt x="79" y="323"/>
                  <a:pt x="83" y="327"/>
                  <a:pt x="83" y="332"/>
                </a:cubicBezTo>
                <a:cubicBezTo>
                  <a:pt x="83" y="337"/>
                  <a:pt x="79" y="341"/>
                  <a:pt x="74" y="341"/>
                </a:cubicBezTo>
                <a:close/>
                <a:moveTo>
                  <a:pt x="74" y="84"/>
                </a:moveTo>
                <a:cubicBezTo>
                  <a:pt x="31" y="84"/>
                  <a:pt x="31" y="84"/>
                  <a:pt x="31" y="84"/>
                </a:cubicBezTo>
                <a:cubicBezTo>
                  <a:pt x="26" y="84"/>
                  <a:pt x="22" y="80"/>
                  <a:pt x="22" y="75"/>
                </a:cubicBezTo>
                <a:cubicBezTo>
                  <a:pt x="22" y="70"/>
                  <a:pt x="26" y="66"/>
                  <a:pt x="31" y="66"/>
                </a:cubicBezTo>
                <a:cubicBezTo>
                  <a:pt x="74" y="66"/>
                  <a:pt x="74" y="66"/>
                  <a:pt x="74" y="66"/>
                </a:cubicBezTo>
                <a:cubicBezTo>
                  <a:pt x="79" y="66"/>
                  <a:pt x="83" y="70"/>
                  <a:pt x="83" y="75"/>
                </a:cubicBezTo>
                <a:cubicBezTo>
                  <a:pt x="83" y="80"/>
                  <a:pt x="79" y="84"/>
                  <a:pt x="74" y="84"/>
                </a:cubicBezTo>
                <a:close/>
              </a:path>
            </a:pathLst>
          </a:cu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30" name="Rectangle 5"/>
          <p:cNvSpPr>
            <a:spLocks noChangeArrowheads="1"/>
          </p:cNvSpPr>
          <p:nvPr/>
        </p:nvSpPr>
        <p:spPr bwMode="auto">
          <a:xfrm>
            <a:off x="6597017" y="2692223"/>
            <a:ext cx="729944" cy="30507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9" name="Freeform 14"/>
          <p:cNvSpPr>
            <a:spLocks noEditPoints="1"/>
          </p:cNvSpPr>
          <p:nvPr/>
        </p:nvSpPr>
        <p:spPr bwMode="auto">
          <a:xfrm>
            <a:off x="6531618" y="2256765"/>
            <a:ext cx="852305" cy="3764524"/>
          </a:xfrm>
          <a:custGeom>
            <a:avLst/>
            <a:gdLst>
              <a:gd name="T0" fmla="*/ 79 w 105"/>
              <a:gd name="T1" fmla="*/ 0 h 379"/>
              <a:gd name="T2" fmla="*/ 26 w 105"/>
              <a:gd name="T3" fmla="*/ 0 h 379"/>
              <a:gd name="T4" fmla="*/ 0 w 105"/>
              <a:gd name="T5" fmla="*/ 25 h 379"/>
              <a:gd name="T6" fmla="*/ 0 w 105"/>
              <a:gd name="T7" fmla="*/ 353 h 379"/>
              <a:gd name="T8" fmla="*/ 26 w 105"/>
              <a:gd name="T9" fmla="*/ 379 h 379"/>
              <a:gd name="T10" fmla="*/ 79 w 105"/>
              <a:gd name="T11" fmla="*/ 379 h 379"/>
              <a:gd name="T12" fmla="*/ 105 w 105"/>
              <a:gd name="T13" fmla="*/ 353 h 379"/>
              <a:gd name="T14" fmla="*/ 105 w 105"/>
              <a:gd name="T15" fmla="*/ 25 h 379"/>
              <a:gd name="T16" fmla="*/ 79 w 105"/>
              <a:gd name="T17" fmla="*/ 0 h 379"/>
              <a:gd name="T18" fmla="*/ 74 w 105"/>
              <a:gd name="T19" fmla="*/ 341 h 379"/>
              <a:gd name="T20" fmla="*/ 31 w 105"/>
              <a:gd name="T21" fmla="*/ 341 h 379"/>
              <a:gd name="T22" fmla="*/ 22 w 105"/>
              <a:gd name="T23" fmla="*/ 332 h 379"/>
              <a:gd name="T24" fmla="*/ 31 w 105"/>
              <a:gd name="T25" fmla="*/ 323 h 379"/>
              <a:gd name="T26" fmla="*/ 74 w 105"/>
              <a:gd name="T27" fmla="*/ 323 h 379"/>
              <a:gd name="T28" fmla="*/ 83 w 105"/>
              <a:gd name="T29" fmla="*/ 332 h 379"/>
              <a:gd name="T30" fmla="*/ 74 w 105"/>
              <a:gd name="T31" fmla="*/ 341 h 379"/>
              <a:gd name="T32" fmla="*/ 74 w 105"/>
              <a:gd name="T33" fmla="*/ 84 h 379"/>
              <a:gd name="T34" fmla="*/ 31 w 105"/>
              <a:gd name="T35" fmla="*/ 84 h 379"/>
              <a:gd name="T36" fmla="*/ 22 w 105"/>
              <a:gd name="T37" fmla="*/ 75 h 379"/>
              <a:gd name="T38" fmla="*/ 31 w 105"/>
              <a:gd name="T39" fmla="*/ 66 h 379"/>
              <a:gd name="T40" fmla="*/ 74 w 105"/>
              <a:gd name="T41" fmla="*/ 66 h 379"/>
              <a:gd name="T42" fmla="*/ 83 w 105"/>
              <a:gd name="T43" fmla="*/ 75 h 379"/>
              <a:gd name="T44" fmla="*/ 74 w 105"/>
              <a:gd name="T45" fmla="*/ 8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79">
                <a:moveTo>
                  <a:pt x="79" y="0"/>
                </a:moveTo>
                <a:cubicBezTo>
                  <a:pt x="26" y="0"/>
                  <a:pt x="26" y="0"/>
                  <a:pt x="26" y="0"/>
                </a:cubicBezTo>
                <a:cubicBezTo>
                  <a:pt x="12" y="0"/>
                  <a:pt x="0" y="11"/>
                  <a:pt x="0" y="25"/>
                </a:cubicBezTo>
                <a:cubicBezTo>
                  <a:pt x="0" y="353"/>
                  <a:pt x="0" y="353"/>
                  <a:pt x="0" y="353"/>
                </a:cubicBezTo>
                <a:cubicBezTo>
                  <a:pt x="0" y="367"/>
                  <a:pt x="11" y="379"/>
                  <a:pt x="26" y="379"/>
                </a:cubicBezTo>
                <a:cubicBezTo>
                  <a:pt x="79" y="379"/>
                  <a:pt x="79" y="379"/>
                  <a:pt x="79" y="379"/>
                </a:cubicBezTo>
                <a:cubicBezTo>
                  <a:pt x="93" y="379"/>
                  <a:pt x="104" y="367"/>
                  <a:pt x="105" y="353"/>
                </a:cubicBezTo>
                <a:cubicBezTo>
                  <a:pt x="105" y="25"/>
                  <a:pt x="105" y="25"/>
                  <a:pt x="105" y="25"/>
                </a:cubicBezTo>
                <a:cubicBezTo>
                  <a:pt x="105" y="11"/>
                  <a:pt x="93" y="0"/>
                  <a:pt x="79" y="0"/>
                </a:cubicBezTo>
                <a:close/>
                <a:moveTo>
                  <a:pt x="74" y="341"/>
                </a:moveTo>
                <a:cubicBezTo>
                  <a:pt x="31" y="341"/>
                  <a:pt x="31" y="341"/>
                  <a:pt x="31" y="341"/>
                </a:cubicBezTo>
                <a:cubicBezTo>
                  <a:pt x="26" y="341"/>
                  <a:pt x="22" y="337"/>
                  <a:pt x="22" y="332"/>
                </a:cubicBezTo>
                <a:cubicBezTo>
                  <a:pt x="22" y="327"/>
                  <a:pt x="26" y="323"/>
                  <a:pt x="31" y="323"/>
                </a:cubicBezTo>
                <a:cubicBezTo>
                  <a:pt x="74" y="323"/>
                  <a:pt x="74" y="323"/>
                  <a:pt x="74" y="323"/>
                </a:cubicBezTo>
                <a:cubicBezTo>
                  <a:pt x="79" y="323"/>
                  <a:pt x="83" y="327"/>
                  <a:pt x="83" y="332"/>
                </a:cubicBezTo>
                <a:cubicBezTo>
                  <a:pt x="83" y="337"/>
                  <a:pt x="79" y="341"/>
                  <a:pt x="74" y="341"/>
                </a:cubicBezTo>
                <a:close/>
                <a:moveTo>
                  <a:pt x="74" y="84"/>
                </a:moveTo>
                <a:cubicBezTo>
                  <a:pt x="31" y="84"/>
                  <a:pt x="31" y="84"/>
                  <a:pt x="31" y="84"/>
                </a:cubicBezTo>
                <a:cubicBezTo>
                  <a:pt x="26" y="84"/>
                  <a:pt x="22" y="80"/>
                  <a:pt x="22" y="75"/>
                </a:cubicBezTo>
                <a:cubicBezTo>
                  <a:pt x="22" y="70"/>
                  <a:pt x="26" y="66"/>
                  <a:pt x="31" y="66"/>
                </a:cubicBezTo>
                <a:cubicBezTo>
                  <a:pt x="74" y="66"/>
                  <a:pt x="74" y="66"/>
                  <a:pt x="74" y="66"/>
                </a:cubicBezTo>
                <a:cubicBezTo>
                  <a:pt x="79" y="66"/>
                  <a:pt x="83" y="70"/>
                  <a:pt x="83" y="75"/>
                </a:cubicBezTo>
                <a:cubicBezTo>
                  <a:pt x="83" y="80"/>
                  <a:pt x="79" y="84"/>
                  <a:pt x="74" y="84"/>
                </a:cubicBezTo>
                <a:close/>
              </a:path>
            </a:pathLst>
          </a:cu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5254258" y="2399665"/>
            <a:ext cx="6208395" cy="655320"/>
          </a:xfrm>
          <a:prstGeom prst="roundRect">
            <a:avLst/>
          </a:prstGeom>
          <a:solidFill>
            <a:srgbClr val="F3A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a:off x="5437773" y="2432050"/>
            <a:ext cx="619125" cy="589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charset="-122"/>
                <a:ea typeface="微软雅黑" panose="020B0503020204020204" charset="-122"/>
                <a:sym typeface="+mn-ea"/>
              </a:rPr>
              <a:t>研</a:t>
            </a:r>
            <a:endParaRPr lang="zh-CN" altLang="en-US" b="1" dirty="0">
              <a:solidFill>
                <a:schemeClr val="tx1"/>
              </a:solidFill>
              <a:latin typeface="微软雅黑" panose="020B0503020204020204" charset="-122"/>
              <a:ea typeface="微软雅黑" panose="020B0503020204020204" charset="-122"/>
              <a:sym typeface="+mn-ea"/>
            </a:endParaRPr>
          </a:p>
        </p:txBody>
      </p:sp>
      <p:sp>
        <p:nvSpPr>
          <p:cNvPr id="10" name="文本框 9">
            <a:hlinkClick r:id="rId1" action="ppaction://hlinksldjump"/>
          </p:cNvPr>
          <p:cNvSpPr txBox="1"/>
          <p:nvPr/>
        </p:nvSpPr>
        <p:spPr>
          <a:xfrm>
            <a:off x="5510798" y="2432050"/>
            <a:ext cx="509270" cy="645160"/>
          </a:xfrm>
          <a:prstGeom prst="rect">
            <a:avLst/>
          </a:prstGeom>
          <a:noFill/>
        </p:spPr>
        <p:txBody>
          <a:bodyPr wrap="square" rtlCol="0">
            <a:spAutoFit/>
          </a:bodyPr>
          <a:lstStyle/>
          <a:p>
            <a:r>
              <a:rPr lang="en-US" altLang="zh-CN" sz="3600" b="1" dirty="0">
                <a:latin typeface="微软雅黑" panose="020B0503020204020204" charset="-122"/>
                <a:ea typeface="微软雅黑" panose="020B0503020204020204" charset="-122"/>
              </a:rPr>
              <a:t>1</a:t>
            </a:r>
            <a:endParaRPr lang="en-US" altLang="zh-CN" sz="3600" b="1" dirty="0">
              <a:latin typeface="微软雅黑" panose="020B0503020204020204" charset="-122"/>
              <a:ea typeface="微软雅黑" panose="020B0503020204020204" charset="-122"/>
            </a:endParaRPr>
          </a:p>
        </p:txBody>
      </p:sp>
      <p:sp>
        <p:nvSpPr>
          <p:cNvPr id="11" name="文本框 10"/>
          <p:cNvSpPr txBox="1"/>
          <p:nvPr/>
        </p:nvSpPr>
        <p:spPr>
          <a:xfrm>
            <a:off x="6330583" y="2438400"/>
            <a:ext cx="4301490" cy="583565"/>
          </a:xfrm>
          <a:prstGeom prst="rect">
            <a:avLst/>
          </a:prstGeom>
          <a:noFill/>
        </p:spPr>
        <p:txBody>
          <a:bodyPr wrap="square" rtlCol="0">
            <a:spAutoFit/>
          </a:bodyPr>
          <a:lstStyle/>
          <a:p>
            <a:pPr algn="dist"/>
            <a:r>
              <a:rPr lang="zh-CN" altLang="zh-CN" sz="3200" b="1" dirty="0">
                <a:latin typeface="微软雅黑" panose="020B0503020204020204" charset="-122"/>
                <a:ea typeface="微软雅黑" panose="020B0503020204020204" charset="-122"/>
              </a:rPr>
              <a:t>图书馆知多少</a:t>
            </a:r>
            <a:endParaRPr lang="zh-CN" altLang="zh-CN" sz="3200" b="1" dirty="0">
              <a:latin typeface="微软雅黑" panose="020B0503020204020204" charset="-122"/>
              <a:ea typeface="微软雅黑" panose="020B0503020204020204" charset="-122"/>
            </a:endParaRPr>
          </a:p>
        </p:txBody>
      </p:sp>
      <p:sp>
        <p:nvSpPr>
          <p:cNvPr id="13" name="圆角矩形 12"/>
          <p:cNvSpPr/>
          <p:nvPr/>
        </p:nvSpPr>
        <p:spPr>
          <a:xfrm>
            <a:off x="5254258" y="3314700"/>
            <a:ext cx="6208395" cy="655320"/>
          </a:xfrm>
          <a:prstGeom prst="roundRect">
            <a:avLst/>
          </a:prstGeom>
          <a:solidFill>
            <a:srgbClr val="F3A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a:off x="5474603" y="3358515"/>
            <a:ext cx="619125" cy="589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sp>
        <p:nvSpPr>
          <p:cNvPr id="15" name="文本框 14">
            <a:hlinkClick r:id="rId2" action="ppaction://hlinksldjump"/>
          </p:cNvPr>
          <p:cNvSpPr txBox="1"/>
          <p:nvPr/>
        </p:nvSpPr>
        <p:spPr>
          <a:xfrm>
            <a:off x="5565408" y="3331210"/>
            <a:ext cx="509270" cy="645160"/>
          </a:xfrm>
          <a:prstGeom prst="rect">
            <a:avLst/>
          </a:prstGeom>
          <a:noFill/>
        </p:spPr>
        <p:txBody>
          <a:bodyPr wrap="square" rtlCol="0">
            <a:spAutoFit/>
          </a:bodyPr>
          <a:lstStyle/>
          <a:p>
            <a:r>
              <a:rPr lang="en-US" altLang="zh-CN" sz="3600" b="1" dirty="0">
                <a:latin typeface="微软雅黑" panose="020B0503020204020204" charset="-122"/>
                <a:ea typeface="微软雅黑" panose="020B0503020204020204" charset="-122"/>
              </a:rPr>
              <a:t>2</a:t>
            </a:r>
            <a:endParaRPr lang="en-US" altLang="zh-CN" sz="3600" b="1" dirty="0">
              <a:latin typeface="微软雅黑" panose="020B0503020204020204" charset="-122"/>
              <a:ea typeface="微软雅黑" panose="020B0503020204020204" charset="-122"/>
            </a:endParaRPr>
          </a:p>
        </p:txBody>
      </p:sp>
      <p:sp>
        <p:nvSpPr>
          <p:cNvPr id="16" name="文本框 15"/>
          <p:cNvSpPr txBox="1"/>
          <p:nvPr/>
        </p:nvSpPr>
        <p:spPr>
          <a:xfrm>
            <a:off x="6330583" y="3423285"/>
            <a:ext cx="4301490" cy="583565"/>
          </a:xfrm>
          <a:prstGeom prst="rect">
            <a:avLst/>
          </a:prstGeom>
          <a:noFill/>
        </p:spPr>
        <p:txBody>
          <a:bodyPr wrap="square" rtlCol="0">
            <a:spAutoFit/>
          </a:bodyPr>
          <a:lstStyle/>
          <a:p>
            <a:pPr algn="dist"/>
            <a:r>
              <a:rPr lang="zh-CN" altLang="en-US" sz="3200" b="1" dirty="0">
                <a:latin typeface="微软雅黑" panose="020B0503020204020204" charset="-122"/>
                <a:ea typeface="微软雅黑" panose="020B0503020204020204" charset="-122"/>
              </a:rPr>
              <a:t>数字时代的信息素养</a:t>
            </a:r>
            <a:endParaRPr lang="zh-CN" altLang="en-US" sz="3200" b="1" dirty="0">
              <a:latin typeface="微软雅黑" panose="020B0503020204020204" charset="-122"/>
              <a:ea typeface="微软雅黑" panose="020B0503020204020204" charset="-122"/>
            </a:endParaRPr>
          </a:p>
        </p:txBody>
      </p:sp>
      <p:sp>
        <p:nvSpPr>
          <p:cNvPr id="18" name="圆角矩形 17"/>
          <p:cNvSpPr/>
          <p:nvPr/>
        </p:nvSpPr>
        <p:spPr>
          <a:xfrm>
            <a:off x="5254258" y="4255135"/>
            <a:ext cx="6208395" cy="655320"/>
          </a:xfrm>
          <a:prstGeom prst="roundRect">
            <a:avLst/>
          </a:prstGeom>
          <a:solidFill>
            <a:srgbClr val="F3A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椭圆 18"/>
          <p:cNvSpPr/>
          <p:nvPr/>
        </p:nvSpPr>
        <p:spPr>
          <a:xfrm>
            <a:off x="5510798" y="4287520"/>
            <a:ext cx="619125" cy="589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sp>
        <p:nvSpPr>
          <p:cNvPr id="20" name="文本框 19">
            <a:hlinkClick r:id="rId3" action="ppaction://hlinksldjump"/>
          </p:cNvPr>
          <p:cNvSpPr txBox="1"/>
          <p:nvPr/>
        </p:nvSpPr>
        <p:spPr>
          <a:xfrm>
            <a:off x="5584458" y="4287520"/>
            <a:ext cx="509270" cy="645160"/>
          </a:xfrm>
          <a:prstGeom prst="rect">
            <a:avLst/>
          </a:prstGeom>
          <a:noFill/>
        </p:spPr>
        <p:txBody>
          <a:bodyPr wrap="square" rtlCol="0">
            <a:spAutoFit/>
          </a:bodyPr>
          <a:lstStyle/>
          <a:p>
            <a:r>
              <a:rPr lang="en-US" altLang="zh-CN" sz="3600" b="1" dirty="0">
                <a:latin typeface="微软雅黑" panose="020B0503020204020204" charset="-122"/>
                <a:ea typeface="微软雅黑" panose="020B0503020204020204" charset="-122"/>
              </a:rPr>
              <a:t>3</a:t>
            </a:r>
            <a:endParaRPr lang="en-US" altLang="zh-CN" sz="3600" b="1" dirty="0">
              <a:latin typeface="微软雅黑" panose="020B0503020204020204" charset="-122"/>
              <a:ea typeface="微软雅黑" panose="020B0503020204020204" charset="-122"/>
            </a:endParaRPr>
          </a:p>
        </p:txBody>
      </p:sp>
      <p:sp>
        <p:nvSpPr>
          <p:cNvPr id="24" name="椭圆 23"/>
          <p:cNvSpPr/>
          <p:nvPr/>
        </p:nvSpPr>
        <p:spPr>
          <a:xfrm>
            <a:off x="5621020" y="4932680"/>
            <a:ext cx="619125" cy="589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sp>
        <p:nvSpPr>
          <p:cNvPr id="26" name="文本框 25"/>
          <p:cNvSpPr txBox="1"/>
          <p:nvPr/>
        </p:nvSpPr>
        <p:spPr>
          <a:xfrm>
            <a:off x="6330583" y="4326890"/>
            <a:ext cx="4615815" cy="583565"/>
          </a:xfrm>
          <a:prstGeom prst="rect">
            <a:avLst/>
          </a:prstGeom>
          <a:noFill/>
        </p:spPr>
        <p:txBody>
          <a:bodyPr wrap="square" rtlCol="0">
            <a:spAutoFit/>
          </a:bodyPr>
          <a:lstStyle/>
          <a:p>
            <a:pPr algn="dist"/>
            <a:r>
              <a:rPr lang="zh-CN" altLang="en-US" sz="3200" b="1" dirty="0">
                <a:latin typeface="微软雅黑" panose="020B0503020204020204" charset="-122"/>
                <a:ea typeface="微软雅黑" panose="020B0503020204020204" charset="-122"/>
              </a:rPr>
              <a:t>如何提升个人信息素养</a:t>
            </a:r>
            <a:endParaRPr lang="zh-CN" altLang="en-US" sz="3200" b="1" dirty="0">
              <a:latin typeface="微软雅黑" panose="020B0503020204020204" charset="-122"/>
              <a:ea typeface="微软雅黑" panose="020B0503020204020204" charset="-122"/>
            </a:endParaRPr>
          </a:p>
        </p:txBody>
      </p:sp>
      <p:grpSp>
        <p:nvGrpSpPr>
          <p:cNvPr id="22" name="组合 21"/>
          <p:cNvGrpSpPr/>
          <p:nvPr/>
        </p:nvGrpSpPr>
        <p:grpSpPr>
          <a:xfrm>
            <a:off x="-177800" y="988060"/>
            <a:ext cx="5325110" cy="4791710"/>
            <a:chOff x="773222" y="-278124"/>
            <a:chExt cx="8494029" cy="6791780"/>
          </a:xfrm>
        </p:grpSpPr>
        <p:sp>
          <p:nvSpPr>
            <p:cNvPr id="27" name="素材框 26"/>
            <p:cNvSpPr/>
            <p:nvPr/>
          </p:nvSpPr>
          <p:spPr>
            <a:xfrm>
              <a:off x="3768011" y="1181869"/>
              <a:ext cx="4650475" cy="4650475"/>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l="28398"/>
            <a:stretch>
              <a:fillRect/>
            </a:stretch>
          </p:blipFill>
          <p:spPr>
            <a:xfrm rot="5400000">
              <a:off x="1624347" y="-1129249"/>
              <a:ext cx="6791780" cy="8494029"/>
            </a:xfrm>
            <a:prstGeom prst="rect">
              <a:avLst/>
            </a:prstGeom>
          </p:spPr>
        </p:pic>
      </p:grpSp>
      <p:grpSp>
        <p:nvGrpSpPr>
          <p:cNvPr id="30" name="组合 29"/>
          <p:cNvGrpSpPr/>
          <p:nvPr/>
        </p:nvGrpSpPr>
        <p:grpSpPr>
          <a:xfrm>
            <a:off x="1806653" y="2934582"/>
            <a:ext cx="3213534" cy="1824701"/>
            <a:chOff x="2989717" y="391358"/>
            <a:chExt cx="2524898" cy="1433681"/>
          </a:xfrm>
        </p:grpSpPr>
        <p:sp>
          <p:nvSpPr>
            <p:cNvPr id="31" name="文本框 30"/>
            <p:cNvSpPr txBox="1"/>
            <p:nvPr/>
          </p:nvSpPr>
          <p:spPr>
            <a:xfrm>
              <a:off x="2989717" y="391358"/>
              <a:ext cx="2123128" cy="1107972"/>
            </a:xfrm>
            <a:prstGeom prst="rect">
              <a:avLst/>
            </a:prstGeom>
            <a:noFill/>
            <a:scene3d>
              <a:camera prst="orthographicFront">
                <a:rot lat="0" lon="21599987" rev="0"/>
              </a:camera>
              <a:lightRig rig="threePt" dir="t"/>
            </a:scene3d>
            <a:sp3d/>
          </p:spPr>
          <p:txBody>
            <a:bodyPr wrap="square" rtlCol="0">
              <a:spAutoFit/>
            </a:bodyPr>
            <a:lstStyle/>
            <a:p>
              <a:pPr algn="dist"/>
              <a:r>
                <a:rPr lang="zh-CN" altLang="en-US" sz="9600" dirty="0">
                  <a:latin typeface="方正兰亭粗黑简体" panose="02000000000000000000" pitchFamily="2" charset="-122"/>
                  <a:ea typeface="方正兰亭粗黑简体" panose="02000000000000000000" pitchFamily="2" charset="-122"/>
                </a:rPr>
                <a:t>目录</a:t>
              </a:r>
              <a:endParaRPr lang="zh-CN" altLang="en-US" sz="9600" dirty="0">
                <a:latin typeface="方正兰亭粗黑简体" panose="02000000000000000000" pitchFamily="2" charset="-122"/>
                <a:ea typeface="方正兰亭粗黑简体" panose="02000000000000000000" pitchFamily="2" charset="-122"/>
              </a:endParaRPr>
            </a:p>
          </p:txBody>
        </p:sp>
        <p:sp>
          <p:nvSpPr>
            <p:cNvPr id="32" name="文本框 31"/>
            <p:cNvSpPr txBox="1"/>
            <p:nvPr/>
          </p:nvSpPr>
          <p:spPr>
            <a:xfrm>
              <a:off x="3549997" y="1499165"/>
              <a:ext cx="1964618" cy="325874"/>
            </a:xfrm>
            <a:prstGeom prst="rect">
              <a:avLst/>
            </a:prstGeom>
            <a:noFill/>
            <a:scene3d>
              <a:camera prst="orthographicFront">
                <a:rot lat="0" lon="21599987" rev="0"/>
              </a:camera>
              <a:lightRig rig="threePt" dir="t"/>
            </a:scene3d>
            <a:sp3d/>
          </p:spPr>
          <p:txBody>
            <a:bodyPr wrap="square" rtlCol="0">
              <a:spAutoFit/>
            </a:bodyPr>
            <a:lstStyle/>
            <a:p>
              <a:pPr algn="dist"/>
              <a:r>
                <a:rPr lang="en-US" altLang="zh-CN" sz="2000" dirty="0">
                  <a:latin typeface="方正兰亭粗黑简体" panose="02000000000000000000" pitchFamily="2" charset="-122"/>
                  <a:ea typeface="方正兰亭粗黑简体" panose="02000000000000000000" pitchFamily="2" charset="-122"/>
                </a:rPr>
                <a:t>CONTENTS</a:t>
              </a:r>
              <a:endParaRPr lang="zh-CN" altLang="en-US" sz="2000" dirty="0">
                <a:latin typeface="方正兰亭粗黑简体" panose="02000000000000000000" pitchFamily="2" charset="-122"/>
                <a:ea typeface="方正兰亭粗黑简体" panose="02000000000000000000" pitchFamily="2" charset="-122"/>
              </a:endParaRPr>
            </a:p>
          </p:txBody>
        </p:sp>
      </p:gr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6709"/>
          <p:cNvSpPr/>
          <p:nvPr/>
        </p:nvSpPr>
        <p:spPr>
          <a:xfrm>
            <a:off x="940228" y="2462693"/>
            <a:ext cx="5809035" cy="2534060"/>
          </a:xfrm>
          <a:prstGeom prst="rect">
            <a:avLst/>
          </a:prstGeom>
          <a:gradFill>
            <a:gsLst>
              <a:gs pos="100000">
                <a:srgbClr val="2E5DAA"/>
              </a:gs>
              <a:gs pos="56000">
                <a:srgbClr val="F3A3A8"/>
              </a:gs>
            </a:gsLst>
            <a:lin ang="3600000" scaled="0"/>
          </a:gradFill>
          <a:ln w="12700" cap="flat">
            <a:noFill/>
            <a:miter lim="400000"/>
          </a:ln>
          <a:effectLst/>
        </p:spPr>
        <p:txBody>
          <a:bodyPr wrap="square" lIns="50800" tIns="50800" rIns="50800" bIns="50800" numCol="1" anchor="ctr">
            <a:noAutofit/>
          </a:bodyPr>
          <a:lstStyle>
            <a:lvl1pPr algn="ctr">
              <a:defRPr sz="3000">
                <a:solidFill>
                  <a:srgbClr val="F6F6F6"/>
                </a:solidFill>
              </a:defRPr>
            </a:lvl1pPr>
          </a:lstStyle>
          <a:p>
            <a:pPr lvl="0">
              <a:defRPr sz="1800">
                <a:solidFill>
                  <a:srgbClr val="000000"/>
                </a:solidFill>
              </a:defRPr>
            </a:pPr>
            <a:endParaRPr lang="en-US">
              <a:latin typeface="华文细黑" panose="02010600040101010101" pitchFamily="2" charset="-122"/>
              <a:ea typeface="华文细黑" panose="02010600040101010101" pitchFamily="2" charset="-122"/>
            </a:endParaRPr>
          </a:p>
        </p:txBody>
      </p:sp>
      <p:grpSp>
        <p:nvGrpSpPr>
          <p:cNvPr id="116" name="Group 66"/>
          <p:cNvGrpSpPr/>
          <p:nvPr/>
        </p:nvGrpSpPr>
        <p:grpSpPr>
          <a:xfrm>
            <a:off x="5001962" y="1702549"/>
            <a:ext cx="6419849" cy="4216719"/>
            <a:chOff x="1017405" y="2693984"/>
            <a:chExt cx="6794663" cy="4462905"/>
          </a:xfrm>
        </p:grpSpPr>
        <p:grpSp>
          <p:nvGrpSpPr>
            <p:cNvPr id="117" name="Group 67"/>
            <p:cNvGrpSpPr/>
            <p:nvPr/>
          </p:nvGrpSpPr>
          <p:grpSpPr>
            <a:xfrm>
              <a:off x="1017405" y="2693984"/>
              <a:ext cx="6794663" cy="4462905"/>
              <a:chOff x="1017405" y="2693984"/>
              <a:chExt cx="6794663" cy="4462905"/>
            </a:xfrm>
          </p:grpSpPr>
          <p:sp>
            <p:nvSpPr>
              <p:cNvPr id="120" name="AutoShape 1"/>
              <p:cNvSpPr/>
              <p:nvPr/>
            </p:nvSpPr>
            <p:spPr bwMode="auto">
              <a:xfrm>
                <a:off x="1017405" y="2693984"/>
                <a:ext cx="6794663" cy="4462905"/>
              </a:xfrm>
              <a:prstGeom prst="roundRect">
                <a:avLst>
                  <a:gd name="adj" fmla="val 1292"/>
                </a:avLst>
              </a:prstGeom>
              <a:solidFill>
                <a:schemeClr val="bg1"/>
              </a:solidFill>
              <a:ln w="25400" cap="flat">
                <a:solidFill>
                  <a:srgbClr val="F3A3A8"/>
                </a:solidFill>
                <a:prstDash val="solid"/>
                <a:miter lim="800000"/>
                <a:headEnd type="none" w="med" len="med"/>
                <a:tailEnd type="none" w="med" len="med"/>
              </a:ln>
              <a:effectLst>
                <a:outerShdw blurRad="254000" dist="114299" dir="5340024" algn="ctr" rotWithShape="0">
                  <a:schemeClr val="bg2">
                    <a:alpha val="39000"/>
                  </a:schemeClr>
                </a:outerShdw>
              </a:effectLst>
            </p:spPr>
            <p:txBody>
              <a:bodyPr lIns="0" tIns="0" rIns="0" bIns="0"/>
              <a:lstStyle/>
              <a:p>
                <a:endParaRPr lang="id-ID">
                  <a:latin typeface="华文细黑" panose="02010600040101010101" pitchFamily="2" charset="-122"/>
                  <a:ea typeface="华文细黑" panose="02010600040101010101" pitchFamily="2" charset="-122"/>
                </a:endParaRPr>
              </a:p>
            </p:txBody>
          </p:sp>
          <p:sp>
            <p:nvSpPr>
              <p:cNvPr id="121" name="Rectangle 2"/>
              <p:cNvSpPr/>
              <p:nvPr/>
            </p:nvSpPr>
            <p:spPr bwMode="auto">
              <a:xfrm>
                <a:off x="1017405" y="3024940"/>
                <a:ext cx="6794663" cy="315914"/>
              </a:xfrm>
              <a:prstGeom prst="rect">
                <a:avLst/>
              </a:prstGeom>
              <a:solidFill>
                <a:srgbClr val="F3A3A8"/>
              </a:solidFill>
              <a:ln w="25400" cap="flat">
                <a:solidFill>
                  <a:srgbClr val="F3A3A8"/>
                </a:solidFill>
                <a:prstDash val="solid"/>
                <a:miter lim="800000"/>
                <a:headEnd type="none" w="med" len="med"/>
                <a:tailEnd type="none" w="med" len="med"/>
              </a:ln>
            </p:spPr>
            <p:txBody>
              <a:bodyPr lIns="0" tIns="0" rIns="0" bIns="0"/>
              <a:lstStyle/>
              <a:p>
                <a:endParaRPr lang="id-ID">
                  <a:latin typeface="华文细黑" panose="02010600040101010101" pitchFamily="2" charset="-122"/>
                  <a:ea typeface="华文细黑" panose="02010600040101010101" pitchFamily="2" charset="-122"/>
                </a:endParaRPr>
              </a:p>
            </p:txBody>
          </p:sp>
          <p:sp>
            <p:nvSpPr>
              <p:cNvPr id="122" name="AutoShape 3"/>
              <p:cNvSpPr/>
              <p:nvPr/>
            </p:nvSpPr>
            <p:spPr bwMode="auto">
              <a:xfrm>
                <a:off x="2035351" y="2779230"/>
                <a:ext cx="2717865" cy="561624"/>
              </a:xfrm>
              <a:prstGeom prst="roundRect">
                <a:avLst>
                  <a:gd name="adj" fmla="val 11986"/>
                </a:avLst>
              </a:prstGeom>
              <a:solidFill>
                <a:srgbClr val="F3A3A8"/>
              </a:solidFill>
              <a:ln w="25400" cap="flat">
                <a:solidFill>
                  <a:srgbClr val="F3A3A8"/>
                </a:solidFill>
                <a:prstDash val="solid"/>
                <a:miter lim="800000"/>
                <a:headEnd type="none" w="med" len="med"/>
                <a:tailEnd type="none" w="med" len="med"/>
              </a:ln>
            </p:spPr>
            <p:txBody>
              <a:bodyPr lIns="0" tIns="0" rIns="0" bIns="0"/>
              <a:lstStyle/>
              <a:p>
                <a:endParaRPr lang="id-ID">
                  <a:latin typeface="华文细黑" panose="02010600040101010101" pitchFamily="2" charset="-122"/>
                  <a:ea typeface="华文细黑" panose="02010600040101010101" pitchFamily="2" charset="-122"/>
                </a:endParaRPr>
              </a:p>
            </p:txBody>
          </p:sp>
          <p:sp>
            <p:nvSpPr>
              <p:cNvPr id="123" name="Oval 4"/>
              <p:cNvSpPr/>
              <p:nvPr/>
            </p:nvSpPr>
            <p:spPr bwMode="auto">
              <a:xfrm>
                <a:off x="1137753" y="2814331"/>
                <a:ext cx="95903" cy="95276"/>
              </a:xfrm>
              <a:prstGeom prst="ellipse">
                <a:avLst/>
              </a:prstGeom>
              <a:solidFill>
                <a:schemeClr val="accent2"/>
              </a:solidFill>
              <a:ln w="25400" cap="flat">
                <a:noFill/>
                <a:prstDash val="solid"/>
                <a:miter lim="800000"/>
                <a:headEnd type="none" w="med" len="med"/>
                <a:tailEnd type="none" w="med" len="med"/>
              </a:ln>
            </p:spPr>
            <p:txBody>
              <a:bodyPr lIns="0" tIns="0" rIns="0" bIns="0"/>
              <a:lstStyle/>
              <a:p>
                <a:endParaRPr lang="id-ID">
                  <a:latin typeface="华文细黑" panose="02010600040101010101" pitchFamily="2" charset="-122"/>
                  <a:ea typeface="华文细黑" panose="02010600040101010101" pitchFamily="2" charset="-122"/>
                </a:endParaRPr>
              </a:p>
            </p:txBody>
          </p:sp>
          <p:sp>
            <p:nvSpPr>
              <p:cNvPr id="124" name="Oval 5"/>
              <p:cNvSpPr/>
              <p:nvPr/>
            </p:nvSpPr>
            <p:spPr bwMode="auto">
              <a:xfrm>
                <a:off x="1307620" y="2814331"/>
                <a:ext cx="95903" cy="95276"/>
              </a:xfrm>
              <a:prstGeom prst="ellipse">
                <a:avLst/>
              </a:prstGeom>
              <a:solidFill>
                <a:schemeClr val="accent3"/>
              </a:solidFill>
              <a:ln w="25400" cap="flat">
                <a:noFill/>
                <a:prstDash val="solid"/>
                <a:miter lim="800000"/>
                <a:headEnd type="none" w="med" len="med"/>
                <a:tailEnd type="none" w="med" len="med"/>
              </a:ln>
            </p:spPr>
            <p:txBody>
              <a:bodyPr lIns="0" tIns="0" rIns="0" bIns="0"/>
              <a:lstStyle/>
              <a:p>
                <a:endParaRPr lang="id-ID">
                  <a:latin typeface="华文细黑" panose="02010600040101010101" pitchFamily="2" charset="-122"/>
                  <a:ea typeface="华文细黑" panose="02010600040101010101" pitchFamily="2" charset="-122"/>
                </a:endParaRPr>
              </a:p>
            </p:txBody>
          </p:sp>
          <p:sp>
            <p:nvSpPr>
              <p:cNvPr id="125" name="Oval 6"/>
              <p:cNvSpPr/>
              <p:nvPr/>
            </p:nvSpPr>
            <p:spPr bwMode="auto">
              <a:xfrm>
                <a:off x="1477486" y="2814331"/>
                <a:ext cx="95903" cy="95276"/>
              </a:xfrm>
              <a:prstGeom prst="ellipse">
                <a:avLst/>
              </a:prstGeom>
              <a:solidFill>
                <a:schemeClr val="accent4"/>
              </a:solidFill>
              <a:ln w="25400" cap="flat">
                <a:noFill/>
                <a:prstDash val="solid"/>
                <a:miter lim="800000"/>
                <a:headEnd type="none" w="med" len="med"/>
                <a:tailEnd type="none" w="med" len="med"/>
              </a:ln>
            </p:spPr>
            <p:txBody>
              <a:bodyPr lIns="0" tIns="0" rIns="0" bIns="0"/>
              <a:lstStyle/>
              <a:p>
                <a:endParaRPr lang="id-ID">
                  <a:latin typeface="华文细黑" panose="02010600040101010101" pitchFamily="2" charset="-122"/>
                  <a:ea typeface="华文细黑" panose="02010600040101010101" pitchFamily="2" charset="-122"/>
                </a:endParaRPr>
              </a:p>
            </p:txBody>
          </p:sp>
          <p:sp>
            <p:nvSpPr>
              <p:cNvPr id="126" name="Rectangle 11"/>
              <p:cNvSpPr/>
              <p:nvPr/>
            </p:nvSpPr>
            <p:spPr bwMode="auto">
              <a:xfrm>
                <a:off x="2205844" y="3085114"/>
                <a:ext cx="5104773" cy="200580"/>
              </a:xfrm>
              <a:prstGeom prst="rect">
                <a:avLst/>
              </a:prstGeom>
              <a:solidFill>
                <a:srgbClr val="FFFFFF"/>
              </a:solidFill>
              <a:ln w="25400" cap="flat">
                <a:solidFill>
                  <a:srgbClr val="B3B3B3"/>
                </a:solidFill>
                <a:prstDash val="solid"/>
                <a:miter lim="800000"/>
                <a:headEnd type="none" w="med" len="med"/>
                <a:tailEnd type="none" w="med" len="med"/>
              </a:ln>
            </p:spPr>
            <p:txBody>
              <a:bodyPr lIns="0" tIns="0" rIns="0" bIns="0"/>
              <a:lstStyle/>
              <a:p>
                <a:endParaRPr lang="id-ID" dirty="0">
                  <a:latin typeface="华文细黑" panose="02010600040101010101" pitchFamily="2" charset="-122"/>
                  <a:ea typeface="华文细黑" panose="02010600040101010101" pitchFamily="2" charset="-122"/>
                </a:endParaRPr>
              </a:p>
            </p:txBody>
          </p:sp>
          <p:sp>
            <p:nvSpPr>
              <p:cNvPr id="127" name="Freeform 9"/>
              <p:cNvSpPr/>
              <p:nvPr/>
            </p:nvSpPr>
            <p:spPr bwMode="auto">
              <a:xfrm rot="18900000">
                <a:off x="4580706" y="2849676"/>
                <a:ext cx="99497" cy="99497"/>
              </a:xfrm>
              <a:custGeom>
                <a:avLst/>
                <a:gdLst>
                  <a:gd name="T0" fmla="*/ 42 w 64"/>
                  <a:gd name="T1" fmla="*/ 0 h 64"/>
                  <a:gd name="T2" fmla="*/ 21 w 64"/>
                  <a:gd name="T3" fmla="*/ 0 h 64"/>
                  <a:gd name="T4" fmla="*/ 21 w 64"/>
                  <a:gd name="T5" fmla="*/ 21 h 64"/>
                  <a:gd name="T6" fmla="*/ 0 w 64"/>
                  <a:gd name="T7" fmla="*/ 21 h 64"/>
                  <a:gd name="T8" fmla="*/ 0 w 64"/>
                  <a:gd name="T9" fmla="*/ 42 h 64"/>
                  <a:gd name="T10" fmla="*/ 21 w 64"/>
                  <a:gd name="T11" fmla="*/ 42 h 64"/>
                  <a:gd name="T12" fmla="*/ 21 w 64"/>
                  <a:gd name="T13" fmla="*/ 64 h 64"/>
                  <a:gd name="T14" fmla="*/ 42 w 64"/>
                  <a:gd name="T15" fmla="*/ 64 h 64"/>
                  <a:gd name="T16" fmla="*/ 42 w 64"/>
                  <a:gd name="T17" fmla="*/ 42 h 64"/>
                  <a:gd name="T18" fmla="*/ 64 w 64"/>
                  <a:gd name="T19" fmla="*/ 42 h 64"/>
                  <a:gd name="T20" fmla="*/ 64 w 64"/>
                  <a:gd name="T21" fmla="*/ 21 h 64"/>
                  <a:gd name="T22" fmla="*/ 42 w 64"/>
                  <a:gd name="T23" fmla="*/ 21 h 64"/>
                  <a:gd name="T24" fmla="*/ 42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42" y="0"/>
                    </a:moveTo>
                    <a:lnTo>
                      <a:pt x="21" y="0"/>
                    </a:lnTo>
                    <a:lnTo>
                      <a:pt x="21" y="21"/>
                    </a:lnTo>
                    <a:lnTo>
                      <a:pt x="0" y="21"/>
                    </a:lnTo>
                    <a:lnTo>
                      <a:pt x="0" y="42"/>
                    </a:lnTo>
                    <a:lnTo>
                      <a:pt x="21" y="42"/>
                    </a:lnTo>
                    <a:lnTo>
                      <a:pt x="21" y="64"/>
                    </a:lnTo>
                    <a:lnTo>
                      <a:pt x="42" y="64"/>
                    </a:lnTo>
                    <a:lnTo>
                      <a:pt x="42" y="42"/>
                    </a:lnTo>
                    <a:lnTo>
                      <a:pt x="64" y="42"/>
                    </a:lnTo>
                    <a:lnTo>
                      <a:pt x="64" y="21"/>
                    </a:lnTo>
                    <a:lnTo>
                      <a:pt x="42" y="21"/>
                    </a:lnTo>
                    <a:lnTo>
                      <a:pt x="42" y="0"/>
                    </a:lnTo>
                    <a:close/>
                  </a:path>
                </a:pathLst>
              </a:custGeom>
              <a:solidFill>
                <a:schemeClr val="bg1">
                  <a:lumMod val="50000"/>
                </a:schemeClr>
              </a:soli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nvGrpSpPr>
              <p:cNvPr id="128" name="Group 85"/>
              <p:cNvGrpSpPr/>
              <p:nvPr/>
            </p:nvGrpSpPr>
            <p:grpSpPr>
              <a:xfrm>
                <a:off x="7494380" y="2779230"/>
                <a:ext cx="155357" cy="155272"/>
                <a:chOff x="4763" y="0"/>
                <a:chExt cx="2900362" cy="2898775"/>
              </a:xfrm>
              <a:solidFill>
                <a:schemeClr val="bg1">
                  <a:lumMod val="50000"/>
                </a:schemeClr>
              </a:solidFill>
            </p:grpSpPr>
            <p:sp>
              <p:nvSpPr>
                <p:cNvPr id="131" name="Freeform 13"/>
                <p:cNvSpPr/>
                <p:nvPr/>
              </p:nvSpPr>
              <p:spPr bwMode="auto">
                <a:xfrm>
                  <a:off x="4763" y="0"/>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32" name="Freeform 14"/>
                <p:cNvSpPr/>
                <p:nvPr/>
              </p:nvSpPr>
              <p:spPr bwMode="auto">
                <a:xfrm>
                  <a:off x="4763" y="108743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33" name="Freeform 15"/>
                <p:cNvSpPr/>
                <p:nvPr/>
              </p:nvSpPr>
              <p:spPr bwMode="auto">
                <a:xfrm>
                  <a:off x="4763" y="2171700"/>
                  <a:ext cx="727075" cy="727075"/>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34" name="Freeform 16"/>
                <p:cNvSpPr/>
                <p:nvPr/>
              </p:nvSpPr>
              <p:spPr bwMode="auto">
                <a:xfrm>
                  <a:off x="1093788" y="0"/>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35" name="Freeform 17"/>
                <p:cNvSpPr/>
                <p:nvPr/>
              </p:nvSpPr>
              <p:spPr bwMode="auto">
                <a:xfrm>
                  <a:off x="1093788" y="1087438"/>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36" name="Freeform 18"/>
                <p:cNvSpPr/>
                <p:nvPr/>
              </p:nvSpPr>
              <p:spPr bwMode="auto">
                <a:xfrm>
                  <a:off x="1093788" y="2171700"/>
                  <a:ext cx="722312"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37" name="Freeform 19"/>
                <p:cNvSpPr/>
                <p:nvPr/>
              </p:nvSpPr>
              <p:spPr bwMode="auto">
                <a:xfrm>
                  <a:off x="2181225" y="0"/>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2"/>
                        <a:pt x="10"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38" name="Freeform 20"/>
                <p:cNvSpPr/>
                <p:nvPr/>
              </p:nvSpPr>
              <p:spPr bwMode="auto">
                <a:xfrm>
                  <a:off x="2181225" y="1087438"/>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1"/>
                        <a:pt x="10"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39" name="Freeform 21"/>
                <p:cNvSpPr/>
                <p:nvPr/>
              </p:nvSpPr>
              <p:spPr bwMode="auto">
                <a:xfrm>
                  <a:off x="2181225" y="2171700"/>
                  <a:ext cx="723900"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0" y="0"/>
                        <a:pt x="0" y="11"/>
                        <a:pt x="0" y="25"/>
                      </a:cubicBezTo>
                      <a:cubicBezTo>
                        <a:pt x="0" y="169"/>
                        <a:pt x="0" y="169"/>
                        <a:pt x="0" y="169"/>
                      </a:cubicBezTo>
                      <a:cubicBezTo>
                        <a:pt x="0" y="182"/>
                        <a:pt x="10"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sp>
            <p:nvSpPr>
              <p:cNvPr id="129" name="Freeform 25"/>
              <p:cNvSpPr/>
              <p:nvPr/>
            </p:nvSpPr>
            <p:spPr bwMode="auto">
              <a:xfrm rot="5400000">
                <a:off x="7497092" y="3115886"/>
                <a:ext cx="146921" cy="128651"/>
              </a:xfrm>
              <a:custGeom>
                <a:avLst/>
                <a:gdLst>
                  <a:gd name="T0" fmla="*/ 504 w 896"/>
                  <a:gd name="T1" fmla="*/ 0 h 784"/>
                  <a:gd name="T2" fmla="*/ 116 w 896"/>
                  <a:gd name="T3" fmla="*/ 336 h 784"/>
                  <a:gd name="T4" fmla="*/ 0 w 896"/>
                  <a:gd name="T5" fmla="*/ 336 h 784"/>
                  <a:gd name="T6" fmla="*/ 168 w 896"/>
                  <a:gd name="T7" fmla="*/ 560 h 784"/>
                  <a:gd name="T8" fmla="*/ 336 w 896"/>
                  <a:gd name="T9" fmla="*/ 336 h 784"/>
                  <a:gd name="T10" fmla="*/ 230 w 896"/>
                  <a:gd name="T11" fmla="*/ 336 h 784"/>
                  <a:gd name="T12" fmla="*/ 504 w 896"/>
                  <a:gd name="T13" fmla="*/ 112 h 784"/>
                  <a:gd name="T14" fmla="*/ 784 w 896"/>
                  <a:gd name="T15" fmla="*/ 392 h 784"/>
                  <a:gd name="T16" fmla="*/ 504 w 896"/>
                  <a:gd name="T17" fmla="*/ 672 h 784"/>
                  <a:gd name="T18" fmla="*/ 504 w 896"/>
                  <a:gd name="T19" fmla="*/ 784 h 784"/>
                  <a:gd name="T20" fmla="*/ 896 w 896"/>
                  <a:gd name="T21" fmla="*/ 392 h 784"/>
                  <a:gd name="T22" fmla="*/ 504 w 896"/>
                  <a:gd name="T23" fmla="*/ 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6" h="784">
                    <a:moveTo>
                      <a:pt x="504" y="0"/>
                    </a:moveTo>
                    <a:cubicBezTo>
                      <a:pt x="307" y="0"/>
                      <a:pt x="144" y="146"/>
                      <a:pt x="116" y="336"/>
                    </a:cubicBezTo>
                    <a:cubicBezTo>
                      <a:pt x="0" y="336"/>
                      <a:pt x="0" y="336"/>
                      <a:pt x="0" y="336"/>
                    </a:cubicBezTo>
                    <a:cubicBezTo>
                      <a:pt x="168" y="560"/>
                      <a:pt x="168" y="560"/>
                      <a:pt x="168" y="560"/>
                    </a:cubicBezTo>
                    <a:cubicBezTo>
                      <a:pt x="336" y="336"/>
                      <a:pt x="336" y="336"/>
                      <a:pt x="336" y="336"/>
                    </a:cubicBezTo>
                    <a:cubicBezTo>
                      <a:pt x="230" y="336"/>
                      <a:pt x="230" y="336"/>
                      <a:pt x="230" y="336"/>
                    </a:cubicBezTo>
                    <a:cubicBezTo>
                      <a:pt x="256" y="208"/>
                      <a:pt x="369" y="112"/>
                      <a:pt x="504" y="112"/>
                    </a:cubicBezTo>
                    <a:cubicBezTo>
                      <a:pt x="658" y="112"/>
                      <a:pt x="784" y="238"/>
                      <a:pt x="784" y="392"/>
                    </a:cubicBezTo>
                    <a:cubicBezTo>
                      <a:pt x="784" y="546"/>
                      <a:pt x="658" y="672"/>
                      <a:pt x="504" y="672"/>
                    </a:cubicBezTo>
                    <a:cubicBezTo>
                      <a:pt x="504" y="784"/>
                      <a:pt x="504" y="784"/>
                      <a:pt x="504" y="784"/>
                    </a:cubicBezTo>
                    <a:cubicBezTo>
                      <a:pt x="721" y="784"/>
                      <a:pt x="896" y="609"/>
                      <a:pt x="896" y="392"/>
                    </a:cubicBezTo>
                    <a:cubicBezTo>
                      <a:pt x="896" y="175"/>
                      <a:pt x="721" y="0"/>
                      <a:pt x="504" y="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30" name="Oval 6"/>
              <p:cNvSpPr/>
              <p:nvPr/>
            </p:nvSpPr>
            <p:spPr bwMode="auto">
              <a:xfrm>
                <a:off x="1655635" y="2814331"/>
                <a:ext cx="95903" cy="95276"/>
              </a:xfrm>
              <a:prstGeom prst="ellipse">
                <a:avLst/>
              </a:prstGeom>
              <a:solidFill>
                <a:schemeClr val="accent5"/>
              </a:solidFill>
              <a:ln w="25400" cap="flat">
                <a:noFill/>
                <a:prstDash val="solid"/>
                <a:miter lim="800000"/>
                <a:headEnd type="none" w="med" len="med"/>
                <a:tailEnd type="none" w="med" len="med"/>
              </a:ln>
            </p:spPr>
            <p:txBody>
              <a:bodyPr lIns="0" tIns="0" rIns="0" bIns="0"/>
              <a:lstStyle/>
              <a:p>
                <a:endParaRPr lang="id-ID">
                  <a:latin typeface="华文细黑" panose="02010600040101010101" pitchFamily="2" charset="-122"/>
                  <a:ea typeface="华文细黑" panose="02010600040101010101" pitchFamily="2" charset="-122"/>
                </a:endParaRPr>
              </a:p>
            </p:txBody>
          </p:sp>
        </p:grpSp>
        <p:sp>
          <p:nvSpPr>
            <p:cNvPr id="118" name="TextBox 68"/>
            <p:cNvSpPr txBox="1"/>
            <p:nvPr/>
          </p:nvSpPr>
          <p:spPr>
            <a:xfrm>
              <a:off x="2353072" y="3063038"/>
              <a:ext cx="2000621" cy="244309"/>
            </a:xfrm>
            <a:prstGeom prst="rect">
              <a:avLst/>
            </a:prstGeom>
            <a:noFill/>
          </p:spPr>
          <p:txBody>
            <a:bodyPr wrap="none" rtlCol="0">
              <a:spAutoFit/>
            </a:bodyPr>
            <a:lstStyle/>
            <a:p>
              <a:r>
                <a:rPr lang="id-ID" sz="900" dirty="0">
                  <a:solidFill>
                    <a:schemeClr val="bg1">
                      <a:lumMod val="65000"/>
                    </a:schemeClr>
                  </a:solidFill>
                  <a:latin typeface="华文细黑" panose="02010600040101010101" pitchFamily="2" charset="-122"/>
                  <a:ea typeface="华文细黑" panose="02010600040101010101" pitchFamily="2" charset="-122"/>
                </a:rPr>
                <a:t>http://www.tukuppt.com/</a:t>
              </a:r>
              <a:r>
                <a:rPr lang="zh-CN" altLang="en-US" sz="900" dirty="0">
                  <a:solidFill>
                    <a:schemeClr val="bg1">
                      <a:lumMod val="65000"/>
                    </a:schemeClr>
                  </a:solidFill>
                  <a:latin typeface="华文细黑" panose="02010600040101010101" pitchFamily="2" charset="-122"/>
                  <a:ea typeface="华文细黑" panose="02010600040101010101" pitchFamily="2" charset="-122"/>
                </a:rPr>
                <a:t>熊猫儿</a:t>
              </a:r>
              <a:endParaRPr lang="id-ID" sz="900" dirty="0">
                <a:solidFill>
                  <a:schemeClr val="bg1">
                    <a:lumMod val="65000"/>
                  </a:schemeClr>
                </a:solidFill>
                <a:latin typeface="华文细黑" panose="02010600040101010101" pitchFamily="2" charset="-122"/>
                <a:ea typeface="华文细黑" panose="02010600040101010101" pitchFamily="2" charset="-122"/>
              </a:endParaRPr>
            </a:p>
          </p:txBody>
        </p:sp>
        <p:sp>
          <p:nvSpPr>
            <p:cNvPr id="119" name="Freeform 29"/>
            <p:cNvSpPr>
              <a:spLocks noEditPoints="1"/>
            </p:cNvSpPr>
            <p:nvPr/>
          </p:nvSpPr>
          <p:spPr bwMode="auto">
            <a:xfrm>
              <a:off x="2269943" y="3130076"/>
              <a:ext cx="115372" cy="115448"/>
            </a:xfrm>
            <a:custGeom>
              <a:avLst/>
              <a:gdLst>
                <a:gd name="T0" fmla="*/ 0 w 636"/>
                <a:gd name="T1" fmla="*/ 318 h 636"/>
                <a:gd name="T2" fmla="*/ 636 w 636"/>
                <a:gd name="T3" fmla="*/ 318 h 636"/>
                <a:gd name="T4" fmla="*/ 594 w 636"/>
                <a:gd name="T5" fmla="*/ 308 h 636"/>
                <a:gd name="T6" fmla="*/ 448 w 636"/>
                <a:gd name="T7" fmla="*/ 179 h 636"/>
                <a:gd name="T8" fmla="*/ 594 w 636"/>
                <a:gd name="T9" fmla="*/ 308 h 636"/>
                <a:gd name="T10" fmla="*/ 223 w 636"/>
                <a:gd name="T11" fmla="*/ 486 h 636"/>
                <a:gd name="T12" fmla="*/ 308 w 636"/>
                <a:gd name="T13" fmla="*/ 594 h 636"/>
                <a:gd name="T14" fmla="*/ 329 w 636"/>
                <a:gd name="T15" fmla="*/ 42 h 636"/>
                <a:gd name="T16" fmla="*/ 328 w 636"/>
                <a:gd name="T17" fmla="*/ 184 h 636"/>
                <a:gd name="T18" fmla="*/ 329 w 636"/>
                <a:gd name="T19" fmla="*/ 42 h 636"/>
                <a:gd name="T20" fmla="*/ 510 w 636"/>
                <a:gd name="T21" fmla="*/ 119 h 636"/>
                <a:gd name="T22" fmla="*/ 363 w 636"/>
                <a:gd name="T23" fmla="*/ 45 h 636"/>
                <a:gd name="T24" fmla="*/ 308 w 636"/>
                <a:gd name="T25" fmla="*/ 184 h 636"/>
                <a:gd name="T26" fmla="*/ 307 w 636"/>
                <a:gd name="T27" fmla="*/ 42 h 636"/>
                <a:gd name="T28" fmla="*/ 196 w 636"/>
                <a:gd name="T29" fmla="*/ 160 h 636"/>
                <a:gd name="T30" fmla="*/ 273 w 636"/>
                <a:gd name="T31" fmla="*/ 45 h 636"/>
                <a:gd name="T32" fmla="*/ 207 w 636"/>
                <a:gd name="T33" fmla="*/ 186 h 636"/>
                <a:gd name="T34" fmla="*/ 308 w 636"/>
                <a:gd name="T35" fmla="*/ 308 h 636"/>
                <a:gd name="T36" fmla="*/ 207 w 636"/>
                <a:gd name="T37" fmla="*/ 186 h 636"/>
                <a:gd name="T38" fmla="*/ 308 w 636"/>
                <a:gd name="T39" fmla="*/ 452 h 636"/>
                <a:gd name="T40" fmla="*/ 185 w 636"/>
                <a:gd name="T41" fmla="*/ 328 h 636"/>
                <a:gd name="T42" fmla="*/ 273 w 636"/>
                <a:gd name="T43" fmla="*/ 591 h 636"/>
                <a:gd name="T44" fmla="*/ 204 w 636"/>
                <a:gd name="T45" fmla="*/ 493 h 636"/>
                <a:gd name="T46" fmla="*/ 328 w 636"/>
                <a:gd name="T47" fmla="*/ 594 h 636"/>
                <a:gd name="T48" fmla="*/ 413 w 636"/>
                <a:gd name="T49" fmla="*/ 486 h 636"/>
                <a:gd name="T50" fmla="*/ 328 w 636"/>
                <a:gd name="T51" fmla="*/ 594 h 636"/>
                <a:gd name="T52" fmla="*/ 498 w 636"/>
                <a:gd name="T53" fmla="*/ 528 h 636"/>
                <a:gd name="T54" fmla="*/ 432 w 636"/>
                <a:gd name="T55" fmla="*/ 493 h 636"/>
                <a:gd name="T56" fmla="*/ 328 w 636"/>
                <a:gd name="T57" fmla="*/ 452 h 636"/>
                <a:gd name="T58" fmla="*/ 451 w 636"/>
                <a:gd name="T59" fmla="*/ 328 h 636"/>
                <a:gd name="T60" fmla="*/ 328 w 636"/>
                <a:gd name="T61" fmla="*/ 308 h 636"/>
                <a:gd name="T62" fmla="*/ 429 w 636"/>
                <a:gd name="T63" fmla="*/ 186 h 636"/>
                <a:gd name="T64" fmla="*/ 328 w 636"/>
                <a:gd name="T65" fmla="*/ 308 h 636"/>
                <a:gd name="T66" fmla="*/ 188 w 636"/>
                <a:gd name="T67" fmla="*/ 179 h 636"/>
                <a:gd name="T68" fmla="*/ 42 w 636"/>
                <a:gd name="T69" fmla="*/ 308 h 636"/>
                <a:gd name="T70" fmla="*/ 42 w 636"/>
                <a:gd name="T71" fmla="*/ 328 h 636"/>
                <a:gd name="T72" fmla="*/ 195 w 636"/>
                <a:gd name="T73" fmla="*/ 475 h 636"/>
                <a:gd name="T74" fmla="*/ 42 w 636"/>
                <a:gd name="T75" fmla="*/ 328 h 636"/>
                <a:gd name="T76" fmla="*/ 441 w 636"/>
                <a:gd name="T77" fmla="*/ 475 h 636"/>
                <a:gd name="T78" fmla="*/ 594 w 636"/>
                <a:gd name="T79" fmla="*/ 328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6" h="636">
                  <a:moveTo>
                    <a:pt x="318" y="0"/>
                  </a:moveTo>
                  <a:cubicBezTo>
                    <a:pt x="142" y="0"/>
                    <a:pt x="0" y="142"/>
                    <a:pt x="0" y="318"/>
                  </a:cubicBezTo>
                  <a:cubicBezTo>
                    <a:pt x="0" y="494"/>
                    <a:pt x="142" y="636"/>
                    <a:pt x="318" y="636"/>
                  </a:cubicBezTo>
                  <a:cubicBezTo>
                    <a:pt x="494" y="636"/>
                    <a:pt x="636" y="494"/>
                    <a:pt x="636" y="318"/>
                  </a:cubicBezTo>
                  <a:cubicBezTo>
                    <a:pt x="636" y="142"/>
                    <a:pt x="494" y="0"/>
                    <a:pt x="318" y="0"/>
                  </a:cubicBezTo>
                  <a:close/>
                  <a:moveTo>
                    <a:pt x="594" y="308"/>
                  </a:moveTo>
                  <a:cubicBezTo>
                    <a:pt x="471" y="308"/>
                    <a:pt x="471" y="308"/>
                    <a:pt x="471" y="308"/>
                  </a:cubicBezTo>
                  <a:cubicBezTo>
                    <a:pt x="470" y="262"/>
                    <a:pt x="462" y="219"/>
                    <a:pt x="448" y="179"/>
                  </a:cubicBezTo>
                  <a:cubicBezTo>
                    <a:pt x="476" y="168"/>
                    <a:pt x="501" y="152"/>
                    <a:pt x="525" y="134"/>
                  </a:cubicBezTo>
                  <a:cubicBezTo>
                    <a:pt x="566" y="181"/>
                    <a:pt x="592" y="241"/>
                    <a:pt x="594" y="308"/>
                  </a:cubicBezTo>
                  <a:close/>
                  <a:moveTo>
                    <a:pt x="307" y="594"/>
                  </a:moveTo>
                  <a:cubicBezTo>
                    <a:pt x="273" y="566"/>
                    <a:pt x="244" y="529"/>
                    <a:pt x="223" y="486"/>
                  </a:cubicBezTo>
                  <a:cubicBezTo>
                    <a:pt x="250" y="478"/>
                    <a:pt x="278" y="473"/>
                    <a:pt x="308" y="472"/>
                  </a:cubicBezTo>
                  <a:cubicBezTo>
                    <a:pt x="308" y="594"/>
                    <a:pt x="308" y="594"/>
                    <a:pt x="308" y="594"/>
                  </a:cubicBezTo>
                  <a:cubicBezTo>
                    <a:pt x="307" y="594"/>
                    <a:pt x="307" y="594"/>
                    <a:pt x="307" y="594"/>
                  </a:cubicBezTo>
                  <a:close/>
                  <a:moveTo>
                    <a:pt x="329" y="42"/>
                  </a:moveTo>
                  <a:cubicBezTo>
                    <a:pt x="368" y="74"/>
                    <a:pt x="400" y="117"/>
                    <a:pt x="421" y="167"/>
                  </a:cubicBezTo>
                  <a:cubicBezTo>
                    <a:pt x="392" y="177"/>
                    <a:pt x="361" y="183"/>
                    <a:pt x="328" y="184"/>
                  </a:cubicBezTo>
                  <a:cubicBezTo>
                    <a:pt x="328" y="42"/>
                    <a:pt x="328" y="42"/>
                    <a:pt x="328" y="42"/>
                  </a:cubicBezTo>
                  <a:cubicBezTo>
                    <a:pt x="329" y="42"/>
                    <a:pt x="329" y="42"/>
                    <a:pt x="329" y="42"/>
                  </a:cubicBezTo>
                  <a:close/>
                  <a:moveTo>
                    <a:pt x="363" y="45"/>
                  </a:moveTo>
                  <a:cubicBezTo>
                    <a:pt x="420" y="55"/>
                    <a:pt x="471" y="81"/>
                    <a:pt x="510" y="119"/>
                  </a:cubicBezTo>
                  <a:cubicBezTo>
                    <a:pt x="489" y="136"/>
                    <a:pt x="466" y="150"/>
                    <a:pt x="440" y="160"/>
                  </a:cubicBezTo>
                  <a:cubicBezTo>
                    <a:pt x="421" y="116"/>
                    <a:pt x="395" y="77"/>
                    <a:pt x="363" y="45"/>
                  </a:cubicBezTo>
                  <a:close/>
                  <a:moveTo>
                    <a:pt x="308" y="42"/>
                  </a:moveTo>
                  <a:cubicBezTo>
                    <a:pt x="308" y="184"/>
                    <a:pt x="308" y="184"/>
                    <a:pt x="308" y="184"/>
                  </a:cubicBezTo>
                  <a:cubicBezTo>
                    <a:pt x="275" y="183"/>
                    <a:pt x="244" y="177"/>
                    <a:pt x="215" y="167"/>
                  </a:cubicBezTo>
                  <a:cubicBezTo>
                    <a:pt x="236" y="117"/>
                    <a:pt x="268" y="74"/>
                    <a:pt x="307" y="42"/>
                  </a:cubicBezTo>
                  <a:cubicBezTo>
                    <a:pt x="307" y="42"/>
                    <a:pt x="307" y="42"/>
                    <a:pt x="308" y="42"/>
                  </a:cubicBezTo>
                  <a:close/>
                  <a:moveTo>
                    <a:pt x="196" y="160"/>
                  </a:moveTo>
                  <a:cubicBezTo>
                    <a:pt x="171" y="150"/>
                    <a:pt x="147" y="136"/>
                    <a:pt x="126" y="119"/>
                  </a:cubicBezTo>
                  <a:cubicBezTo>
                    <a:pt x="165" y="81"/>
                    <a:pt x="216" y="55"/>
                    <a:pt x="273" y="45"/>
                  </a:cubicBezTo>
                  <a:cubicBezTo>
                    <a:pt x="241" y="77"/>
                    <a:pt x="215" y="116"/>
                    <a:pt x="196" y="160"/>
                  </a:cubicBezTo>
                  <a:close/>
                  <a:moveTo>
                    <a:pt x="207" y="186"/>
                  </a:moveTo>
                  <a:cubicBezTo>
                    <a:pt x="239" y="197"/>
                    <a:pt x="273" y="204"/>
                    <a:pt x="308" y="205"/>
                  </a:cubicBezTo>
                  <a:cubicBezTo>
                    <a:pt x="308" y="308"/>
                    <a:pt x="308" y="308"/>
                    <a:pt x="308" y="308"/>
                  </a:cubicBezTo>
                  <a:cubicBezTo>
                    <a:pt x="185" y="308"/>
                    <a:pt x="185" y="308"/>
                    <a:pt x="185" y="308"/>
                  </a:cubicBezTo>
                  <a:cubicBezTo>
                    <a:pt x="186" y="265"/>
                    <a:pt x="194" y="224"/>
                    <a:pt x="207" y="186"/>
                  </a:cubicBezTo>
                  <a:close/>
                  <a:moveTo>
                    <a:pt x="308" y="328"/>
                  </a:moveTo>
                  <a:cubicBezTo>
                    <a:pt x="308" y="452"/>
                    <a:pt x="308" y="452"/>
                    <a:pt x="308" y="452"/>
                  </a:cubicBezTo>
                  <a:cubicBezTo>
                    <a:pt x="275" y="453"/>
                    <a:pt x="244" y="458"/>
                    <a:pt x="215" y="468"/>
                  </a:cubicBezTo>
                  <a:cubicBezTo>
                    <a:pt x="197" y="425"/>
                    <a:pt x="186" y="378"/>
                    <a:pt x="185" y="328"/>
                  </a:cubicBezTo>
                  <a:lnTo>
                    <a:pt x="308" y="328"/>
                  </a:lnTo>
                  <a:close/>
                  <a:moveTo>
                    <a:pt x="273" y="591"/>
                  </a:moveTo>
                  <a:cubicBezTo>
                    <a:pt x="222" y="582"/>
                    <a:pt x="176" y="560"/>
                    <a:pt x="138" y="528"/>
                  </a:cubicBezTo>
                  <a:cubicBezTo>
                    <a:pt x="158" y="514"/>
                    <a:pt x="180" y="502"/>
                    <a:pt x="204" y="493"/>
                  </a:cubicBezTo>
                  <a:cubicBezTo>
                    <a:pt x="222" y="531"/>
                    <a:pt x="245" y="563"/>
                    <a:pt x="273" y="591"/>
                  </a:cubicBezTo>
                  <a:close/>
                  <a:moveTo>
                    <a:pt x="328" y="594"/>
                  </a:moveTo>
                  <a:cubicBezTo>
                    <a:pt x="328" y="472"/>
                    <a:pt x="328" y="472"/>
                    <a:pt x="328" y="472"/>
                  </a:cubicBezTo>
                  <a:cubicBezTo>
                    <a:pt x="358" y="473"/>
                    <a:pt x="386" y="478"/>
                    <a:pt x="413" y="486"/>
                  </a:cubicBezTo>
                  <a:cubicBezTo>
                    <a:pt x="392" y="529"/>
                    <a:pt x="363" y="566"/>
                    <a:pt x="329" y="594"/>
                  </a:cubicBezTo>
                  <a:cubicBezTo>
                    <a:pt x="329" y="594"/>
                    <a:pt x="329" y="594"/>
                    <a:pt x="328" y="594"/>
                  </a:cubicBezTo>
                  <a:close/>
                  <a:moveTo>
                    <a:pt x="432" y="493"/>
                  </a:moveTo>
                  <a:cubicBezTo>
                    <a:pt x="456" y="502"/>
                    <a:pt x="478" y="514"/>
                    <a:pt x="498" y="528"/>
                  </a:cubicBezTo>
                  <a:cubicBezTo>
                    <a:pt x="460" y="560"/>
                    <a:pt x="414" y="582"/>
                    <a:pt x="363" y="591"/>
                  </a:cubicBezTo>
                  <a:cubicBezTo>
                    <a:pt x="391" y="563"/>
                    <a:pt x="414" y="531"/>
                    <a:pt x="432" y="493"/>
                  </a:cubicBezTo>
                  <a:close/>
                  <a:moveTo>
                    <a:pt x="421" y="468"/>
                  </a:moveTo>
                  <a:cubicBezTo>
                    <a:pt x="392" y="458"/>
                    <a:pt x="361" y="453"/>
                    <a:pt x="328" y="452"/>
                  </a:cubicBezTo>
                  <a:cubicBezTo>
                    <a:pt x="328" y="328"/>
                    <a:pt x="328" y="328"/>
                    <a:pt x="328" y="328"/>
                  </a:cubicBezTo>
                  <a:cubicBezTo>
                    <a:pt x="451" y="328"/>
                    <a:pt x="451" y="328"/>
                    <a:pt x="451" y="328"/>
                  </a:cubicBezTo>
                  <a:cubicBezTo>
                    <a:pt x="450" y="378"/>
                    <a:pt x="439" y="425"/>
                    <a:pt x="421" y="468"/>
                  </a:cubicBezTo>
                  <a:close/>
                  <a:moveTo>
                    <a:pt x="328" y="308"/>
                  </a:moveTo>
                  <a:cubicBezTo>
                    <a:pt x="328" y="205"/>
                    <a:pt x="328" y="205"/>
                    <a:pt x="328" y="205"/>
                  </a:cubicBezTo>
                  <a:cubicBezTo>
                    <a:pt x="363" y="204"/>
                    <a:pt x="397" y="197"/>
                    <a:pt x="429" y="186"/>
                  </a:cubicBezTo>
                  <a:cubicBezTo>
                    <a:pt x="442" y="224"/>
                    <a:pt x="450" y="265"/>
                    <a:pt x="451" y="308"/>
                  </a:cubicBezTo>
                  <a:lnTo>
                    <a:pt x="328" y="308"/>
                  </a:lnTo>
                  <a:close/>
                  <a:moveTo>
                    <a:pt x="111" y="134"/>
                  </a:moveTo>
                  <a:cubicBezTo>
                    <a:pt x="135" y="152"/>
                    <a:pt x="160" y="168"/>
                    <a:pt x="188" y="179"/>
                  </a:cubicBezTo>
                  <a:cubicBezTo>
                    <a:pt x="174" y="219"/>
                    <a:pt x="166" y="262"/>
                    <a:pt x="165" y="308"/>
                  </a:cubicBezTo>
                  <a:cubicBezTo>
                    <a:pt x="42" y="308"/>
                    <a:pt x="42" y="308"/>
                    <a:pt x="42" y="308"/>
                  </a:cubicBezTo>
                  <a:cubicBezTo>
                    <a:pt x="44" y="241"/>
                    <a:pt x="70" y="181"/>
                    <a:pt x="111" y="134"/>
                  </a:cubicBezTo>
                  <a:close/>
                  <a:moveTo>
                    <a:pt x="42" y="328"/>
                  </a:moveTo>
                  <a:cubicBezTo>
                    <a:pt x="165" y="328"/>
                    <a:pt x="165" y="328"/>
                    <a:pt x="165" y="328"/>
                  </a:cubicBezTo>
                  <a:cubicBezTo>
                    <a:pt x="166" y="381"/>
                    <a:pt x="177" y="430"/>
                    <a:pt x="195" y="475"/>
                  </a:cubicBezTo>
                  <a:cubicBezTo>
                    <a:pt x="169" y="485"/>
                    <a:pt x="145" y="498"/>
                    <a:pt x="123" y="514"/>
                  </a:cubicBezTo>
                  <a:cubicBezTo>
                    <a:pt x="75" y="466"/>
                    <a:pt x="44" y="401"/>
                    <a:pt x="42" y="328"/>
                  </a:cubicBezTo>
                  <a:close/>
                  <a:moveTo>
                    <a:pt x="513" y="514"/>
                  </a:moveTo>
                  <a:cubicBezTo>
                    <a:pt x="491" y="498"/>
                    <a:pt x="467" y="485"/>
                    <a:pt x="441" y="475"/>
                  </a:cubicBezTo>
                  <a:cubicBezTo>
                    <a:pt x="459" y="430"/>
                    <a:pt x="470" y="381"/>
                    <a:pt x="471" y="328"/>
                  </a:cubicBezTo>
                  <a:cubicBezTo>
                    <a:pt x="594" y="328"/>
                    <a:pt x="594" y="328"/>
                    <a:pt x="594" y="328"/>
                  </a:cubicBezTo>
                  <a:cubicBezTo>
                    <a:pt x="592" y="401"/>
                    <a:pt x="561" y="466"/>
                    <a:pt x="513" y="514"/>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pic>
        <p:nvPicPr>
          <p:cNvPr id="140" name="图片 139"/>
          <p:cNvPicPr>
            <a:picLocks noChangeAspect="1"/>
          </p:cNvPicPr>
          <p:nvPr/>
        </p:nvPicPr>
        <p:blipFill rotWithShape="1">
          <a:blip r:embed="rId1" cstate="print">
            <a:extLst>
              <a:ext uri="{28A0092B-C50C-407E-A947-70E740481C1C}">
                <a14:useLocalDpi xmlns:a14="http://schemas.microsoft.com/office/drawing/2010/main" val="0"/>
              </a:ext>
            </a:extLst>
          </a:blip>
          <a:srcRect b="18632"/>
          <a:stretch>
            <a:fillRect/>
          </a:stretch>
        </p:blipFill>
        <p:spPr>
          <a:xfrm>
            <a:off x="5135503" y="2987482"/>
            <a:ext cx="6152764" cy="2816095"/>
          </a:xfrm>
          <a:prstGeom prst="roundRect">
            <a:avLst>
              <a:gd name="adj" fmla="val 1713"/>
            </a:avLst>
          </a:prstGeom>
        </p:spPr>
      </p:pic>
      <p:sp>
        <p:nvSpPr>
          <p:cNvPr id="141" name="矩形 140"/>
          <p:cNvSpPr/>
          <p:nvPr/>
        </p:nvSpPr>
        <p:spPr>
          <a:xfrm>
            <a:off x="6149728" y="2455216"/>
            <a:ext cx="4124315" cy="461665"/>
          </a:xfrm>
          <a:prstGeom prst="rect">
            <a:avLst/>
          </a:prstGeom>
        </p:spPr>
        <p:txBody>
          <a:bodyPr wrap="square">
            <a:spAutoFit/>
          </a:bodyPr>
          <a:lstStyle/>
          <a:p>
            <a:pPr algn="ctr"/>
            <a:r>
              <a:rPr lang="en-US" altLang="zh-CN" sz="2400">
                <a:solidFill>
                  <a:schemeClr val="accent3"/>
                </a:solidFill>
                <a:latin typeface="华文细黑" panose="02010600040101010101" pitchFamily="2" charset="-122"/>
                <a:ea typeface="华文细黑" panose="02010600040101010101" pitchFamily="2" charset="-122"/>
              </a:rPr>
              <a:t>WELCOME TO HERE</a:t>
            </a:r>
            <a:endParaRPr lang="zh-CN" altLang="en-US" sz="2400">
              <a:solidFill>
                <a:schemeClr val="accent3"/>
              </a:solidFill>
              <a:latin typeface="华文细黑" panose="02010600040101010101" pitchFamily="2" charset="-122"/>
              <a:ea typeface="华文细黑" panose="02010600040101010101" pitchFamily="2" charset="-122"/>
            </a:endParaRPr>
          </a:p>
        </p:txBody>
      </p:sp>
      <p:sp>
        <p:nvSpPr>
          <p:cNvPr id="142" name="矩形 141"/>
          <p:cNvSpPr/>
          <p:nvPr/>
        </p:nvSpPr>
        <p:spPr>
          <a:xfrm>
            <a:off x="1233525" y="2566635"/>
            <a:ext cx="3341239" cy="2326640"/>
          </a:xfrm>
          <a:prstGeom prst="rect">
            <a:avLst/>
          </a:prstGeom>
        </p:spPr>
        <p:txBody>
          <a:bodyPr wrap="square">
            <a:spAutoFit/>
          </a:bodyPr>
          <a:lstStyle/>
          <a:p>
            <a:pPr algn="just">
              <a:lnSpc>
                <a:spcPct val="130000"/>
              </a:lnSpc>
              <a:spcBef>
                <a:spcPts val="600"/>
              </a:spcBef>
            </a:pPr>
            <a:r>
              <a:rPr lang="zh-CN" altLang="en-US" dirty="0">
                <a:latin typeface="微软雅黑" panose="020B0503020204020204" charset="-122"/>
                <a:ea typeface="微软雅黑" panose="020B0503020204020204" charset="-122"/>
              </a:rPr>
              <a:t>科研过程中，无论哪个环节都离不开信息素养的支撑。</a:t>
            </a:r>
            <a:endParaRPr lang="zh-CN" altLang="en-US" dirty="0">
              <a:latin typeface="微软雅黑" panose="020B0503020204020204" charset="-122"/>
              <a:ea typeface="微软雅黑" panose="020B0503020204020204" charset="-122"/>
            </a:endParaRPr>
          </a:p>
          <a:p>
            <a:pPr algn="just">
              <a:lnSpc>
                <a:spcPct val="130000"/>
              </a:lnSpc>
              <a:spcBef>
                <a:spcPts val="600"/>
              </a:spcBef>
            </a:pPr>
            <a:r>
              <a:rPr lang="zh-CN" altLang="en-US" dirty="0">
                <a:latin typeface="微软雅黑" panose="020B0503020204020204" charset="-122"/>
                <a:ea typeface="微软雅黑" panose="020B0503020204020204" charset="-122"/>
              </a:rPr>
              <a:t>图书馆作为文献资源中心，信息素养的培育基地，为我校师生科研提供丰富的文献信息内容及相关服务。</a:t>
            </a:r>
            <a:endParaRPr lang="zh-CN" altLang="en-US" dirty="0">
              <a:latin typeface="微软雅黑" panose="020B0503020204020204" charset="-122"/>
              <a:ea typeface="微软雅黑" panose="020B0503020204020204" charset="-122"/>
            </a:endParaRPr>
          </a:p>
        </p:txBody>
      </p:sp>
      <p:grpSp>
        <p:nvGrpSpPr>
          <p:cNvPr id="40" name="组合 39"/>
          <p:cNvGrpSpPr/>
          <p:nvPr/>
        </p:nvGrpSpPr>
        <p:grpSpPr>
          <a:xfrm>
            <a:off x="-6509" y="258236"/>
            <a:ext cx="1501840" cy="1200863"/>
            <a:chOff x="-259892" y="-1"/>
            <a:chExt cx="1501840" cy="1200863"/>
          </a:xfrm>
        </p:grpSpPr>
        <p:sp>
          <p:nvSpPr>
            <p:cNvPr id="41" name="素材框 40"/>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2" name="图片 41"/>
            <p:cNvPicPr>
              <a:picLocks noChangeAspect="1"/>
            </p:cNvPicPr>
            <p:nvPr/>
          </p:nvPicPr>
          <p:blipFill rotWithShape="1">
            <a:blip r:embed="rId2"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gr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弧形 5"/>
          <p:cNvSpPr/>
          <p:nvPr/>
        </p:nvSpPr>
        <p:spPr>
          <a:xfrm>
            <a:off x="3823835" y="1969400"/>
            <a:ext cx="4352309" cy="4352309"/>
          </a:xfrm>
          <a:prstGeom prst="arc">
            <a:avLst>
              <a:gd name="adj1" fmla="val 10767169"/>
              <a:gd name="adj2" fmla="val 0"/>
            </a:avLst>
          </a:prstGeom>
          <a:noFill/>
          <a:ln w="12700">
            <a:solidFill>
              <a:srgbClr val="F3A3A8"/>
            </a:solid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8" name="椭圆 7"/>
          <p:cNvSpPr/>
          <p:nvPr/>
        </p:nvSpPr>
        <p:spPr>
          <a:xfrm>
            <a:off x="3691568" y="3998493"/>
            <a:ext cx="192000" cy="192000"/>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9" name="椭圆 8"/>
          <p:cNvSpPr/>
          <p:nvPr/>
        </p:nvSpPr>
        <p:spPr>
          <a:xfrm>
            <a:off x="8067989" y="3998493"/>
            <a:ext cx="192000" cy="192000"/>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10" name="椭圆 9"/>
          <p:cNvSpPr/>
          <p:nvPr/>
        </p:nvSpPr>
        <p:spPr>
          <a:xfrm>
            <a:off x="4271819" y="2577293"/>
            <a:ext cx="192000" cy="192000"/>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11" name="椭圆 10"/>
          <p:cNvSpPr/>
          <p:nvPr/>
        </p:nvSpPr>
        <p:spPr>
          <a:xfrm>
            <a:off x="7536160" y="2577293"/>
            <a:ext cx="192000" cy="192000"/>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12" name="椭圆 11"/>
          <p:cNvSpPr/>
          <p:nvPr/>
        </p:nvSpPr>
        <p:spPr>
          <a:xfrm>
            <a:off x="5903989" y="1872395"/>
            <a:ext cx="192000" cy="192000"/>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16" name="文本框 9"/>
          <p:cNvSpPr txBox="1"/>
          <p:nvPr/>
        </p:nvSpPr>
        <p:spPr>
          <a:xfrm>
            <a:off x="8400256" y="3899334"/>
            <a:ext cx="2316480" cy="829945"/>
          </a:xfrm>
          <a:prstGeom prst="rect">
            <a:avLst/>
          </a:prstGeom>
          <a:noFill/>
        </p:spPr>
        <p:txBody>
          <a:bodyPr wrap="none" rtlCol="0">
            <a:spAutoFit/>
          </a:bodyPr>
          <a:lstStyle/>
          <a:p>
            <a:r>
              <a:rPr lang="en-US" altLang="zh-CN" sz="2400" dirty="0">
                <a:latin typeface="华文细黑" panose="02010600040101010101" pitchFamily="2" charset="-122"/>
                <a:ea typeface="华文细黑" panose="02010600040101010101" pitchFamily="2" charset="-122"/>
              </a:rPr>
              <a:t>5</a:t>
            </a:r>
            <a:r>
              <a:rPr lang="zh-CN" altLang="en-US" sz="2400" dirty="0">
                <a:latin typeface="华文细黑" panose="02010600040101010101" pitchFamily="2" charset="-122"/>
                <a:ea typeface="华文细黑" panose="02010600040101010101" pitchFamily="2" charset="-122"/>
              </a:rPr>
              <a:t>形成科研成果</a:t>
            </a:r>
            <a:endParaRPr lang="zh-CN" altLang="en-US" sz="2400" dirty="0">
              <a:latin typeface="华文细黑" panose="02010600040101010101" pitchFamily="2" charset="-122"/>
              <a:ea typeface="华文细黑" panose="02010600040101010101" pitchFamily="2" charset="-122"/>
            </a:endParaRPr>
          </a:p>
          <a:p>
            <a:r>
              <a:rPr lang="zh-CN" altLang="en-US" sz="2400" dirty="0">
                <a:latin typeface="华文细黑" panose="02010600040101010101" pitchFamily="2" charset="-122"/>
                <a:ea typeface="华文细黑" panose="02010600040101010101" pitchFamily="2" charset="-122"/>
              </a:rPr>
              <a:t>（论文或报告）</a:t>
            </a:r>
            <a:endParaRPr lang="zh-CN" altLang="en-US" sz="2400" dirty="0">
              <a:latin typeface="华文细黑" panose="02010600040101010101" pitchFamily="2" charset="-122"/>
              <a:ea typeface="华文细黑" panose="02010600040101010101" pitchFamily="2" charset="-122"/>
            </a:endParaRPr>
          </a:p>
        </p:txBody>
      </p:sp>
      <p:sp>
        <p:nvSpPr>
          <p:cNvPr id="17" name="文本框 9"/>
          <p:cNvSpPr txBox="1"/>
          <p:nvPr/>
        </p:nvSpPr>
        <p:spPr>
          <a:xfrm>
            <a:off x="7920203" y="2427073"/>
            <a:ext cx="2485390" cy="460375"/>
          </a:xfrm>
          <a:prstGeom prst="rect">
            <a:avLst/>
          </a:prstGeom>
          <a:noFill/>
        </p:spPr>
        <p:txBody>
          <a:bodyPr wrap="none" rtlCol="0">
            <a:spAutoFit/>
          </a:bodyPr>
          <a:lstStyle/>
          <a:p>
            <a:r>
              <a:rPr lang="en-US" altLang="zh-CN" sz="2400" dirty="0">
                <a:latin typeface="华文细黑" panose="02010600040101010101" pitchFamily="2" charset="-122"/>
                <a:ea typeface="华文细黑" panose="02010600040101010101" pitchFamily="2" charset="-122"/>
              </a:rPr>
              <a:t>4</a:t>
            </a:r>
            <a:r>
              <a:rPr lang="zh-CN" altLang="en-US" sz="2400" dirty="0">
                <a:latin typeface="华文细黑" panose="02010600040101010101" pitchFamily="2" charset="-122"/>
                <a:ea typeface="华文细黑" panose="02010600040101010101" pitchFamily="2" charset="-122"/>
              </a:rPr>
              <a:t>数据分析与总结</a:t>
            </a:r>
            <a:endParaRPr lang="zh-CN" altLang="en-US" sz="2400" dirty="0">
              <a:latin typeface="华文细黑" panose="02010600040101010101" pitchFamily="2" charset="-122"/>
              <a:ea typeface="华文细黑" panose="02010600040101010101" pitchFamily="2" charset="-122"/>
            </a:endParaRPr>
          </a:p>
        </p:txBody>
      </p:sp>
      <p:sp>
        <p:nvSpPr>
          <p:cNvPr id="18" name="文本框 9"/>
          <p:cNvSpPr txBox="1"/>
          <p:nvPr/>
        </p:nvSpPr>
        <p:spPr>
          <a:xfrm>
            <a:off x="1080063" y="3899334"/>
            <a:ext cx="2485390" cy="460375"/>
          </a:xfrm>
          <a:prstGeom prst="rect">
            <a:avLst/>
          </a:prstGeom>
          <a:noFill/>
        </p:spPr>
        <p:txBody>
          <a:bodyPr wrap="none" rtlCol="0">
            <a:spAutoFit/>
          </a:bodyPr>
          <a:lstStyle/>
          <a:p>
            <a:pPr algn="l"/>
            <a:r>
              <a:rPr lang="en-US" altLang="zh-CN" sz="2400" dirty="0">
                <a:latin typeface="华文细黑" panose="02010600040101010101" pitchFamily="2" charset="-122"/>
                <a:ea typeface="华文细黑" panose="02010600040101010101" pitchFamily="2" charset="-122"/>
              </a:rPr>
              <a:t>1</a:t>
            </a:r>
            <a:r>
              <a:rPr lang="zh-CN" altLang="en-US" sz="2400" dirty="0">
                <a:latin typeface="华文细黑" panose="02010600040101010101" pitchFamily="2" charset="-122"/>
                <a:ea typeface="华文细黑" panose="02010600040101010101" pitchFamily="2" charset="-122"/>
              </a:rPr>
              <a:t>确定</a:t>
            </a:r>
            <a:r>
              <a:rPr lang="zh-CN" altLang="en-US" sz="2400" dirty="0">
                <a:latin typeface="华文细黑" panose="02010600040101010101" pitchFamily="2" charset="-122"/>
                <a:ea typeface="华文细黑" panose="02010600040101010101" pitchFamily="2" charset="-122"/>
                <a:sym typeface="+mn-ea"/>
              </a:rPr>
              <a:t>课题与</a:t>
            </a:r>
            <a:r>
              <a:rPr lang="zh-CN" altLang="en-US" sz="2400" dirty="0">
                <a:latin typeface="华文细黑" panose="02010600040101010101" pitchFamily="2" charset="-122"/>
                <a:ea typeface="华文细黑" panose="02010600040101010101" pitchFamily="2" charset="-122"/>
              </a:rPr>
              <a:t>需求</a:t>
            </a:r>
            <a:endParaRPr lang="zh-CN" altLang="en-US" sz="2400" dirty="0">
              <a:latin typeface="华文细黑" panose="02010600040101010101" pitchFamily="2" charset="-122"/>
              <a:ea typeface="华文细黑" panose="02010600040101010101" pitchFamily="2" charset="-122"/>
              <a:sym typeface="+mn-ea"/>
            </a:endParaRPr>
          </a:p>
        </p:txBody>
      </p:sp>
      <p:sp>
        <p:nvSpPr>
          <p:cNvPr id="19" name="文本框 9"/>
          <p:cNvSpPr txBox="1"/>
          <p:nvPr/>
        </p:nvSpPr>
        <p:spPr>
          <a:xfrm>
            <a:off x="2090764" y="2427073"/>
            <a:ext cx="2180590" cy="460375"/>
          </a:xfrm>
          <a:prstGeom prst="rect">
            <a:avLst/>
          </a:prstGeom>
          <a:noFill/>
        </p:spPr>
        <p:txBody>
          <a:bodyPr wrap="none" rtlCol="0">
            <a:spAutoFit/>
          </a:bodyPr>
          <a:lstStyle/>
          <a:p>
            <a:pPr algn="l"/>
            <a:r>
              <a:rPr lang="en-US" altLang="zh-CN" sz="2400" dirty="0">
                <a:latin typeface="华文细黑" panose="02010600040101010101" pitchFamily="2" charset="-122"/>
                <a:ea typeface="华文细黑" panose="02010600040101010101" pitchFamily="2" charset="-122"/>
              </a:rPr>
              <a:t>2</a:t>
            </a:r>
            <a:r>
              <a:rPr lang="zh-CN" altLang="en-US" sz="2400" dirty="0">
                <a:latin typeface="华文细黑" panose="02010600040101010101" pitchFamily="2" charset="-122"/>
                <a:ea typeface="华文细黑" panose="02010600040101010101" pitchFamily="2" charset="-122"/>
                <a:sym typeface="+mn-ea"/>
              </a:rPr>
              <a:t>资料搜集分析</a:t>
            </a:r>
            <a:endParaRPr lang="zh-CN" altLang="en-US" sz="2400" dirty="0">
              <a:latin typeface="华文细黑" panose="02010600040101010101" pitchFamily="2" charset="-122"/>
              <a:ea typeface="华文细黑" panose="02010600040101010101" pitchFamily="2" charset="-122"/>
              <a:sym typeface="+mn-ea"/>
            </a:endParaRPr>
          </a:p>
        </p:txBody>
      </p:sp>
      <p:sp>
        <p:nvSpPr>
          <p:cNvPr id="20" name="文本框 9"/>
          <p:cNvSpPr txBox="1"/>
          <p:nvPr/>
        </p:nvSpPr>
        <p:spPr>
          <a:xfrm>
            <a:off x="4797776" y="1227106"/>
            <a:ext cx="2180590" cy="460375"/>
          </a:xfrm>
          <a:prstGeom prst="rect">
            <a:avLst/>
          </a:prstGeom>
          <a:noFill/>
        </p:spPr>
        <p:txBody>
          <a:bodyPr wrap="none" rtlCol="0">
            <a:spAutoFit/>
          </a:bodyPr>
          <a:lstStyle/>
          <a:p>
            <a:r>
              <a:rPr lang="en-US" altLang="zh-CN" sz="2400" dirty="0">
                <a:latin typeface="华文细黑" panose="02010600040101010101" pitchFamily="2" charset="-122"/>
                <a:ea typeface="华文细黑" panose="02010600040101010101" pitchFamily="2" charset="-122"/>
              </a:rPr>
              <a:t>3</a:t>
            </a:r>
            <a:r>
              <a:rPr lang="zh-CN" altLang="en-US" sz="2400" dirty="0">
                <a:latin typeface="华文细黑" panose="02010600040101010101" pitchFamily="2" charset="-122"/>
                <a:ea typeface="华文细黑" panose="02010600040101010101" pitchFamily="2" charset="-122"/>
              </a:rPr>
              <a:t>开展科学实验</a:t>
            </a:r>
            <a:endParaRPr lang="zh-CN" altLang="en-US" sz="2400" dirty="0">
              <a:latin typeface="华文细黑" panose="02010600040101010101" pitchFamily="2" charset="-122"/>
              <a:ea typeface="华文细黑" panose="02010600040101010101" pitchFamily="2" charset="-122"/>
            </a:endParaRPr>
          </a:p>
        </p:txBody>
      </p:sp>
      <p:sp>
        <p:nvSpPr>
          <p:cNvPr id="15" name="Freeform 130"/>
          <p:cNvSpPr>
            <a:spLocks noEditPoints="1"/>
          </p:cNvSpPr>
          <p:nvPr/>
        </p:nvSpPr>
        <p:spPr bwMode="auto">
          <a:xfrm>
            <a:off x="4031989" y="2153259"/>
            <a:ext cx="3984224" cy="3784408"/>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gradFill>
            <a:gsLst>
              <a:gs pos="100000">
                <a:srgbClr val="2E5DAA"/>
              </a:gs>
              <a:gs pos="56000">
                <a:srgbClr val="F3A3A8"/>
              </a:gs>
            </a:gsLst>
            <a:lin ang="3600000" scaled="0"/>
          </a:gradFill>
          <a:ln w="9525">
            <a:noFill/>
            <a:round/>
          </a:ln>
        </p:spPr>
        <p:txBody>
          <a:bodyPr vert="horz" wrap="square" lIns="162560" tIns="81280" rIns="162560" bIns="81280" numCol="1" anchor="t" anchorCtr="0" compatLnSpc="1"/>
          <a:lstStyle/>
          <a:p>
            <a:endParaRPr lang="en-US" sz="3200" dirty="0">
              <a:latin typeface="华文细黑" panose="02010600040101010101" pitchFamily="2" charset="-122"/>
              <a:ea typeface="华文细黑" panose="02010600040101010101" pitchFamily="2" charset="-122"/>
            </a:endParaRPr>
          </a:p>
        </p:txBody>
      </p:sp>
      <p:grpSp>
        <p:nvGrpSpPr>
          <p:cNvPr id="21" name="组合 20"/>
          <p:cNvGrpSpPr/>
          <p:nvPr/>
        </p:nvGrpSpPr>
        <p:grpSpPr>
          <a:xfrm>
            <a:off x="-6509" y="258236"/>
            <a:ext cx="4151251" cy="1200863"/>
            <a:chOff x="-259892" y="-1"/>
            <a:chExt cx="4151251" cy="1200863"/>
          </a:xfrm>
        </p:grpSpPr>
        <p:sp>
          <p:nvSpPr>
            <p:cNvPr id="22" name="素材框 21"/>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25" name="文本框 24"/>
            <p:cNvSpPr txBox="1"/>
            <p:nvPr/>
          </p:nvSpPr>
          <p:spPr>
            <a:xfrm>
              <a:off x="1175457" y="418191"/>
              <a:ext cx="2715902" cy="521970"/>
            </a:xfrm>
            <a:prstGeom prst="rect">
              <a:avLst/>
            </a:prstGeom>
            <a:noFill/>
          </p:spPr>
          <p:txBody>
            <a:bodyPr wrap="square" rtlCol="0">
              <a:spAutoFit/>
            </a:bodyPr>
            <a:lstStyle/>
            <a:p>
              <a:r>
                <a:rPr lang="zh-CN" sz="2800" b="1" dirty="0">
                  <a:latin typeface="Impact" panose="020B0806030902050204" pitchFamily="34" charset="0"/>
                </a:rPr>
                <a:t>学术科研流程</a:t>
              </a:r>
              <a:endParaRPr lang="zh-CN" sz="2800" b="1" dirty="0">
                <a:latin typeface="Impact" panose="020B0806030902050204" pitchFamily="34" charset="0"/>
              </a:endParaRPr>
            </a:p>
          </p:txBody>
        </p:sp>
      </p:grpSp>
      <p:sp>
        <p:nvSpPr>
          <p:cNvPr id="2" name="文本框 1"/>
          <p:cNvSpPr txBox="1"/>
          <p:nvPr/>
        </p:nvSpPr>
        <p:spPr>
          <a:xfrm>
            <a:off x="4966970" y="6005830"/>
            <a:ext cx="2011680" cy="460375"/>
          </a:xfrm>
          <a:prstGeom prst="rect">
            <a:avLst/>
          </a:prstGeom>
          <a:noFill/>
        </p:spPr>
        <p:txBody>
          <a:bodyPr wrap="none" rtlCol="0">
            <a:spAutoFit/>
          </a:bodyPr>
          <a:lstStyle/>
          <a:p>
            <a:r>
              <a:rPr lang="zh-CN" altLang="en-US" sz="2400" b="1"/>
              <a:t>遵守学术规范</a:t>
            </a:r>
            <a:endParaRPr lang="zh-CN" altLang="en-US" sz="2400" b="1"/>
          </a:p>
        </p:txBody>
      </p:sp>
      <p:sp>
        <p:nvSpPr>
          <p:cNvPr id="5" name="直角上箭头 4">
            <a:hlinkClick r:id="rId2" action="ppaction://hlinksldjump"/>
          </p:cNvPr>
          <p:cNvSpPr/>
          <p:nvPr/>
        </p:nvSpPr>
        <p:spPr>
          <a:xfrm>
            <a:off x="342265" y="6135370"/>
            <a:ext cx="458470" cy="391795"/>
          </a:xfrm>
          <a:prstGeom prst="ben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6*min(max(#ppt_w*#ppt_h,.3),1)-7.4)/-.7*#ppt_w"/>
                                          </p:val>
                                        </p:tav>
                                        <p:tav tm="100000">
                                          <p:val>
                                            <p:strVal val="#ppt_w"/>
                                          </p:val>
                                        </p:tav>
                                      </p:tavLst>
                                    </p:anim>
                                    <p:anim calcmode="lin" valueType="num">
                                      <p:cBhvr>
                                        <p:cTn id="12" dur="1000" fill="hold"/>
                                        <p:tgtEl>
                                          <p:spTgt spid="8"/>
                                        </p:tgtEl>
                                        <p:attrNameLst>
                                          <p:attrName>ppt_h</p:attrName>
                                        </p:attrNameLst>
                                      </p:cBhvr>
                                      <p:tavLst>
                                        <p:tav tm="0">
                                          <p:val>
                                            <p:strVal val="(6*min(max(#ppt_w*#ppt_h,.3),1)-7.4)/-.7*#ppt_h"/>
                                          </p:val>
                                        </p:tav>
                                        <p:tav tm="100000">
                                          <p:val>
                                            <p:strVal val="#ppt_h"/>
                                          </p:val>
                                        </p:tav>
                                      </p:tavLst>
                                    </p:anim>
                                    <p:anim calcmode="lin" valueType="num">
                                      <p:cBhvr>
                                        <p:cTn id="13" dur="1000" fill="hold"/>
                                        <p:tgtEl>
                                          <p:spTgt spid="8"/>
                                        </p:tgtEl>
                                        <p:attrNameLst>
                                          <p:attrName>ppt_x</p:attrName>
                                        </p:attrNameLst>
                                      </p:cBhvr>
                                      <p:tavLst>
                                        <p:tav tm="0">
                                          <p:val>
                                            <p:fltVal val="0.5"/>
                                          </p:val>
                                        </p:tav>
                                        <p:tav tm="100000">
                                          <p:val>
                                            <p:strVal val="#ppt_x"/>
                                          </p:val>
                                        </p:tav>
                                      </p:tavLst>
                                    </p:anim>
                                    <p:anim calcmode="lin" valueType="num">
                                      <p:cBhvr>
                                        <p:cTn id="14" dur="1000" fill="hold"/>
                                        <p:tgtEl>
                                          <p:spTgt spid="8"/>
                                        </p:tgtEl>
                                        <p:attrNameLst>
                                          <p:attrName>ppt_y</p:attrName>
                                        </p:attrNameLst>
                                      </p:cBhvr>
                                      <p:tavLst>
                                        <p:tav tm="0">
                                          <p:val>
                                            <p:strVal val="1+(6*min(max(#ppt_w*#ppt_h,.3),1)-7.4)/-.7*#ppt_h/2"/>
                                          </p:val>
                                        </p:tav>
                                        <p:tav tm="100000">
                                          <p:val>
                                            <p:strVal val="#ppt_y"/>
                                          </p:val>
                                        </p:tav>
                                      </p:tavLst>
                                    </p:anim>
                                  </p:childTnLst>
                                </p:cTn>
                              </p:par>
                              <p:par>
                                <p:cTn id="15" presetID="23" presetClass="entr" presetSubtype="3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0"/>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0"/>
                                        </p:tgtEl>
                                        <p:attrNameLst>
                                          <p:attrName>ppt_x</p:attrName>
                                        </p:attrNameLst>
                                      </p:cBhvr>
                                      <p:tavLst>
                                        <p:tav tm="0">
                                          <p:val>
                                            <p:fltVal val="0.5"/>
                                          </p:val>
                                        </p:tav>
                                        <p:tav tm="100000">
                                          <p:val>
                                            <p:strVal val="#ppt_x"/>
                                          </p:val>
                                        </p:tav>
                                      </p:tavLst>
                                    </p:anim>
                                    <p:anim calcmode="lin" valueType="num">
                                      <p:cBhvr>
                                        <p:cTn id="20" dur="1000" fill="hold"/>
                                        <p:tgtEl>
                                          <p:spTgt spid="10"/>
                                        </p:tgtEl>
                                        <p:attrNameLst>
                                          <p:attrName>ppt_y</p:attrName>
                                        </p:attrNameLst>
                                      </p:cBhvr>
                                      <p:tavLst>
                                        <p:tav tm="0">
                                          <p:val>
                                            <p:strVal val="1+(6*min(max(#ppt_w*#ppt_h,.3),1)-7.4)/-.7*#ppt_h/2"/>
                                          </p:val>
                                        </p:tav>
                                        <p:tav tm="100000">
                                          <p:val>
                                            <p:strVal val="#ppt_y"/>
                                          </p:val>
                                        </p:tav>
                                      </p:tavLst>
                                    </p:anim>
                                  </p:childTnLst>
                                </p:cTn>
                              </p:par>
                              <p:par>
                                <p:cTn id="21" presetID="23" presetClass="entr" presetSubtype="3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6*min(max(#ppt_w*#ppt_h,.3),1)-7.4)/-.7*#ppt_w"/>
                                          </p:val>
                                        </p:tav>
                                        <p:tav tm="100000">
                                          <p:val>
                                            <p:strVal val="#ppt_w"/>
                                          </p:val>
                                        </p:tav>
                                      </p:tavLst>
                                    </p:anim>
                                    <p:anim calcmode="lin" valueType="num">
                                      <p:cBhvr>
                                        <p:cTn id="24" dur="1000" fill="hold"/>
                                        <p:tgtEl>
                                          <p:spTgt spid="12"/>
                                        </p:tgtEl>
                                        <p:attrNameLst>
                                          <p:attrName>ppt_h</p:attrName>
                                        </p:attrNameLst>
                                      </p:cBhvr>
                                      <p:tavLst>
                                        <p:tav tm="0">
                                          <p:val>
                                            <p:strVal val="(6*min(max(#ppt_w*#ppt_h,.3),1)-7.4)/-.7*#ppt_h"/>
                                          </p:val>
                                        </p:tav>
                                        <p:tav tm="100000">
                                          <p:val>
                                            <p:strVal val="#ppt_h"/>
                                          </p:val>
                                        </p:tav>
                                      </p:tavLst>
                                    </p:anim>
                                    <p:anim calcmode="lin" valueType="num">
                                      <p:cBhvr>
                                        <p:cTn id="25" dur="1000" fill="hold"/>
                                        <p:tgtEl>
                                          <p:spTgt spid="12"/>
                                        </p:tgtEl>
                                        <p:attrNameLst>
                                          <p:attrName>ppt_x</p:attrName>
                                        </p:attrNameLst>
                                      </p:cBhvr>
                                      <p:tavLst>
                                        <p:tav tm="0">
                                          <p:val>
                                            <p:fltVal val="0.5"/>
                                          </p:val>
                                        </p:tav>
                                        <p:tav tm="100000">
                                          <p:val>
                                            <p:strVal val="#ppt_x"/>
                                          </p:val>
                                        </p:tav>
                                      </p:tavLst>
                                    </p:anim>
                                    <p:anim calcmode="lin" valueType="num">
                                      <p:cBhvr>
                                        <p:cTn id="26" dur="1000" fill="hold"/>
                                        <p:tgtEl>
                                          <p:spTgt spid="12"/>
                                        </p:tgtEl>
                                        <p:attrNameLst>
                                          <p:attrName>ppt_y</p:attrName>
                                        </p:attrNameLst>
                                      </p:cBhvr>
                                      <p:tavLst>
                                        <p:tav tm="0">
                                          <p:val>
                                            <p:strVal val="1+(6*min(max(#ppt_w*#ppt_h,.3),1)-7.4)/-.7*#ppt_h/2"/>
                                          </p:val>
                                        </p:tav>
                                        <p:tav tm="100000">
                                          <p:val>
                                            <p:strVal val="#ppt_y"/>
                                          </p:val>
                                        </p:tav>
                                      </p:tavLst>
                                    </p:anim>
                                  </p:childTnLst>
                                </p:cTn>
                              </p:par>
                              <p:par>
                                <p:cTn id="27" presetID="23" presetClass="entr" presetSubtype="3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6*min(max(#ppt_w*#ppt_h,.3),1)-7.4)/-.7*#ppt_w"/>
                                          </p:val>
                                        </p:tav>
                                        <p:tav tm="100000">
                                          <p:val>
                                            <p:strVal val="#ppt_w"/>
                                          </p:val>
                                        </p:tav>
                                      </p:tavLst>
                                    </p:anim>
                                    <p:anim calcmode="lin" valueType="num">
                                      <p:cBhvr>
                                        <p:cTn id="30" dur="1000" fill="hold"/>
                                        <p:tgtEl>
                                          <p:spTgt spid="11"/>
                                        </p:tgtEl>
                                        <p:attrNameLst>
                                          <p:attrName>ppt_h</p:attrName>
                                        </p:attrNameLst>
                                      </p:cBhvr>
                                      <p:tavLst>
                                        <p:tav tm="0">
                                          <p:val>
                                            <p:strVal val="(6*min(max(#ppt_w*#ppt_h,.3),1)-7.4)/-.7*#ppt_h"/>
                                          </p:val>
                                        </p:tav>
                                        <p:tav tm="100000">
                                          <p:val>
                                            <p:strVal val="#ppt_h"/>
                                          </p:val>
                                        </p:tav>
                                      </p:tavLst>
                                    </p:anim>
                                    <p:anim calcmode="lin" valueType="num">
                                      <p:cBhvr>
                                        <p:cTn id="31" dur="1000" fill="hold"/>
                                        <p:tgtEl>
                                          <p:spTgt spid="11"/>
                                        </p:tgtEl>
                                        <p:attrNameLst>
                                          <p:attrName>ppt_x</p:attrName>
                                        </p:attrNameLst>
                                      </p:cBhvr>
                                      <p:tavLst>
                                        <p:tav tm="0">
                                          <p:val>
                                            <p:fltVal val="0.5"/>
                                          </p:val>
                                        </p:tav>
                                        <p:tav tm="100000">
                                          <p:val>
                                            <p:strVal val="#ppt_x"/>
                                          </p:val>
                                        </p:tav>
                                      </p:tavLst>
                                    </p:anim>
                                    <p:anim calcmode="lin" valueType="num">
                                      <p:cBhvr>
                                        <p:cTn id="32" dur="1000" fill="hold"/>
                                        <p:tgtEl>
                                          <p:spTgt spid="11"/>
                                        </p:tgtEl>
                                        <p:attrNameLst>
                                          <p:attrName>ppt_y</p:attrName>
                                        </p:attrNameLst>
                                      </p:cBhvr>
                                      <p:tavLst>
                                        <p:tav tm="0">
                                          <p:val>
                                            <p:strVal val="1+(6*min(max(#ppt_w*#ppt_h,.3),1)-7.4)/-.7*#ppt_h/2"/>
                                          </p:val>
                                        </p:tav>
                                        <p:tav tm="100000">
                                          <p:val>
                                            <p:strVal val="#ppt_y"/>
                                          </p:val>
                                        </p:tav>
                                      </p:tavLst>
                                    </p:anim>
                                  </p:childTnLst>
                                </p:cTn>
                              </p:par>
                              <p:par>
                                <p:cTn id="33" presetID="23" presetClass="entr" presetSubtype="3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6*min(max(#ppt_w*#ppt_h,.3),1)-7.4)/-.7*#ppt_w"/>
                                          </p:val>
                                        </p:tav>
                                        <p:tav tm="100000">
                                          <p:val>
                                            <p:strVal val="#ppt_w"/>
                                          </p:val>
                                        </p:tav>
                                      </p:tavLst>
                                    </p:anim>
                                    <p:anim calcmode="lin" valueType="num">
                                      <p:cBhvr>
                                        <p:cTn id="36" dur="1000" fill="hold"/>
                                        <p:tgtEl>
                                          <p:spTgt spid="9"/>
                                        </p:tgtEl>
                                        <p:attrNameLst>
                                          <p:attrName>ppt_h</p:attrName>
                                        </p:attrNameLst>
                                      </p:cBhvr>
                                      <p:tavLst>
                                        <p:tav tm="0">
                                          <p:val>
                                            <p:strVal val="(6*min(max(#ppt_w*#ppt_h,.3),1)-7.4)/-.7*#ppt_h"/>
                                          </p:val>
                                        </p:tav>
                                        <p:tav tm="100000">
                                          <p:val>
                                            <p:strVal val="#ppt_h"/>
                                          </p:val>
                                        </p:tav>
                                      </p:tavLst>
                                    </p:anim>
                                    <p:anim calcmode="lin" valueType="num">
                                      <p:cBhvr>
                                        <p:cTn id="37" dur="1000" fill="hold"/>
                                        <p:tgtEl>
                                          <p:spTgt spid="9"/>
                                        </p:tgtEl>
                                        <p:attrNameLst>
                                          <p:attrName>ppt_x</p:attrName>
                                        </p:attrNameLst>
                                      </p:cBhvr>
                                      <p:tavLst>
                                        <p:tav tm="0">
                                          <p:val>
                                            <p:fltVal val="0.5"/>
                                          </p:val>
                                        </p:tav>
                                        <p:tav tm="100000">
                                          <p:val>
                                            <p:strVal val="#ppt_x"/>
                                          </p:val>
                                        </p:tav>
                                      </p:tavLst>
                                    </p:anim>
                                    <p:anim calcmode="lin" valueType="num">
                                      <p:cBhvr>
                                        <p:cTn id="38" dur="1000" fill="hold"/>
                                        <p:tgtEl>
                                          <p:spTgt spid="9"/>
                                        </p:tgtEl>
                                        <p:attrNameLst>
                                          <p:attrName>ppt_y</p:attrName>
                                        </p:attrNameLst>
                                      </p:cBhvr>
                                      <p:tavLst>
                                        <p:tav tm="0">
                                          <p:val>
                                            <p:strVal val="1+(6*min(max(#ppt_w*#ppt_h,.3),1)-7.4)/-.7*#ppt_h/2"/>
                                          </p:val>
                                        </p:tav>
                                        <p:tav tm="100000">
                                          <p:val>
                                            <p:strVal val="#ppt_y"/>
                                          </p:val>
                                        </p:tav>
                                      </p:tavLst>
                                    </p:anim>
                                  </p:childTnLst>
                                </p:cTn>
                              </p:par>
                              <p:par>
                                <p:cTn id="39" presetID="45" presetClass="entr"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ppt_w</p:attrName>
                                        </p:attrNameLst>
                                      </p:cBhvr>
                                      <p:tavLst>
                                        <p:tav tm="0" fmla="#ppt_w*sin(2.5*pi*$)">
                                          <p:val>
                                            <p:fltVal val="0"/>
                                          </p:val>
                                        </p:tav>
                                        <p:tav tm="100000">
                                          <p:val>
                                            <p:fltVal val="1"/>
                                          </p:val>
                                        </p:tav>
                                      </p:tavLst>
                                    </p:anim>
                                    <p:anim calcmode="lin" valueType="num">
                                      <p:cBhvr>
                                        <p:cTn id="43" dur="1000" fill="hold"/>
                                        <p:tgtEl>
                                          <p:spTgt spid="8"/>
                                        </p:tgtEl>
                                        <p:attrNameLst>
                                          <p:attrName>ppt_h</p:attrName>
                                        </p:attrNameLst>
                                      </p:cBhvr>
                                      <p:tavLst>
                                        <p:tav tm="0">
                                          <p:val>
                                            <p:strVal val="#ppt_h"/>
                                          </p:val>
                                        </p:tav>
                                        <p:tav tm="100000">
                                          <p:val>
                                            <p:strVal val="#ppt_h"/>
                                          </p:val>
                                        </p:tav>
                                      </p:tavLst>
                                    </p:anim>
                                  </p:childTnLst>
                                </p:cTn>
                              </p:par>
                              <p:par>
                                <p:cTn id="44" presetID="45" presetClass="entr" presetSubtype="0" fill="hold" grpId="1"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ppt_w</p:attrName>
                                        </p:attrNameLst>
                                      </p:cBhvr>
                                      <p:tavLst>
                                        <p:tav tm="0" fmla="#ppt_w*sin(2.5*pi*$)">
                                          <p:val>
                                            <p:fltVal val="0"/>
                                          </p:val>
                                        </p:tav>
                                        <p:tav tm="100000">
                                          <p:val>
                                            <p:fltVal val="1"/>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ppt_w</p:attrName>
                                        </p:attrNameLst>
                                      </p:cBhvr>
                                      <p:tavLst>
                                        <p:tav tm="0" fmla="#ppt_w*sin(2.5*pi*$)">
                                          <p:val>
                                            <p:fltVal val="0"/>
                                          </p:val>
                                        </p:tav>
                                        <p:tav tm="100000">
                                          <p:val>
                                            <p:fltVal val="1"/>
                                          </p:val>
                                        </p:tav>
                                      </p:tavLst>
                                    </p:anim>
                                    <p:anim calcmode="lin" valueType="num">
                                      <p:cBhvr>
                                        <p:cTn id="53" dur="1000" fill="hold"/>
                                        <p:tgtEl>
                                          <p:spTgt spid="12"/>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ppt_w</p:attrName>
                                        </p:attrNameLst>
                                      </p:cBhvr>
                                      <p:tavLst>
                                        <p:tav tm="0" fmla="#ppt_w*sin(2.5*pi*$)">
                                          <p:val>
                                            <p:fltVal val="0"/>
                                          </p:val>
                                        </p:tav>
                                        <p:tav tm="100000">
                                          <p:val>
                                            <p:fltVal val="1"/>
                                          </p:val>
                                        </p:tav>
                                      </p:tavLst>
                                    </p:anim>
                                    <p:anim calcmode="lin" valueType="num">
                                      <p:cBhvr>
                                        <p:cTn id="58" dur="1000" fill="hold"/>
                                        <p:tgtEl>
                                          <p:spTgt spid="11"/>
                                        </p:tgtEl>
                                        <p:attrNameLst>
                                          <p:attrName>ppt_h</p:attrName>
                                        </p:attrNameLst>
                                      </p:cBhvr>
                                      <p:tavLst>
                                        <p:tav tm="0">
                                          <p:val>
                                            <p:strVal val="#ppt_h"/>
                                          </p:val>
                                        </p:tav>
                                        <p:tav tm="100000">
                                          <p:val>
                                            <p:strVal val="#ppt_h"/>
                                          </p:val>
                                        </p:tav>
                                      </p:tavLst>
                                    </p:anim>
                                  </p:childTnLst>
                                </p:cTn>
                              </p:par>
                              <p:par>
                                <p:cTn id="59" presetID="45" presetClass="entr" presetSubtype="0" fill="hold" grpId="1"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ppt_w</p:attrName>
                                        </p:attrNameLst>
                                      </p:cBhvr>
                                      <p:tavLst>
                                        <p:tav tm="0" fmla="#ppt_w*sin(2.5*pi*$)">
                                          <p:val>
                                            <p:fltVal val="0"/>
                                          </p:val>
                                        </p:tav>
                                        <p:tav tm="100000">
                                          <p:val>
                                            <p:fltVal val="1"/>
                                          </p:val>
                                        </p:tav>
                                      </p:tavLst>
                                    </p:anim>
                                    <p:anim calcmode="lin" valueType="num">
                                      <p:cBhvr>
                                        <p:cTn id="63" dur="1000" fill="hold"/>
                                        <p:tgtEl>
                                          <p:spTgt spid="9"/>
                                        </p:tgtEl>
                                        <p:attrNameLst>
                                          <p:attrName>ppt_h</p:attrName>
                                        </p:attrNameLst>
                                      </p:cBhvr>
                                      <p:tavLst>
                                        <p:tav tm="0">
                                          <p:val>
                                            <p:strVal val="#ppt_h"/>
                                          </p:val>
                                        </p:tav>
                                        <p:tav tm="100000">
                                          <p:val>
                                            <p:strVal val="#ppt_h"/>
                                          </p:val>
                                        </p:tav>
                                      </p:tavLst>
                                    </p:anim>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1000"/>
                                        <p:tgtEl>
                                          <p:spTgt spid="2"/>
                                        </p:tgtEl>
                                      </p:cBhvr>
                                    </p:animEffect>
                                    <p:anim calcmode="lin" valueType="num">
                                      <p:cBhvr>
                                        <p:cTn id="85" dur="1000" fill="hold"/>
                                        <p:tgtEl>
                                          <p:spTgt spid="2"/>
                                        </p:tgtEl>
                                        <p:attrNameLst>
                                          <p:attrName>ppt_x</p:attrName>
                                        </p:attrNameLst>
                                      </p:cBhvr>
                                      <p:tavLst>
                                        <p:tav tm="0">
                                          <p:val>
                                            <p:strVal val="#ppt_x"/>
                                          </p:val>
                                        </p:tav>
                                        <p:tav tm="100000">
                                          <p:val>
                                            <p:strVal val="#ppt_x"/>
                                          </p:val>
                                        </p:tav>
                                      </p:tavLst>
                                    </p:anim>
                                    <p:anim calcmode="lin" valueType="num">
                                      <p:cBhvr>
                                        <p:cTn id="8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8"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6" grpId="0"/>
      <p:bldP spid="17" grpId="0"/>
      <p:bldP spid="18" grpId="0"/>
      <p:bldP spid="19" grpId="0"/>
      <p:bldP spid="20"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a:off x="4280626" y="4296311"/>
            <a:ext cx="921108" cy="531803"/>
          </a:xfrm>
          <a:prstGeom prst="line">
            <a:avLst/>
          </a:prstGeom>
          <a:ln>
            <a:solidFill>
              <a:srgbClr val="F3A3A8"/>
            </a:solidFill>
          </a:ln>
        </p:spPr>
        <p:style>
          <a:lnRef idx="1">
            <a:schemeClr val="accent1"/>
          </a:lnRef>
          <a:fillRef idx="0">
            <a:schemeClr val="accent1"/>
          </a:fillRef>
          <a:effectRef idx="0">
            <a:schemeClr val="accent1"/>
          </a:effectRef>
          <a:fontRef idx="minor">
            <a:schemeClr val="tx1"/>
          </a:fontRef>
        </p:style>
      </p:cxnSp>
      <p:sp>
        <p:nvSpPr>
          <p:cNvPr id="33" name="矩形 32">
            <a:hlinkClick r:id="rId1" action="ppaction://hlinksldjump"/>
          </p:cNvPr>
          <p:cNvSpPr/>
          <p:nvPr/>
        </p:nvSpPr>
        <p:spPr>
          <a:xfrm>
            <a:off x="1781810" y="2019300"/>
            <a:ext cx="2367280" cy="398780"/>
          </a:xfrm>
          <a:prstGeom prst="rect">
            <a:avLst/>
          </a:prstGeom>
        </p:spPr>
        <p:txBody>
          <a:bodyPr wrap="square">
            <a:spAutoFit/>
          </a:bodyPr>
          <a:lstStyle/>
          <a:p>
            <a:r>
              <a:rPr lang="zh-CN" sz="2000" b="1" dirty="0">
                <a:solidFill>
                  <a:schemeClr val="tx1">
                    <a:lumMod val="85000"/>
                    <a:lumOff val="15000"/>
                  </a:schemeClr>
                </a:solidFill>
                <a:latin typeface="华文细黑" panose="02010600040101010101" pitchFamily="2" charset="-122"/>
                <a:ea typeface="华文细黑" panose="02010600040101010101" pitchFamily="2" charset="-122"/>
              </a:rPr>
              <a:t>信息的辨别能力</a:t>
            </a:r>
            <a:endParaRPr lang="zh-CN" sz="2000" b="1" dirty="0">
              <a:solidFill>
                <a:schemeClr val="tx1">
                  <a:lumMod val="85000"/>
                  <a:lumOff val="15000"/>
                </a:schemeClr>
              </a:solidFill>
              <a:latin typeface="华文细黑" panose="02010600040101010101" pitchFamily="2" charset="-122"/>
              <a:ea typeface="华文细黑" panose="02010600040101010101" pitchFamily="2" charset="-122"/>
            </a:endParaRPr>
          </a:p>
        </p:txBody>
      </p:sp>
      <p:sp>
        <p:nvSpPr>
          <p:cNvPr id="35" name="矩形 34">
            <a:hlinkClick r:id="rId2" action="ppaction://hlinksldjump"/>
          </p:cNvPr>
          <p:cNvSpPr/>
          <p:nvPr/>
        </p:nvSpPr>
        <p:spPr>
          <a:xfrm>
            <a:off x="2094230" y="4639310"/>
            <a:ext cx="2387600" cy="398780"/>
          </a:xfrm>
          <a:prstGeom prst="rect">
            <a:avLst/>
          </a:prstGeom>
        </p:spPr>
        <p:txBody>
          <a:bodyPr wrap="square">
            <a:spAutoFit/>
          </a:bodyPr>
          <a:lstStyle/>
          <a:p>
            <a:r>
              <a:rPr lang="zh-CN" altLang="en-US" sz="2000" b="1" dirty="0">
                <a:solidFill>
                  <a:schemeClr val="tx1">
                    <a:lumMod val="85000"/>
                    <a:lumOff val="15000"/>
                  </a:schemeClr>
                </a:solidFill>
                <a:latin typeface="华文细黑" panose="02010600040101010101" pitchFamily="2" charset="-122"/>
                <a:ea typeface="华文细黑" panose="02010600040101010101" pitchFamily="2" charset="-122"/>
              </a:rPr>
              <a:t>了解收录评价体系</a:t>
            </a:r>
            <a:endParaRPr lang="zh-CN" altLang="en-US" sz="2000" b="1" dirty="0">
              <a:solidFill>
                <a:schemeClr val="tx1">
                  <a:lumMod val="85000"/>
                  <a:lumOff val="15000"/>
                </a:schemeClr>
              </a:solidFill>
              <a:latin typeface="华文细黑" panose="02010600040101010101" pitchFamily="2" charset="-122"/>
              <a:ea typeface="华文细黑" panose="02010600040101010101" pitchFamily="2" charset="-122"/>
            </a:endParaRPr>
          </a:p>
        </p:txBody>
      </p:sp>
      <p:sp>
        <p:nvSpPr>
          <p:cNvPr id="37" name="矩形 36">
            <a:hlinkClick r:id="rId3" action="ppaction://hlinksldjump"/>
          </p:cNvPr>
          <p:cNvSpPr/>
          <p:nvPr/>
        </p:nvSpPr>
        <p:spPr>
          <a:xfrm>
            <a:off x="7174230" y="2018030"/>
            <a:ext cx="2823210" cy="398780"/>
          </a:xfrm>
          <a:prstGeom prst="rect">
            <a:avLst/>
          </a:prstGeom>
        </p:spPr>
        <p:txBody>
          <a:bodyPr wrap="square">
            <a:spAutoFit/>
          </a:bodyPr>
          <a:lstStyle/>
          <a:p>
            <a:pPr algn="r"/>
            <a:r>
              <a:rPr lang="zh-CN" altLang="en-US" sz="2000" b="1" dirty="0">
                <a:solidFill>
                  <a:schemeClr val="tx1">
                    <a:lumMod val="85000"/>
                    <a:lumOff val="15000"/>
                  </a:schemeClr>
                </a:solidFill>
                <a:latin typeface="华文细黑" panose="02010600040101010101" pitchFamily="2" charset="-122"/>
                <a:ea typeface="华文细黑" panose="02010600040101010101" pitchFamily="2" charset="-122"/>
              </a:rPr>
              <a:t>全文数据库的检索利用</a:t>
            </a:r>
            <a:endParaRPr lang="zh-CN" altLang="en-US" sz="2000" b="1" dirty="0">
              <a:solidFill>
                <a:schemeClr val="tx1">
                  <a:lumMod val="85000"/>
                  <a:lumOff val="15000"/>
                </a:schemeClr>
              </a:solidFill>
              <a:latin typeface="华文细黑" panose="02010600040101010101" pitchFamily="2" charset="-122"/>
              <a:ea typeface="华文细黑" panose="02010600040101010101" pitchFamily="2" charset="-122"/>
            </a:endParaRPr>
          </a:p>
        </p:txBody>
      </p:sp>
      <p:sp>
        <p:nvSpPr>
          <p:cNvPr id="39" name="任意多边形 38"/>
          <p:cNvSpPr/>
          <p:nvPr/>
        </p:nvSpPr>
        <p:spPr>
          <a:xfrm rot="1800000">
            <a:off x="6051502" y="3773424"/>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华文细黑" panose="02010600040101010101" pitchFamily="2" charset="-122"/>
              <a:ea typeface="华文细黑" panose="02010600040101010101" pitchFamily="2" charset="-122"/>
            </a:endParaRPr>
          </a:p>
        </p:txBody>
      </p:sp>
      <p:sp>
        <p:nvSpPr>
          <p:cNvPr id="40" name="任意多边形 39"/>
          <p:cNvSpPr/>
          <p:nvPr/>
        </p:nvSpPr>
        <p:spPr>
          <a:xfrm rot="9000000">
            <a:off x="6048841" y="4774776"/>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华文细黑" panose="02010600040101010101" pitchFamily="2" charset="-122"/>
              <a:ea typeface="华文细黑" panose="02010600040101010101" pitchFamily="2" charset="-122"/>
            </a:endParaRPr>
          </a:p>
        </p:txBody>
      </p:sp>
      <p:sp>
        <p:nvSpPr>
          <p:cNvPr id="41" name="任意多边形 40"/>
          <p:cNvSpPr/>
          <p:nvPr/>
        </p:nvSpPr>
        <p:spPr>
          <a:xfrm rot="1800000">
            <a:off x="4833588" y="3580087"/>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华文细黑" panose="02010600040101010101" pitchFamily="2" charset="-122"/>
              <a:ea typeface="华文细黑" panose="02010600040101010101" pitchFamily="2" charset="-122"/>
            </a:endParaRPr>
          </a:p>
        </p:txBody>
      </p:sp>
      <p:sp>
        <p:nvSpPr>
          <p:cNvPr id="42" name="任意多边形 41"/>
          <p:cNvSpPr/>
          <p:nvPr/>
        </p:nvSpPr>
        <p:spPr>
          <a:xfrm rot="1800000">
            <a:off x="5588429" y="2750660"/>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华文细黑" panose="02010600040101010101" pitchFamily="2" charset="-122"/>
              <a:ea typeface="华文细黑" panose="02010600040101010101" pitchFamily="2" charset="-122"/>
            </a:endParaRPr>
          </a:p>
        </p:txBody>
      </p:sp>
      <p:sp>
        <p:nvSpPr>
          <p:cNvPr id="43" name="任意多边形 42"/>
          <p:cNvSpPr/>
          <p:nvPr/>
        </p:nvSpPr>
        <p:spPr>
          <a:xfrm rot="1800000">
            <a:off x="4377000" y="2526825"/>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华文细黑" panose="02010600040101010101" pitchFamily="2" charset="-122"/>
              <a:ea typeface="华文细黑" panose="02010600040101010101" pitchFamily="2" charset="-122"/>
            </a:endParaRPr>
          </a:p>
        </p:txBody>
      </p:sp>
      <p:sp>
        <p:nvSpPr>
          <p:cNvPr id="44" name="任意多边形 43"/>
          <p:cNvSpPr/>
          <p:nvPr/>
        </p:nvSpPr>
        <p:spPr>
          <a:xfrm rot="16200000">
            <a:off x="4716396" y="3254129"/>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华文细黑" panose="02010600040101010101" pitchFamily="2" charset="-122"/>
              <a:ea typeface="华文细黑" panose="02010600040101010101" pitchFamily="2" charset="-122"/>
            </a:endParaRPr>
          </a:p>
        </p:txBody>
      </p:sp>
      <p:sp>
        <p:nvSpPr>
          <p:cNvPr id="45" name="任意多边形 44"/>
          <p:cNvSpPr/>
          <p:nvPr/>
        </p:nvSpPr>
        <p:spPr>
          <a:xfrm rot="9000000">
            <a:off x="5585768" y="3752012"/>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华文细黑" panose="02010600040101010101" pitchFamily="2" charset="-122"/>
              <a:ea typeface="华文细黑" panose="02010600040101010101" pitchFamily="2" charset="-122"/>
            </a:endParaRPr>
          </a:p>
        </p:txBody>
      </p:sp>
      <p:sp>
        <p:nvSpPr>
          <p:cNvPr id="46" name="任意多边形 45"/>
          <p:cNvSpPr/>
          <p:nvPr/>
        </p:nvSpPr>
        <p:spPr>
          <a:xfrm rot="16200000">
            <a:off x="3504967" y="3030293"/>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华文细黑" panose="02010600040101010101" pitchFamily="2" charset="-122"/>
              <a:ea typeface="华文细黑" panose="02010600040101010101" pitchFamily="2" charset="-122"/>
            </a:endParaRPr>
          </a:p>
        </p:txBody>
      </p:sp>
      <p:sp>
        <p:nvSpPr>
          <p:cNvPr id="47" name="任意多边形 46"/>
          <p:cNvSpPr/>
          <p:nvPr/>
        </p:nvSpPr>
        <p:spPr>
          <a:xfrm rot="9000000">
            <a:off x="4374339" y="3528177"/>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华文细黑" panose="02010600040101010101" pitchFamily="2" charset="-122"/>
              <a:ea typeface="华文细黑" panose="02010600040101010101" pitchFamily="2" charset="-122"/>
            </a:endParaRPr>
          </a:p>
        </p:txBody>
      </p:sp>
      <p:sp>
        <p:nvSpPr>
          <p:cNvPr id="48" name="任意多边形 47"/>
          <p:cNvSpPr/>
          <p:nvPr/>
        </p:nvSpPr>
        <p:spPr>
          <a:xfrm rot="16200000">
            <a:off x="5179469" y="4276892"/>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华文细黑" panose="02010600040101010101" pitchFamily="2" charset="-122"/>
              <a:ea typeface="华文细黑" panose="02010600040101010101" pitchFamily="2" charset="-122"/>
            </a:endParaRPr>
          </a:p>
        </p:txBody>
      </p:sp>
      <p:sp>
        <p:nvSpPr>
          <p:cNvPr id="49" name="任意多边形 48"/>
          <p:cNvSpPr/>
          <p:nvPr/>
        </p:nvSpPr>
        <p:spPr>
          <a:xfrm rot="9000000">
            <a:off x="4830926" y="4581439"/>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华文细黑" panose="02010600040101010101" pitchFamily="2" charset="-122"/>
              <a:ea typeface="华文细黑" panose="02010600040101010101" pitchFamily="2" charset="-122"/>
            </a:endParaRPr>
          </a:p>
        </p:txBody>
      </p:sp>
      <p:sp>
        <p:nvSpPr>
          <p:cNvPr id="50" name="任意多边形 49"/>
          <p:cNvSpPr/>
          <p:nvPr/>
        </p:nvSpPr>
        <p:spPr>
          <a:xfrm rot="16200000">
            <a:off x="3961554" y="4083555"/>
            <a:ext cx="2084929" cy="200495"/>
          </a:xfrm>
          <a:custGeom>
            <a:avLst/>
            <a:gdLst>
              <a:gd name="connsiteX0" fmla="*/ 228753 w 4101353"/>
              <a:gd name="connsiteY0" fmla="*/ 0 h 394402"/>
              <a:gd name="connsiteX1" fmla="*/ 3872600 w 4101353"/>
              <a:gd name="connsiteY1" fmla="*/ 0 h 394402"/>
              <a:gd name="connsiteX2" fmla="*/ 4101353 w 4101353"/>
              <a:gd name="connsiteY2" fmla="*/ 394402 h 394402"/>
              <a:gd name="connsiteX3" fmla="*/ 0 w 4101353"/>
              <a:gd name="connsiteY3" fmla="*/ 394402 h 394402"/>
            </a:gdLst>
            <a:ahLst/>
            <a:cxnLst>
              <a:cxn ang="0">
                <a:pos x="connsiteX0" y="connsiteY0"/>
              </a:cxn>
              <a:cxn ang="0">
                <a:pos x="connsiteX1" y="connsiteY1"/>
              </a:cxn>
              <a:cxn ang="0">
                <a:pos x="connsiteX2" y="connsiteY2"/>
              </a:cxn>
              <a:cxn ang="0">
                <a:pos x="connsiteX3" y="connsiteY3"/>
              </a:cxn>
            </a:cxnLst>
            <a:rect l="l" t="t" r="r" b="b"/>
            <a:pathLst>
              <a:path w="4101353" h="394402">
                <a:moveTo>
                  <a:pt x="228753" y="0"/>
                </a:moveTo>
                <a:lnTo>
                  <a:pt x="3872600" y="0"/>
                </a:lnTo>
                <a:lnTo>
                  <a:pt x="4101353" y="394402"/>
                </a:lnTo>
                <a:lnTo>
                  <a:pt x="0" y="394402"/>
                </a:lnTo>
                <a:close/>
              </a:path>
            </a:pathLst>
          </a:custGeom>
          <a:gradFill>
            <a:gsLst>
              <a:gs pos="100000">
                <a:srgbClr val="2E5DAA"/>
              </a:gs>
              <a:gs pos="56000">
                <a:srgbClr val="F3A3A8"/>
              </a:gs>
            </a:gsLst>
            <a:lin ang="3600000" scaled="0"/>
          </a:gra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华文细黑" panose="02010600040101010101" pitchFamily="2" charset="-122"/>
              <a:ea typeface="华文细黑" panose="02010600040101010101" pitchFamily="2" charset="-122"/>
            </a:endParaRPr>
          </a:p>
        </p:txBody>
      </p:sp>
      <p:sp>
        <p:nvSpPr>
          <p:cNvPr id="52" name="矩形 51">
            <a:hlinkClick r:id="rId4" action="ppaction://hlinksldjump"/>
          </p:cNvPr>
          <p:cNvSpPr/>
          <p:nvPr/>
        </p:nvSpPr>
        <p:spPr>
          <a:xfrm>
            <a:off x="8084820" y="4634865"/>
            <a:ext cx="2565400" cy="398780"/>
          </a:xfrm>
          <a:prstGeom prst="rect">
            <a:avLst/>
          </a:prstGeom>
        </p:spPr>
        <p:txBody>
          <a:bodyPr wrap="square">
            <a:spAutoFit/>
          </a:bodyPr>
          <a:lstStyle/>
          <a:p>
            <a:r>
              <a:rPr lang="zh-CN" altLang="en-US" sz="2000" b="1" dirty="0">
                <a:solidFill>
                  <a:schemeClr val="tx1">
                    <a:lumMod val="85000"/>
                    <a:lumOff val="15000"/>
                  </a:schemeClr>
                </a:solidFill>
                <a:latin typeface="华文细黑" panose="02010600040101010101" pitchFamily="2" charset="-122"/>
                <a:ea typeface="华文细黑" panose="02010600040101010101" pitchFamily="2" charset="-122"/>
              </a:rPr>
              <a:t>一站式检索发现系统</a:t>
            </a:r>
            <a:endParaRPr lang="zh-CN" altLang="en-US" sz="2000" b="1" dirty="0">
              <a:solidFill>
                <a:schemeClr val="tx1">
                  <a:lumMod val="85000"/>
                  <a:lumOff val="15000"/>
                </a:schemeClr>
              </a:solidFill>
              <a:latin typeface="华文细黑" panose="02010600040101010101" pitchFamily="2" charset="-122"/>
              <a:ea typeface="华文细黑" panose="02010600040101010101" pitchFamily="2" charset="-122"/>
            </a:endParaRPr>
          </a:p>
        </p:txBody>
      </p:sp>
      <p:cxnSp>
        <p:nvCxnSpPr>
          <p:cNvPr id="53" name="直接连接符 52"/>
          <p:cNvCxnSpPr/>
          <p:nvPr/>
        </p:nvCxnSpPr>
        <p:spPr>
          <a:xfrm>
            <a:off x="5718152" y="1978692"/>
            <a:ext cx="1604187" cy="926177"/>
          </a:xfrm>
          <a:prstGeom prst="line">
            <a:avLst/>
          </a:prstGeom>
          <a:ln>
            <a:solidFill>
              <a:srgbClr val="F3A3A8"/>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6408677" y="4938852"/>
            <a:ext cx="680216" cy="392723"/>
          </a:xfrm>
          <a:prstGeom prst="line">
            <a:avLst/>
          </a:prstGeom>
          <a:ln>
            <a:solidFill>
              <a:srgbClr val="F3A3A8"/>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5314593" y="3072947"/>
            <a:ext cx="753963" cy="435301"/>
          </a:xfrm>
          <a:prstGeom prst="line">
            <a:avLst/>
          </a:prstGeom>
          <a:ln>
            <a:solidFill>
              <a:srgbClr val="F3A3A8"/>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6509" y="258236"/>
            <a:ext cx="1501840" cy="1200863"/>
            <a:chOff x="-259892" y="-1"/>
            <a:chExt cx="1501840" cy="1200863"/>
          </a:xfrm>
        </p:grpSpPr>
        <p:sp>
          <p:nvSpPr>
            <p:cNvPr id="28" name="素材框 27"/>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32" name="文本框 31"/>
            <p:cNvSpPr txBox="1"/>
            <p:nvPr/>
          </p:nvSpPr>
          <p:spPr>
            <a:xfrm>
              <a:off x="353201" y="383933"/>
              <a:ext cx="655093" cy="583565"/>
            </a:xfrm>
            <a:prstGeom prst="rect">
              <a:avLst/>
            </a:prstGeom>
            <a:noFill/>
          </p:spPr>
          <p:txBody>
            <a:bodyPr wrap="square" rtlCol="0">
              <a:spAutoFit/>
            </a:bodyPr>
            <a:lstStyle/>
            <a:p>
              <a:endParaRPr lang="zh-CN" altLang="en-US" sz="3200" dirty="0">
                <a:latin typeface="Impact" panose="020B0806030902050204" pitchFamily="34" charset="0"/>
              </a:endParaRPr>
            </a:p>
          </p:txBody>
        </p:sp>
      </p:grpSp>
      <p:sp>
        <p:nvSpPr>
          <p:cNvPr id="2" name="Rectangle 29"/>
          <p:cNvSpPr>
            <a:spLocks noGrp="1"/>
          </p:cNvSpPr>
          <p:nvPr>
            <p:ph type="title"/>
          </p:nvPr>
        </p:nvSpPr>
        <p:spPr>
          <a:xfrm>
            <a:off x="1369350" y="597190"/>
            <a:ext cx="6289675" cy="685800"/>
          </a:xfrm>
        </p:spPr>
        <p:txBody>
          <a:bodyPr wrap="square" anchor="ctr"/>
          <a:lstStyle/>
          <a:p>
            <a:pPr lvl="0" indent="0" algn="l" eaLnBrk="1" fontAlgn="base" hangingPunct="1"/>
            <a:r>
              <a:rPr lang="zh-CN" sz="2800" b="1" strike="noStrike" noProof="1">
                <a:latin typeface="Impact" panose="020B0806030902050204" pitchFamily="34" charset="0"/>
                <a:ea typeface="+mn-ea"/>
                <a:cs typeface="+mn-cs"/>
                <a:sym typeface="Arial" panose="020B0604020202020204" pitchFamily="34" charset="0"/>
              </a:rPr>
              <a:t>熟练的信息技能</a:t>
            </a:r>
            <a:endParaRPr lang="zh-CN" sz="2800" b="1" strike="noStrike" noProof="1">
              <a:latin typeface="Impact" panose="020B0806030902050204" pitchFamily="34" charset="0"/>
              <a:ea typeface="+mn-ea"/>
              <a:cs typeface="+mn-cs"/>
              <a:sym typeface="Arial" panose="020B0604020202020204" pitchFamily="34" charset="0"/>
            </a:endParaRPr>
          </a:p>
        </p:txBody>
      </p:sp>
      <p:sp>
        <p:nvSpPr>
          <p:cNvPr id="3" name="文本框 2"/>
          <p:cNvSpPr txBox="1"/>
          <p:nvPr/>
        </p:nvSpPr>
        <p:spPr>
          <a:xfrm>
            <a:off x="447675" y="641985"/>
            <a:ext cx="974090" cy="583565"/>
          </a:xfrm>
          <a:prstGeom prst="rect">
            <a:avLst/>
          </a:prstGeom>
          <a:noFill/>
        </p:spPr>
        <p:txBody>
          <a:bodyPr wrap="square" rtlCol="0">
            <a:spAutoFit/>
          </a:bodyPr>
          <a:lstStyle/>
          <a:p>
            <a:pPr algn="ctr"/>
            <a:r>
              <a:rPr lang="en-US" altLang="zh-CN" sz="3200" dirty="0">
                <a:latin typeface="Impact" panose="020B0806030902050204" pitchFamily="34" charset="0"/>
              </a:rPr>
              <a:t>2.2.3</a:t>
            </a:r>
            <a:endParaRPr lang="zh-CN" altLang="en-US" sz="3200" dirty="0">
              <a:latin typeface="Impact" panose="020B0806030902050204" pitchFamily="34" charset="0"/>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p:bldP spid="5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2"/>
          <p:cNvSpPr txBox="1"/>
          <p:nvPr/>
        </p:nvSpPr>
        <p:spPr>
          <a:xfrm>
            <a:off x="1440166" y="656590"/>
            <a:ext cx="5040328" cy="521970"/>
          </a:xfrm>
          <a:prstGeom prst="rect">
            <a:avLst/>
          </a:prstGeom>
          <a:noFill/>
          <a:ln w="9525">
            <a:noFill/>
          </a:ln>
        </p:spPr>
        <p:txBody>
          <a:bodyPr anchor="t">
            <a:spAutoFit/>
          </a:bodyPr>
          <a:lstStyle/>
          <a:p>
            <a:r>
              <a:rPr lang="zh-CN" sz="2800" b="1" noProof="1">
                <a:latin typeface="Impact" panose="020B0806030902050204" pitchFamily="34" charset="0"/>
                <a:sym typeface="Arial" panose="020B0604020202020204" pitchFamily="34" charset="0"/>
              </a:rPr>
              <a:t>信息辨别能力</a:t>
            </a:r>
            <a:endParaRPr lang="zh-CN" sz="2800" b="1" noProof="1">
              <a:latin typeface="Impact" panose="020B0806030902050204" pitchFamily="34" charset="0"/>
              <a:sym typeface="Arial" panose="020B0604020202020204" pitchFamily="34" charset="0"/>
            </a:endParaRPr>
          </a:p>
        </p:txBody>
      </p:sp>
      <p:sp>
        <p:nvSpPr>
          <p:cNvPr id="2" name="素材框 1"/>
          <p:cNvSpPr/>
          <p:nvPr/>
        </p:nvSpPr>
        <p:spPr>
          <a:xfrm rot="16200000">
            <a:off x="1896745" y="1196340"/>
            <a:ext cx="3160395" cy="5353685"/>
          </a:xfrm>
          <a:prstGeom prst="frame">
            <a:avLst>
              <a:gd name="adj1" fmla="val 50000"/>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8" name="矩形 257"/>
          <p:cNvSpPr/>
          <p:nvPr/>
        </p:nvSpPr>
        <p:spPr>
          <a:xfrm>
            <a:off x="6480810" y="1082040"/>
            <a:ext cx="5198110" cy="5445125"/>
          </a:xfrm>
          <a:prstGeom prst="rect">
            <a:avLst/>
          </a:prstGeom>
        </p:spPr>
        <p:txBody>
          <a:bodyPr wrap="square">
            <a:spAutoFit/>
          </a:bodyPr>
          <a:lstStyle/>
          <a:p>
            <a:pPr>
              <a:lnSpc>
                <a:spcPct val="150000"/>
              </a:lnSpc>
              <a:spcBef>
                <a:spcPct val="20000"/>
              </a:spcBef>
              <a:spcAft>
                <a:spcPct val="20000"/>
              </a:spcAft>
            </a:pPr>
            <a:r>
              <a:rPr lang="zh-CN" altLang="en-US" sz="2400" b="1" dirty="0">
                <a:latin typeface="黑体" panose="02010609060101010101" charset="-122"/>
                <a:ea typeface="黑体" panose="02010609060101010101" charset="-122"/>
                <a:cs typeface="微软雅黑" panose="020B0503020204020204" charset="-122"/>
                <a:sym typeface="Arial" panose="020B0604020202020204" pitchFamily="34" charset="0"/>
              </a:rPr>
              <a:t>魏则西</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，西安电子科技大学2012级学生，2014年4月，检查出滑膜肉瘤，</a:t>
            </a:r>
            <a:r>
              <a:rPr dirty="0">
                <a:latin typeface="微软雅黑" panose="020B0503020204020204" charset="-122"/>
                <a:ea typeface="微软雅黑" panose="020B0503020204020204" charset="-122"/>
                <a:cs typeface="微软雅黑" panose="020B0503020204020204" charset="-122"/>
                <a:sym typeface="Arial" panose="020B0604020202020204" pitchFamily="34" charset="0"/>
              </a:rPr>
              <a:t>在通过百度搜索得知“武警北京总队第二医院”后，魏则西父母前往考察，并被该医院李姓医生告知可</a:t>
            </a:r>
            <a:r>
              <a:rPr lang="zh-CN" dirty="0">
                <a:latin typeface="微软雅黑" panose="020B0503020204020204" charset="-122"/>
                <a:ea typeface="微软雅黑" panose="020B0503020204020204" charset="-122"/>
                <a:cs typeface="微软雅黑" panose="020B0503020204020204" charset="-122"/>
                <a:sym typeface="Arial" panose="020B0604020202020204" pitchFamily="34" charset="0"/>
              </a:rPr>
              <a:t>进行</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生物细胞免疫疗法</a:t>
            </a:r>
            <a:r>
              <a:rPr dirty="0">
                <a:latin typeface="微软雅黑" panose="020B0503020204020204" charset="-122"/>
                <a:ea typeface="微软雅黑" panose="020B0503020204020204" charset="-122"/>
                <a:cs typeface="微软雅黑" panose="020B0503020204020204" charset="-122"/>
                <a:sym typeface="Arial" panose="020B0604020202020204" pitchFamily="34" charset="0"/>
              </a:rPr>
              <a:t>治疗，于是魏则西开始了在</a:t>
            </a:r>
            <a:r>
              <a:rPr lang="zh-CN" dirty="0">
                <a:latin typeface="微软雅黑" panose="020B0503020204020204" charset="-122"/>
                <a:ea typeface="微软雅黑" panose="020B0503020204020204" charset="-122"/>
                <a:cs typeface="微软雅黑" panose="020B0503020204020204" charset="-122"/>
                <a:sym typeface="Arial" panose="020B0604020202020204" pitchFamily="34" charset="0"/>
              </a:rPr>
              <a:t>此</a:t>
            </a:r>
            <a:r>
              <a:rPr dirty="0">
                <a:latin typeface="微软雅黑" panose="020B0503020204020204" charset="-122"/>
                <a:ea typeface="微软雅黑" panose="020B0503020204020204" charset="-122"/>
                <a:cs typeface="微软雅黑" panose="020B0503020204020204" charset="-122"/>
                <a:sym typeface="Arial" panose="020B0604020202020204" pitchFamily="34" charset="0"/>
              </a:rPr>
              <a:t>院先后4次的治疗</a:t>
            </a:r>
            <a:r>
              <a:rPr lang="zh-CN" dirty="0">
                <a:latin typeface="微软雅黑" panose="020B0503020204020204" charset="-122"/>
                <a:ea typeface="微软雅黑" panose="020B0503020204020204" charset="-122"/>
                <a:cs typeface="微软雅黑" panose="020B0503020204020204" charset="-122"/>
                <a:sym typeface="Arial" panose="020B0604020202020204" pitchFamily="34" charset="0"/>
              </a:rPr>
              <a:t>，花费</a:t>
            </a:r>
            <a:r>
              <a:rPr lang="en-US" altLang="zh-CN" dirty="0">
                <a:latin typeface="微软雅黑" panose="020B0503020204020204" charset="-122"/>
                <a:ea typeface="微软雅黑" panose="020B0503020204020204" charset="-122"/>
                <a:cs typeface="微软雅黑" panose="020B0503020204020204" charset="-122"/>
                <a:sym typeface="Arial" panose="020B0604020202020204" pitchFamily="34" charset="0"/>
              </a:rPr>
              <a:t>20</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万元，没有效果</a:t>
            </a:r>
            <a:r>
              <a:rPr dirty="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2016年4月，魏则西去世。之后生物细胞免疫疗法“走上台前”，也再度将百度推上了舆论的风口浪尖，以及由此牵扯出来的中国私营医疗莆田系的资本与利益黑幕。</a:t>
            </a:r>
            <a:endPar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50000"/>
              </a:lnSpc>
              <a:spcBef>
                <a:spcPct val="20000"/>
              </a:spcBef>
              <a:spcAft>
                <a:spcPct val="20000"/>
              </a:spcAft>
            </a:pPr>
            <a:r>
              <a:rPr lang="zh-CN" altLang="en-US" sz="2000" dirty="0">
                <a:latin typeface="黑体" panose="02010609060101010101" charset="-122"/>
                <a:ea typeface="黑体" panose="02010609060101010101" charset="-122"/>
                <a:cs typeface="黑体" panose="02010609060101010101" charset="-122"/>
              </a:rPr>
              <a:t>对此，你对大学生信息获取渠道与辨别的能力持怎么样的看法？</a:t>
            </a:r>
            <a:endParaRPr lang="zh-CN" altLang="en-US" sz="2000" dirty="0">
              <a:latin typeface="黑体" panose="02010609060101010101" charset="-122"/>
              <a:ea typeface="黑体" panose="02010609060101010101" charset="-122"/>
              <a:cs typeface="黑体" panose="02010609060101010101" charset="-122"/>
            </a:endParaRPr>
          </a:p>
        </p:txBody>
      </p:sp>
      <p:sp>
        <p:nvSpPr>
          <p:cNvPr id="264" name="文本框 263"/>
          <p:cNvSpPr txBox="1"/>
          <p:nvPr/>
        </p:nvSpPr>
        <p:spPr>
          <a:xfrm>
            <a:off x="3794125" y="3343275"/>
            <a:ext cx="2237740" cy="583565"/>
          </a:xfrm>
          <a:prstGeom prst="rect">
            <a:avLst/>
          </a:prstGeom>
          <a:noFill/>
        </p:spPr>
        <p:txBody>
          <a:bodyPr wrap="square" rtlCol="0">
            <a:spAutoFit/>
          </a:bodyPr>
          <a:lstStyle/>
          <a:p>
            <a:r>
              <a:rPr lang="zh-CN" altLang="en-US" sz="3200" b="1" dirty="0">
                <a:latin typeface="微软雅黑" panose="020B0503020204020204" charset="-122"/>
                <a:ea typeface="微软雅黑" panose="020B0503020204020204" charset="-122"/>
              </a:rPr>
              <a:t>魏则西事件</a:t>
            </a:r>
            <a:endParaRPr lang="zh-CN" altLang="en-US" sz="3200" b="1"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1191895" y="2525395"/>
            <a:ext cx="2428240" cy="2694940"/>
          </a:xfrm>
          <a:prstGeom prst="rect">
            <a:avLst/>
          </a:prstGeom>
        </p:spPr>
      </p:pic>
      <p:sp>
        <p:nvSpPr>
          <p:cNvPr id="5" name="文本框 4"/>
          <p:cNvSpPr txBox="1"/>
          <p:nvPr/>
        </p:nvSpPr>
        <p:spPr>
          <a:xfrm>
            <a:off x="507365" y="564515"/>
            <a:ext cx="774700" cy="706755"/>
          </a:xfrm>
          <a:prstGeom prst="rect">
            <a:avLst/>
          </a:prstGeom>
          <a:noFill/>
        </p:spPr>
        <p:txBody>
          <a:bodyPr wrap="none" rtlCol="0">
            <a:spAutoFit/>
          </a:bodyPr>
          <a:lstStyle/>
          <a:p>
            <a:r>
              <a:rPr lang="en-US" altLang="zh-CN" sz="4000" b="1">
                <a:latin typeface="Times New Roman" panose="02020603050405020304" pitchFamily="18" charset="0"/>
                <a:cs typeface="Times New Roman" panose="02020603050405020304" pitchFamily="18" charset="0"/>
              </a:rPr>
              <a:t>(1)</a:t>
            </a:r>
            <a:endParaRPr lang="en-US" altLang="zh-CN" sz="4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barn(inVertical)">
                                      <p:cBhvr>
                                        <p:cTn id="7"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346200" y="1004570"/>
            <a:ext cx="7211695" cy="5883910"/>
          </a:xfrm>
          <a:prstGeom prst="rect">
            <a:avLst/>
          </a:prstGeom>
        </p:spPr>
      </p:pic>
      <p:pic>
        <p:nvPicPr>
          <p:cNvPr id="3" name="图片 2"/>
          <p:cNvPicPr>
            <a:picLocks noChangeAspect="1"/>
          </p:cNvPicPr>
          <p:nvPr/>
        </p:nvPicPr>
        <p:blipFill>
          <a:blip r:embed="rId2"/>
          <a:stretch>
            <a:fillRect/>
          </a:stretch>
        </p:blipFill>
        <p:spPr>
          <a:xfrm>
            <a:off x="3869055" y="1003935"/>
            <a:ext cx="6743700" cy="5884545"/>
          </a:xfrm>
          <a:prstGeom prst="rect">
            <a:avLst/>
          </a:prstGeom>
        </p:spPr>
      </p:pic>
      <p:sp>
        <p:nvSpPr>
          <p:cNvPr id="4" name="文本框 3"/>
          <p:cNvSpPr txBox="1"/>
          <p:nvPr/>
        </p:nvSpPr>
        <p:spPr>
          <a:xfrm>
            <a:off x="3869055" y="358775"/>
            <a:ext cx="5770880" cy="398780"/>
          </a:xfrm>
          <a:prstGeom prst="rect">
            <a:avLst/>
          </a:prstGeom>
          <a:noFill/>
        </p:spPr>
        <p:txBody>
          <a:bodyPr wrap="none" rtlCol="0">
            <a:spAutoFit/>
          </a:bodyPr>
          <a:lstStyle/>
          <a:p>
            <a:r>
              <a:rPr lang="zh-CN" altLang="en-US" sz="2000" b="1"/>
              <a:t>选择专业的工具，可以为我们提供更有价值的参考</a:t>
            </a:r>
            <a:endParaRPr lang="zh-CN" altLang="en-US" sz="2000" b="1"/>
          </a:p>
        </p:txBody>
      </p:sp>
      <p:sp>
        <p:nvSpPr>
          <p:cNvPr id="5" name="直角上箭头 4">
            <a:hlinkClick r:id="rId3" action="ppaction://hlinksldjump"/>
          </p:cNvPr>
          <p:cNvSpPr/>
          <p:nvPr/>
        </p:nvSpPr>
        <p:spPr>
          <a:xfrm>
            <a:off x="342265" y="6135370"/>
            <a:ext cx="458470" cy="391795"/>
          </a:xfrm>
          <a:prstGeom prst="ben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2"/>
          <p:cNvSpPr txBox="1"/>
          <p:nvPr/>
        </p:nvSpPr>
        <p:spPr>
          <a:xfrm>
            <a:off x="1468106" y="638810"/>
            <a:ext cx="5040328" cy="521970"/>
          </a:xfrm>
          <a:prstGeom prst="rect">
            <a:avLst/>
          </a:prstGeom>
          <a:noFill/>
          <a:ln w="9525">
            <a:noFill/>
          </a:ln>
        </p:spPr>
        <p:txBody>
          <a:bodyPr anchor="t">
            <a:spAutoFit/>
          </a:bodyPr>
          <a:lstStyle/>
          <a:p>
            <a:pPr algn="l"/>
            <a:r>
              <a:rPr lang="zh-CN" sz="2800" b="1" noProof="1">
                <a:latin typeface="Impact" panose="020B0806030902050204" pitchFamily="34" charset="0"/>
                <a:sym typeface="Arial" panose="020B0604020202020204" pitchFamily="34" charset="0"/>
              </a:rPr>
              <a:t>全文数据库的检索与利用</a:t>
            </a:r>
            <a:endParaRPr lang="en-US" altLang="zh-CN" sz="2800" b="1" noProof="1">
              <a:latin typeface="Impact" panose="020B0806030902050204" pitchFamily="34" charset="0"/>
              <a:sym typeface="Arial" panose="020B0604020202020204" pitchFamily="34" charset="0"/>
            </a:endParaRPr>
          </a:p>
        </p:txBody>
      </p:sp>
      <p:sp>
        <p:nvSpPr>
          <p:cNvPr id="52227" name="Rectangle 3"/>
          <p:cNvSpPr/>
          <p:nvPr/>
        </p:nvSpPr>
        <p:spPr>
          <a:xfrm>
            <a:off x="1795145" y="1887538"/>
            <a:ext cx="7345363" cy="4411980"/>
          </a:xfrm>
          <a:prstGeom prst="rect">
            <a:avLst/>
          </a:prstGeom>
          <a:noFill/>
          <a:ln w="9525">
            <a:noFill/>
          </a:ln>
        </p:spPr>
        <p:txBody>
          <a:bodyPr anchor="t">
            <a:spAutoFit/>
          </a:bodyPr>
          <a:lstStyle/>
          <a:p>
            <a:pPr marL="285750" indent="-285750">
              <a:lnSpc>
                <a:spcPct val="150000"/>
              </a:lnSpc>
              <a:spcBef>
                <a:spcPct val="20000"/>
              </a:spcBef>
              <a:buClr>
                <a:srgbClr val="FF0000"/>
              </a:buClr>
              <a:buFont typeface="Wingdings" panose="05000000000000000000" pitchFamily="2" charset="2"/>
              <a:buChar char="p"/>
            </a:pPr>
            <a:r>
              <a:rPr lang="zh-CN" altLang="en-US" b="0" dirty="0">
                <a:latin typeface="微软雅黑" panose="020B0503020204020204" charset="-122"/>
                <a:ea typeface="微软雅黑" panose="020B0503020204020204" charset="-122"/>
                <a:cs typeface="微软雅黑" panose="020B0503020204020204" charset="-122"/>
                <a:sym typeface="Calibri" panose="020F0502020204030204" charset="0"/>
              </a:rPr>
              <a:t>德国斯普林格(Springer-Verlag)出版社是世界上最大的科技出版社之一，它有着150多年发展历史，以出版学术性出版物而闻名于世。</a:t>
            </a:r>
            <a:endParaRPr lang="zh-CN" altLang="en-US" b="0" dirty="0">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a:lnSpc>
                <a:spcPct val="150000"/>
              </a:lnSpc>
              <a:spcBef>
                <a:spcPct val="20000"/>
              </a:spcBef>
              <a:buClr>
                <a:srgbClr val="FF0000"/>
              </a:buClr>
              <a:buFont typeface="Wingdings" panose="05000000000000000000" pitchFamily="2" charset="2"/>
              <a:buChar char="p"/>
            </a:pPr>
            <a:r>
              <a:rPr lang="zh-CN" altLang="en-US" b="0" dirty="0">
                <a:latin typeface="微软雅黑" panose="020B0503020204020204" charset="-122"/>
                <a:ea typeface="微软雅黑" panose="020B0503020204020204" charset="-122"/>
                <a:cs typeface="微软雅黑" panose="020B0503020204020204" charset="-122"/>
                <a:sym typeface="Calibri" panose="020F0502020204030204" charset="0"/>
              </a:rPr>
              <a:t>德国施普林格(Springer-Verlag)通过SpringerLink系统提供其学术期刊及电子图书的在线服务，该数据库包括了各类期刊、丛书、图书、参考工具书以及回溯文档。</a:t>
            </a:r>
            <a:endParaRPr lang="zh-CN" altLang="en-US" b="0" dirty="0">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a:lnSpc>
                <a:spcPct val="150000"/>
              </a:lnSpc>
              <a:spcBef>
                <a:spcPct val="20000"/>
              </a:spcBef>
              <a:buClr>
                <a:srgbClr val="FF0000"/>
              </a:buClr>
              <a:buFont typeface="Wingdings" panose="05000000000000000000" pitchFamily="2" charset="2"/>
              <a:buChar char="p"/>
            </a:pPr>
            <a:r>
              <a:rPr lang="zh-CN" altLang="en-US" b="0" dirty="0">
                <a:latin typeface="微软雅黑" panose="020B0503020204020204" charset="-122"/>
                <a:ea typeface="微软雅黑" panose="020B0503020204020204" charset="-122"/>
                <a:cs typeface="微软雅黑" panose="020B0503020204020204" charset="-122"/>
                <a:sym typeface="Calibri" panose="020F0502020204030204" charset="0"/>
              </a:rPr>
              <a:t>根据期刊涉及的学科范围，LINK将这些电子全文期刊划分成1</a:t>
            </a:r>
            <a:r>
              <a:rPr lang="en-US" altLang="zh-CN" b="0" dirty="0">
                <a:latin typeface="微软雅黑" panose="020B0503020204020204" charset="-122"/>
                <a:ea typeface="微软雅黑" panose="020B0503020204020204" charset="-122"/>
                <a:cs typeface="微软雅黑" panose="020B0503020204020204" charset="-122"/>
                <a:sym typeface="Calibri" panose="020F0502020204030204" charset="0"/>
              </a:rPr>
              <a:t>2</a:t>
            </a:r>
            <a:r>
              <a:rPr lang="zh-CN" altLang="en-US" b="0" dirty="0">
                <a:latin typeface="微软雅黑" panose="020B0503020204020204" charset="-122"/>
                <a:ea typeface="微软雅黑" panose="020B0503020204020204" charset="-122"/>
                <a:cs typeface="微软雅黑" panose="020B0503020204020204" charset="-122"/>
                <a:sym typeface="Calibri" panose="020F0502020204030204" charset="0"/>
              </a:rPr>
              <a:t>个出色的《在线图书馆》，分别是：化学、计算机科学、经济学、工程学、环境科学、地理学、法学、生命科学、数学、医学、物理学和天文学。 </a:t>
            </a:r>
            <a:endParaRPr lang="zh-CN" altLang="en-US" b="0" dirty="0">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a:lnSpc>
                <a:spcPct val="150000"/>
              </a:lnSpc>
              <a:spcBef>
                <a:spcPct val="20000"/>
              </a:spcBef>
              <a:buClr>
                <a:srgbClr val="FF0000"/>
              </a:buClr>
              <a:buFont typeface="Wingdings" panose="05000000000000000000" pitchFamily="2" charset="2"/>
              <a:buChar char="p"/>
            </a:pPr>
            <a:r>
              <a:rPr lang="zh-CN" altLang="en-US" b="0" dirty="0">
                <a:latin typeface="微软雅黑" panose="020B0503020204020204" charset="-122"/>
                <a:ea typeface="微软雅黑" panose="020B0503020204020204" charset="-122"/>
                <a:cs typeface="微软雅黑" panose="020B0503020204020204" charset="-122"/>
                <a:sym typeface="Calibri" panose="020F0502020204030204" charset="0"/>
              </a:rPr>
              <a:t>读者通过SpringerLink平台可以访问、下载1997年至今的1</a:t>
            </a:r>
            <a:r>
              <a:rPr lang="en-US" altLang="zh-CN" b="0" dirty="0">
                <a:latin typeface="微软雅黑" panose="020B0503020204020204" charset="-122"/>
                <a:ea typeface="微软雅黑" panose="020B0503020204020204" charset="-122"/>
                <a:cs typeface="微软雅黑" panose="020B0503020204020204" charset="-122"/>
                <a:sym typeface="Calibri" panose="020F0502020204030204" charset="0"/>
              </a:rPr>
              <a:t>600</a:t>
            </a:r>
            <a:r>
              <a:rPr lang="zh-CN" altLang="en-US" b="0" dirty="0">
                <a:latin typeface="微软雅黑" panose="020B0503020204020204" charset="-122"/>
                <a:ea typeface="微软雅黑" panose="020B0503020204020204" charset="-122"/>
                <a:cs typeface="微软雅黑" panose="020B0503020204020204" charset="-122"/>
                <a:sym typeface="Calibri" panose="020F0502020204030204" charset="0"/>
              </a:rPr>
              <a:t>余种Springer电子期刊全文。</a:t>
            </a:r>
            <a:endParaRPr lang="zh-CN" altLang="en-US" b="0" dirty="0">
              <a:latin typeface="微软雅黑" panose="020B0503020204020204" charset="-122"/>
              <a:ea typeface="微软雅黑" panose="020B0503020204020204" charset="-122"/>
              <a:cs typeface="微软雅黑" panose="020B0503020204020204" charset="-122"/>
              <a:sym typeface="Calibri" panose="020F0502020204030204" charset="0"/>
            </a:endParaRPr>
          </a:p>
        </p:txBody>
      </p:sp>
      <p:sp>
        <p:nvSpPr>
          <p:cNvPr id="52228" name="Text Box 4"/>
          <p:cNvSpPr txBox="1"/>
          <p:nvPr/>
        </p:nvSpPr>
        <p:spPr>
          <a:xfrm>
            <a:off x="1907540" y="1488758"/>
            <a:ext cx="2545080" cy="398780"/>
          </a:xfrm>
          <a:prstGeom prst="rect">
            <a:avLst/>
          </a:prstGeom>
          <a:noFill/>
          <a:ln w="9525">
            <a:noFill/>
          </a:ln>
        </p:spPr>
        <p:txBody>
          <a:bodyPr wrap="none" anchor="t">
            <a:spAutoFit/>
          </a:bodyPr>
          <a:lstStyle/>
          <a:p>
            <a:r>
              <a:rPr lang="en-US" altLang="zh-CN" sz="2000" dirty="0">
                <a:latin typeface="微软雅黑" panose="020B0503020204020204" charset="-122"/>
                <a:ea typeface="微软雅黑" panose="020B0503020204020204" charset="-122"/>
                <a:cs typeface="微软雅黑" panose="020B0503020204020204" charset="-122"/>
              </a:rPr>
              <a:t>Springer Link</a:t>
            </a:r>
            <a:r>
              <a:rPr lang="zh-CN" altLang="en-US" sz="2000" dirty="0">
                <a:latin typeface="微软雅黑" panose="020B0503020204020204" charset="-122"/>
                <a:ea typeface="微软雅黑" panose="020B0503020204020204" charset="-122"/>
                <a:cs typeface="微软雅黑" panose="020B0503020204020204" charset="-122"/>
              </a:rPr>
              <a:t>数据库</a:t>
            </a:r>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65540" name="Picture 5" descr="U_2383~1"/>
          <p:cNvPicPr>
            <a:picLocks noChangeAspect="1"/>
          </p:cNvPicPr>
          <p:nvPr/>
        </p:nvPicPr>
        <p:blipFill>
          <a:blip r:embed="rId1"/>
          <a:stretch>
            <a:fillRect/>
          </a:stretch>
        </p:blipFill>
        <p:spPr>
          <a:xfrm>
            <a:off x="5016818" y="1341120"/>
            <a:ext cx="3457575" cy="693738"/>
          </a:xfrm>
          <a:prstGeom prst="rect">
            <a:avLst/>
          </a:prstGeom>
          <a:noFill/>
          <a:ln w="9525">
            <a:noFill/>
          </a:ln>
        </p:spPr>
      </p:pic>
      <p:sp>
        <p:nvSpPr>
          <p:cNvPr id="5" name="文本框 4"/>
          <p:cNvSpPr txBox="1"/>
          <p:nvPr/>
        </p:nvSpPr>
        <p:spPr>
          <a:xfrm>
            <a:off x="507365" y="564515"/>
            <a:ext cx="774700" cy="706755"/>
          </a:xfrm>
          <a:prstGeom prst="rect">
            <a:avLst/>
          </a:prstGeom>
          <a:noFill/>
        </p:spPr>
        <p:txBody>
          <a:bodyPr wrap="none" rtlCol="0">
            <a:spAutoFit/>
          </a:bodyPr>
          <a:lstStyle/>
          <a:p>
            <a:r>
              <a:rPr lang="en-US" altLang="zh-CN" sz="4000" b="1">
                <a:latin typeface="Times New Roman" panose="02020603050405020304" pitchFamily="18" charset="0"/>
                <a:cs typeface="Times New Roman" panose="02020603050405020304" pitchFamily="18" charset="0"/>
              </a:rPr>
              <a:t>(2)</a:t>
            </a:r>
            <a:endParaRPr lang="en-US" altLang="zh-CN" sz="4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barn(inHorizontal)">
                                      <p:cBhvr>
                                        <p:cTn id="7" dur="500"/>
                                        <p:tgtEl>
                                          <p:spTgt spid="522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5540"/>
                                        </p:tgtEl>
                                        <p:attrNameLst>
                                          <p:attrName>style.visibility</p:attrName>
                                        </p:attrNameLst>
                                      </p:cBhvr>
                                      <p:to>
                                        <p:strVal val="visible"/>
                                      </p:to>
                                    </p:set>
                                    <p:animEffect transition="in" filter="barn(inVertical)">
                                      <p:cBhvr>
                                        <p:cTn id="12" dur="500"/>
                                        <p:tgtEl>
                                          <p:spTgt spid="6554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2227"/>
                                        </p:tgtEl>
                                        <p:attrNameLst>
                                          <p:attrName>style.visibility</p:attrName>
                                        </p:attrNameLst>
                                      </p:cBhvr>
                                      <p:to>
                                        <p:strVal val="visible"/>
                                      </p:to>
                                    </p:set>
                                    <p:animEffect transition="in" filter="fade">
                                      <p:cBhvr>
                                        <p:cTn id="17" dur="1000"/>
                                        <p:tgtEl>
                                          <p:spTgt spid="52227"/>
                                        </p:tgtEl>
                                      </p:cBhvr>
                                    </p:animEffect>
                                    <p:anim calcmode="lin" valueType="num">
                                      <p:cBhvr>
                                        <p:cTn id="18" dur="1000" fill="hold"/>
                                        <p:tgtEl>
                                          <p:spTgt spid="52227"/>
                                        </p:tgtEl>
                                        <p:attrNameLst>
                                          <p:attrName>ppt_x</p:attrName>
                                        </p:attrNameLst>
                                      </p:cBhvr>
                                      <p:tavLst>
                                        <p:tav tm="0">
                                          <p:val>
                                            <p:strVal val="#ppt_x"/>
                                          </p:val>
                                        </p:tav>
                                        <p:tav tm="100000">
                                          <p:val>
                                            <p:strVal val="#ppt_x"/>
                                          </p:val>
                                        </p:tav>
                                      </p:tavLst>
                                    </p:anim>
                                    <p:anim calcmode="lin" valueType="num">
                                      <p:cBhvr>
                                        <p:cTn id="19" dur="1000" fill="hold"/>
                                        <p:tgtEl>
                                          <p:spTgt spid="522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P spid="5222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410970" y="1165860"/>
            <a:ext cx="3554730" cy="4232910"/>
          </a:xfrm>
          <a:prstGeom prst="rect">
            <a:avLst/>
          </a:prstGeom>
        </p:spPr>
      </p:pic>
      <p:pic>
        <p:nvPicPr>
          <p:cNvPr id="5" name="图片 4"/>
          <p:cNvPicPr>
            <a:picLocks noChangeAspect="1"/>
          </p:cNvPicPr>
          <p:nvPr/>
        </p:nvPicPr>
        <p:blipFill>
          <a:blip r:embed="rId2"/>
          <a:stretch>
            <a:fillRect/>
          </a:stretch>
        </p:blipFill>
        <p:spPr>
          <a:xfrm>
            <a:off x="5119370" y="1040765"/>
            <a:ext cx="6585585" cy="4232910"/>
          </a:xfrm>
          <a:prstGeom prst="rect">
            <a:avLst/>
          </a:prstGeom>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4294967295"/>
          </p:nvPr>
        </p:nvSpPr>
        <p:spPr>
          <a:xfrm>
            <a:off x="7896225" y="1173480"/>
            <a:ext cx="3500120" cy="2031365"/>
          </a:xfrm>
        </p:spPr>
        <p:txBody>
          <a:bodyPr wrap="square" lIns="0" tIns="0" rIns="0" bIns="0" anchor="t">
            <a:spAutoFit/>
          </a:bodyPr>
          <a:lstStyle/>
          <a:p>
            <a:pPr marL="0" indent="85725" eaLnBrk="1" hangingPunct="1">
              <a:spcBef>
                <a:spcPct val="30000"/>
              </a:spcBef>
              <a:buFont typeface="Times" pitchFamily="2" charset="0"/>
              <a:buNone/>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主页分成三个部分</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85725" eaLnBrk="1" hangingPunct="1">
              <a:spcBef>
                <a:spcPct val="30000"/>
              </a:spcBef>
              <a:buFont typeface="Times" pitchFamily="2" charset="0"/>
              <a:buNone/>
            </a:pP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spcBef>
                <a:spcPct val="30000"/>
              </a:spcBef>
              <a:buClr>
                <a:srgbClr val="000000"/>
              </a:buClr>
              <a:buSzPct val="40000"/>
              <a:buFont typeface="Wingdings" panose="05000000000000000000" charset="0"/>
              <a:buChar char="l"/>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搜索功能</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spcBef>
                <a:spcPct val="30000"/>
              </a:spcBef>
              <a:buClr>
                <a:srgbClr val="000000"/>
              </a:buClr>
              <a:buSzPct val="40000"/>
              <a:buFont typeface="Wingdings" panose="05000000000000000000" charset="0"/>
              <a:buChar char="l"/>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浏览功能</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spcBef>
                <a:spcPct val="30000"/>
              </a:spcBef>
              <a:buClr>
                <a:srgbClr val="000000"/>
              </a:buClr>
              <a:buSzPct val="40000"/>
              <a:buFont typeface="Wingdings" panose="05000000000000000000" charset="0"/>
              <a:buChar char="l"/>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根据您的个人资料提供的相关内容</a:t>
            </a:r>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68611" name="Picture 2"/>
          <p:cNvPicPr>
            <a:picLocks noChangeAspect="1"/>
          </p:cNvPicPr>
          <p:nvPr/>
        </p:nvPicPr>
        <p:blipFill>
          <a:blip r:embed="rId1"/>
          <a:stretch>
            <a:fillRect/>
          </a:stretch>
        </p:blipFill>
        <p:spPr>
          <a:xfrm>
            <a:off x="1884363" y="1814513"/>
            <a:ext cx="5541962" cy="4791075"/>
          </a:xfrm>
          <a:prstGeom prst="rect">
            <a:avLst/>
          </a:prstGeom>
          <a:noFill/>
          <a:ln w="9525">
            <a:noFill/>
          </a:ln>
          <a:effectLst>
            <a:outerShdw dist="139700" dir="2699999" algn="ctr" rotWithShape="0">
              <a:srgbClr val="333333">
                <a:alpha val="54999"/>
              </a:srgbClr>
            </a:outerShdw>
          </a:effectLst>
        </p:spPr>
      </p:pic>
      <p:sp>
        <p:nvSpPr>
          <p:cNvPr id="68612" name="Abgerundetes Rechteck 16"/>
          <p:cNvSpPr/>
          <p:nvPr/>
        </p:nvSpPr>
        <p:spPr>
          <a:xfrm>
            <a:off x="1938338" y="2093913"/>
            <a:ext cx="5434012" cy="376397"/>
          </a:xfrm>
          <a:prstGeom prst="roundRect">
            <a:avLst>
              <a:gd name="adj" fmla="val 16667"/>
            </a:avLst>
          </a:prstGeom>
          <a:noFill/>
          <a:ln w="38100" cap="flat" cmpd="sng">
            <a:solidFill>
              <a:srgbClr val="E05610"/>
            </a:solidFill>
            <a:prstDash val="solid"/>
            <a:round/>
            <a:headEnd type="none" w="med" len="med"/>
            <a:tailEnd type="none" w="med" len="med"/>
          </a:ln>
        </p:spPr>
        <p:txBody>
          <a:bodyPr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68613" name="Textfeld 17"/>
          <p:cNvSpPr txBox="1"/>
          <p:nvPr/>
        </p:nvSpPr>
        <p:spPr>
          <a:xfrm>
            <a:off x="6150610" y="1695450"/>
            <a:ext cx="690880" cy="398780"/>
          </a:xfrm>
          <a:prstGeom prst="rect">
            <a:avLst/>
          </a:prstGeom>
          <a:noFill/>
          <a:ln w="9525">
            <a:noFill/>
          </a:ln>
        </p:spPr>
        <p:txBody>
          <a:bodyPr wrap="none" anchor="t">
            <a:spAutoFit/>
          </a:bodyPr>
          <a:lstStyle/>
          <a:p>
            <a:pPr algn="ctr" eaLnBrk="0" hangingPunct="0">
              <a:spcBef>
                <a:spcPct val="50000"/>
              </a:spcBef>
            </a:pPr>
            <a:r>
              <a:rPr lang="zh-CN" altLang="en-US" sz="2000" b="1" dirty="0">
                <a:solidFill>
                  <a:srgbClr val="E05610"/>
                </a:solidFill>
                <a:latin typeface="微软雅黑" panose="020B0503020204020204" charset="-122"/>
                <a:ea typeface="微软雅黑" panose="020B0503020204020204" charset="-122"/>
              </a:rPr>
              <a:t>搜索</a:t>
            </a:r>
            <a:endParaRPr lang="zh-CN" altLang="en-US" sz="2000" b="1" dirty="0">
              <a:solidFill>
                <a:srgbClr val="E05610"/>
              </a:solidFill>
              <a:latin typeface="微软雅黑" panose="020B0503020204020204" charset="-122"/>
              <a:ea typeface="微软雅黑" panose="020B0503020204020204" charset="-122"/>
            </a:endParaRPr>
          </a:p>
        </p:txBody>
      </p:sp>
      <p:sp>
        <p:nvSpPr>
          <p:cNvPr id="68614" name="Textfeld 5"/>
          <p:cNvSpPr txBox="1"/>
          <p:nvPr/>
        </p:nvSpPr>
        <p:spPr>
          <a:xfrm>
            <a:off x="1552575" y="3261043"/>
            <a:ext cx="698500" cy="398780"/>
          </a:xfrm>
          <a:prstGeom prst="rect">
            <a:avLst/>
          </a:prstGeom>
          <a:noFill/>
          <a:ln w="9525">
            <a:noFill/>
          </a:ln>
        </p:spPr>
        <p:txBody>
          <a:bodyPr anchor="t">
            <a:spAutoFit/>
          </a:bodyPr>
          <a:lstStyle/>
          <a:p>
            <a:pPr algn="ctr" eaLnBrk="0" hangingPunct="0">
              <a:spcBef>
                <a:spcPct val="50000"/>
              </a:spcBef>
            </a:pPr>
            <a:r>
              <a:rPr lang="zh-CN" altLang="en-US" sz="2000" b="1" dirty="0">
                <a:solidFill>
                  <a:srgbClr val="E05610"/>
                </a:solidFill>
                <a:latin typeface="微软雅黑" panose="020B0503020204020204" charset="-122"/>
                <a:ea typeface="微软雅黑" panose="020B0503020204020204" charset="-122"/>
              </a:rPr>
              <a:t>浏览</a:t>
            </a:r>
            <a:endParaRPr lang="zh-CN" altLang="en-US" sz="2000" b="1" dirty="0">
              <a:solidFill>
                <a:srgbClr val="E05610"/>
              </a:solidFill>
              <a:latin typeface="微软雅黑" panose="020B0503020204020204" charset="-122"/>
              <a:ea typeface="微软雅黑" panose="020B0503020204020204" charset="-122"/>
            </a:endParaRPr>
          </a:p>
        </p:txBody>
      </p:sp>
      <p:sp>
        <p:nvSpPr>
          <p:cNvPr id="68615" name="Abgerundetes Rechteck 18"/>
          <p:cNvSpPr/>
          <p:nvPr/>
        </p:nvSpPr>
        <p:spPr>
          <a:xfrm>
            <a:off x="1992313" y="2751138"/>
            <a:ext cx="1370012" cy="376397"/>
          </a:xfrm>
          <a:prstGeom prst="roundRect">
            <a:avLst>
              <a:gd name="adj" fmla="val 16667"/>
            </a:avLst>
          </a:prstGeom>
          <a:noFill/>
          <a:ln w="38100" cap="flat" cmpd="sng">
            <a:solidFill>
              <a:srgbClr val="E05610"/>
            </a:solidFill>
            <a:prstDash val="solid"/>
            <a:round/>
            <a:headEnd type="none" w="med" len="med"/>
            <a:tailEnd type="none" w="med" len="med"/>
          </a:ln>
        </p:spPr>
        <p:txBody>
          <a:bodyPr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68616" name="Textfeld 6"/>
          <p:cNvSpPr txBox="1"/>
          <p:nvPr/>
        </p:nvSpPr>
        <p:spPr>
          <a:xfrm>
            <a:off x="6640513" y="3351530"/>
            <a:ext cx="1136650" cy="398780"/>
          </a:xfrm>
          <a:prstGeom prst="rect">
            <a:avLst/>
          </a:prstGeom>
          <a:noFill/>
          <a:ln w="9525">
            <a:noFill/>
          </a:ln>
        </p:spPr>
        <p:txBody>
          <a:bodyPr anchor="t">
            <a:spAutoFit/>
          </a:bodyPr>
          <a:lstStyle/>
          <a:p>
            <a:pPr algn="ctr" eaLnBrk="0" hangingPunct="0">
              <a:spcBef>
                <a:spcPct val="50000"/>
              </a:spcBef>
            </a:pPr>
            <a:r>
              <a:rPr lang="zh-CN" altLang="en-US" sz="2000" b="1" dirty="0">
                <a:solidFill>
                  <a:srgbClr val="E05610"/>
                </a:solidFill>
                <a:latin typeface="微软雅黑" panose="020B0503020204020204" charset="-122"/>
                <a:ea typeface="微软雅黑" panose="020B0503020204020204" charset="-122"/>
              </a:rPr>
              <a:t>内容</a:t>
            </a:r>
            <a:endParaRPr lang="zh-CN" altLang="en-US" sz="2000" b="1" dirty="0">
              <a:solidFill>
                <a:srgbClr val="E05610"/>
              </a:solidFill>
              <a:latin typeface="微软雅黑" panose="020B0503020204020204" charset="-122"/>
              <a:ea typeface="微软雅黑" panose="020B0503020204020204" charset="-122"/>
            </a:endParaRPr>
          </a:p>
        </p:txBody>
      </p:sp>
      <p:sp>
        <p:nvSpPr>
          <p:cNvPr id="68617" name="Abgerundetes Rechteck 19"/>
          <p:cNvSpPr/>
          <p:nvPr/>
        </p:nvSpPr>
        <p:spPr>
          <a:xfrm>
            <a:off x="3692525" y="2800350"/>
            <a:ext cx="3548063" cy="397011"/>
          </a:xfrm>
          <a:prstGeom prst="roundRect">
            <a:avLst>
              <a:gd name="adj" fmla="val 16667"/>
            </a:avLst>
          </a:prstGeom>
          <a:noFill/>
          <a:ln w="38100" cap="flat" cmpd="sng">
            <a:solidFill>
              <a:srgbClr val="E05610"/>
            </a:solidFill>
            <a:prstDash val="solid"/>
            <a:round/>
            <a:headEnd type="none" w="med" len="med"/>
            <a:tailEnd type="none" w="med" len="med"/>
          </a:ln>
        </p:spPr>
        <p:txBody>
          <a:bodyPr wrap="square"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p:cNvPicPr>
          <p:nvPr/>
        </p:nvPicPr>
        <p:blipFill>
          <a:blip r:embed="rId1"/>
          <a:stretch>
            <a:fillRect/>
          </a:stretch>
        </p:blipFill>
        <p:spPr>
          <a:xfrm>
            <a:off x="1082040" y="1628140"/>
            <a:ext cx="4549140" cy="3579495"/>
          </a:xfrm>
          <a:prstGeom prst="rect">
            <a:avLst/>
          </a:prstGeom>
          <a:noFill/>
          <a:ln w="9525">
            <a:noFill/>
          </a:ln>
          <a:effectLst>
            <a:outerShdw dist="139700" dir="2699999" algn="ctr" rotWithShape="0">
              <a:srgbClr val="333333">
                <a:alpha val="54999"/>
              </a:srgbClr>
            </a:outerShdw>
          </a:effectLst>
        </p:spPr>
      </p:pic>
      <p:pic>
        <p:nvPicPr>
          <p:cNvPr id="69635" name="Picture 2"/>
          <p:cNvPicPr>
            <a:picLocks noChangeAspect="1"/>
          </p:cNvPicPr>
          <p:nvPr/>
        </p:nvPicPr>
        <p:blipFill>
          <a:blip r:embed="rId2"/>
          <a:stretch>
            <a:fillRect/>
          </a:stretch>
        </p:blipFill>
        <p:spPr>
          <a:xfrm>
            <a:off x="6391910" y="2816225"/>
            <a:ext cx="5067935" cy="3453765"/>
          </a:xfrm>
          <a:prstGeom prst="rect">
            <a:avLst/>
          </a:prstGeom>
          <a:noFill/>
          <a:ln w="9525">
            <a:noFill/>
          </a:ln>
          <a:effectLst>
            <a:outerShdw dist="139700" dir="2699999" algn="ctr" rotWithShape="0">
              <a:srgbClr val="333333">
                <a:alpha val="54999"/>
              </a:srgbClr>
            </a:outerShdw>
          </a:effectLst>
        </p:spPr>
      </p:pic>
      <p:sp>
        <p:nvSpPr>
          <p:cNvPr id="69636" name="Content Placeholder 2"/>
          <p:cNvSpPr>
            <a:spLocks noGrp="1"/>
          </p:cNvSpPr>
          <p:nvPr>
            <p:ph idx="4294967295"/>
          </p:nvPr>
        </p:nvSpPr>
        <p:spPr>
          <a:xfrm>
            <a:off x="6554470" y="937895"/>
            <a:ext cx="3982085" cy="1574800"/>
          </a:xfrm>
        </p:spPr>
        <p:txBody>
          <a:bodyPr wrap="square" lIns="0" tIns="0" rIns="0" bIns="0" anchor="t">
            <a:spAutoFit/>
          </a:bodyPr>
          <a:lstStyle/>
          <a:p>
            <a:pPr marL="0" indent="85725" eaLnBrk="1" hangingPunct="1">
              <a:spcBef>
                <a:spcPct val="30000"/>
              </a:spcBef>
              <a:buFont typeface="Times" pitchFamily="2" charset="0"/>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内容区域</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marL="0" indent="85725" eaLnBrk="1" hangingPunct="1">
              <a:spcBef>
                <a:spcPct val="30000"/>
              </a:spcBef>
              <a:buFont typeface="Times" pitchFamily="2" charset="0"/>
              <a:buNone/>
            </a:pP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marL="0" indent="0" eaLnBrk="1" hangingPunct="1">
              <a:spcBef>
                <a:spcPct val="30000"/>
              </a:spcBef>
              <a:buClr>
                <a:srgbClr val="000000"/>
              </a:buClr>
              <a:buSzPct val="45000"/>
              <a:buFont typeface="Wingdings" panose="05000000000000000000" charset="0"/>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按颜色识别客户类别</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1800"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eaLnBrk="1" hangingPunct="1">
              <a:spcBef>
                <a:spcPct val="30000"/>
              </a:spcBef>
              <a:buClr>
                <a:srgbClr val="000000"/>
              </a:buClr>
              <a:buSzPct val="45000"/>
              <a:buFont typeface="Wingdings" panose="05000000000000000000" charset="0"/>
              <a:buChar char="l"/>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橙色代表匿名用户</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eaLnBrk="1" hangingPunct="1">
              <a:spcBef>
                <a:spcPct val="30000"/>
              </a:spcBef>
              <a:buClr>
                <a:srgbClr val="000000"/>
              </a:buClr>
              <a:buSzPct val="45000"/>
              <a:buFont typeface="Wingdings" panose="05000000000000000000" charset="0"/>
              <a:buChar char="l"/>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粉色代表可识别客户（校园网内）</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9637" name="Abgerundetes Rechteck 10"/>
          <p:cNvSpPr/>
          <p:nvPr/>
        </p:nvSpPr>
        <p:spPr>
          <a:xfrm>
            <a:off x="3811905" y="3584575"/>
            <a:ext cx="1751330" cy="375273"/>
          </a:xfrm>
          <a:prstGeom prst="roundRect">
            <a:avLst>
              <a:gd name="adj" fmla="val 16667"/>
            </a:avLst>
          </a:prstGeom>
          <a:noFill/>
          <a:ln w="38100" cap="flat" cmpd="sng">
            <a:solidFill>
              <a:srgbClr val="E05610"/>
            </a:solidFill>
            <a:prstDash val="solid"/>
            <a:round/>
            <a:headEnd type="none" w="med" len="med"/>
            <a:tailEnd type="none" w="med" len="med"/>
          </a:ln>
        </p:spPr>
        <p:txBody>
          <a:bodyPr wrap="square"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69638" name="Abgerundetes Rechteck 11"/>
          <p:cNvSpPr/>
          <p:nvPr/>
        </p:nvSpPr>
        <p:spPr>
          <a:xfrm>
            <a:off x="9480550" y="4870450"/>
            <a:ext cx="1979295" cy="388021"/>
          </a:xfrm>
          <a:prstGeom prst="roundRect">
            <a:avLst>
              <a:gd name="adj" fmla="val 16667"/>
            </a:avLst>
          </a:prstGeom>
          <a:noFill/>
          <a:ln w="38100" cap="flat" cmpd="sng">
            <a:solidFill>
              <a:srgbClr val="E05610"/>
            </a:solidFill>
            <a:prstDash val="solid"/>
            <a:round/>
            <a:headEnd type="none" w="med" len="med"/>
            <a:tailEnd type="none" w="med" len="med"/>
          </a:ln>
        </p:spPr>
        <p:txBody>
          <a:bodyPr wrap="square"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69639" name="Textfeld 11"/>
          <p:cNvSpPr txBox="1"/>
          <p:nvPr/>
        </p:nvSpPr>
        <p:spPr>
          <a:xfrm>
            <a:off x="4873626" y="2816225"/>
            <a:ext cx="431800" cy="337185"/>
          </a:xfrm>
          <a:prstGeom prst="rect">
            <a:avLst/>
          </a:prstGeom>
          <a:noFill/>
          <a:ln w="9525">
            <a:noFill/>
          </a:ln>
        </p:spPr>
        <p:txBody>
          <a:bodyPr wrap="none" anchor="t">
            <a:spAutoFit/>
          </a:bodyPr>
          <a:lstStyle/>
          <a:p>
            <a:pPr algn="ctr" eaLnBrk="0" hangingPunct="0">
              <a:spcBef>
                <a:spcPct val="50000"/>
              </a:spcBef>
            </a:pPr>
            <a:r>
              <a:rPr lang="de-DE" altLang="en-US" sz="1600" b="0" dirty="0">
                <a:solidFill>
                  <a:schemeClr val="tx2"/>
                </a:solidFill>
                <a:latin typeface="Arial" panose="020B0604020202020204" pitchFamily="34" charset="0"/>
                <a:ea typeface="MS PGothic" panose="020B0600070205080204" pitchFamily="34" charset="-128"/>
              </a:rPr>
              <a:t>(1)</a:t>
            </a: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69640" name="Textfeld 11"/>
          <p:cNvSpPr txBox="1"/>
          <p:nvPr/>
        </p:nvSpPr>
        <p:spPr>
          <a:xfrm>
            <a:off x="8186738" y="4870450"/>
            <a:ext cx="431800" cy="337185"/>
          </a:xfrm>
          <a:prstGeom prst="rect">
            <a:avLst/>
          </a:prstGeom>
          <a:noFill/>
          <a:ln w="9525">
            <a:noFill/>
          </a:ln>
        </p:spPr>
        <p:txBody>
          <a:bodyPr wrap="none" anchor="t">
            <a:spAutoFit/>
          </a:bodyPr>
          <a:lstStyle/>
          <a:p>
            <a:pPr algn="ctr" eaLnBrk="0" hangingPunct="0">
              <a:spcBef>
                <a:spcPct val="50000"/>
              </a:spcBef>
            </a:pPr>
            <a:r>
              <a:rPr lang="de-DE" altLang="en-US" sz="1600" b="0" dirty="0">
                <a:solidFill>
                  <a:schemeClr val="tx2"/>
                </a:solidFill>
                <a:latin typeface="Arial" panose="020B0604020202020204" pitchFamily="34" charset="0"/>
                <a:ea typeface="MS PGothic" panose="020B0600070205080204" pitchFamily="34" charset="-128"/>
              </a:rPr>
              <a:t>(2)</a:t>
            </a:r>
            <a:endParaRPr lang="de-DE" altLang="en-US" sz="1600" b="0" dirty="0">
              <a:solidFill>
                <a:schemeClr val="tx2"/>
              </a:solidFill>
              <a:latin typeface="Arial" panose="020B0604020202020204" pitchFamily="34" charset="0"/>
              <a:ea typeface="MS PGothic" panose="020B0600070205080204" pitchFamily="34" charset="-128"/>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p:cNvPicPr>
          <p:nvPr/>
        </p:nvPicPr>
        <p:blipFill>
          <a:blip r:embed="rId1"/>
          <a:srcRect l="16539" t="9816" r="16261" b="25758"/>
          <a:stretch>
            <a:fillRect/>
          </a:stretch>
        </p:blipFill>
        <p:spPr>
          <a:xfrm>
            <a:off x="1670050" y="1454150"/>
            <a:ext cx="6546850" cy="4186238"/>
          </a:xfrm>
          <a:prstGeom prst="rect">
            <a:avLst/>
          </a:prstGeom>
          <a:noFill/>
          <a:ln w="9525">
            <a:noFill/>
          </a:ln>
        </p:spPr>
      </p:pic>
      <p:sp>
        <p:nvSpPr>
          <p:cNvPr id="70658" name="Content Placeholder 2"/>
          <p:cNvSpPr txBox="1"/>
          <p:nvPr/>
        </p:nvSpPr>
        <p:spPr>
          <a:xfrm>
            <a:off x="8401050" y="1628775"/>
            <a:ext cx="2885440" cy="2823845"/>
          </a:xfrm>
          <a:prstGeom prst="rect">
            <a:avLst/>
          </a:prstGeom>
          <a:noFill/>
          <a:ln w="9525">
            <a:noFill/>
          </a:ln>
        </p:spPr>
        <p:txBody>
          <a:bodyPr wrap="square" lIns="0" tIns="0" rIns="0" bIns="0" anchor="t">
            <a:spAutoFit/>
          </a:bodyPr>
          <a:lstStyle/>
          <a:p>
            <a:pPr eaLnBrk="0" hangingPunct="0">
              <a:spcBef>
                <a:spcPct val="30000"/>
              </a:spcBef>
            </a:pPr>
            <a:r>
              <a:rPr lang="zh-CN" altLang="en-US" dirty="0">
                <a:solidFill>
                  <a:srgbClr val="E05610"/>
                </a:solidFill>
                <a:latin typeface="微软雅黑" panose="020B0503020204020204" charset="-122"/>
                <a:ea typeface="微软雅黑" panose="020B0503020204020204" charset="-122"/>
                <a:cs typeface="微软雅黑" panose="020B0503020204020204" charset="-122"/>
              </a:rPr>
              <a:t>搜索</a:t>
            </a:r>
            <a:endParaRPr lang="zh-CN" altLang="en-US" dirty="0">
              <a:solidFill>
                <a:srgbClr val="E05610"/>
              </a:solidFill>
              <a:latin typeface="微软雅黑" panose="020B0503020204020204" charset="-122"/>
              <a:ea typeface="微软雅黑" panose="020B0503020204020204" charset="-122"/>
              <a:cs typeface="微软雅黑" panose="020B0503020204020204" charset="-122"/>
            </a:endParaRPr>
          </a:p>
          <a:p>
            <a:pPr eaLnBrk="0" hangingPunct="0">
              <a:spcBef>
                <a:spcPct val="30000"/>
              </a:spcBef>
            </a:pPr>
            <a:endParaRPr lang="zh-CN" altLang="en-US" dirty="0">
              <a:latin typeface="微软雅黑" panose="020B0503020204020204" charset="-122"/>
              <a:ea typeface="微软雅黑" panose="020B0503020204020204" charset="-122"/>
              <a:cs typeface="微软雅黑" panose="020B0503020204020204" charset="-122"/>
            </a:endParaRPr>
          </a:p>
          <a:p>
            <a:pPr eaLnBrk="0" hangingPunct="0">
              <a:spcBef>
                <a:spcPct val="30000"/>
              </a:spcBef>
            </a:pPr>
            <a:r>
              <a:rPr lang="en-US" altLang="zh-CN" b="0" dirty="0">
                <a:latin typeface="微软雅黑" panose="020B0503020204020204" charset="-122"/>
                <a:ea typeface="微软雅黑" panose="020B0503020204020204" charset="-122"/>
                <a:cs typeface="微软雅黑" panose="020B0503020204020204" charset="-122"/>
              </a:rPr>
              <a:t>1.</a:t>
            </a:r>
            <a:r>
              <a:rPr lang="zh-CN" altLang="en-US" b="0" dirty="0">
                <a:latin typeface="微软雅黑" panose="020B0503020204020204" charset="-122"/>
                <a:ea typeface="微软雅黑" panose="020B0503020204020204" charset="-122"/>
                <a:cs typeface="微软雅黑" panose="020B0503020204020204" charset="-122"/>
              </a:rPr>
              <a:t>大多数用户通过搜索功能浏览我们的内容，因此在主页上搜索功能是最明显和最突出的</a:t>
            </a:r>
            <a:endParaRPr lang="zh-CN" altLang="en-US" b="0" dirty="0">
              <a:latin typeface="微软雅黑" panose="020B0503020204020204" charset="-122"/>
              <a:ea typeface="微软雅黑" panose="020B0503020204020204" charset="-122"/>
              <a:cs typeface="微软雅黑" panose="020B0503020204020204" charset="-122"/>
            </a:endParaRPr>
          </a:p>
          <a:p>
            <a:pPr eaLnBrk="0" hangingPunct="0">
              <a:spcBef>
                <a:spcPct val="30000"/>
              </a:spcBef>
            </a:pPr>
            <a:endParaRPr lang="zh-CN" altLang="en-US" b="0" dirty="0">
              <a:latin typeface="微软雅黑" panose="020B0503020204020204" charset="-122"/>
              <a:ea typeface="微软雅黑" panose="020B0503020204020204" charset="-122"/>
              <a:cs typeface="微软雅黑" panose="020B0503020204020204" charset="-122"/>
            </a:endParaRPr>
          </a:p>
          <a:p>
            <a:pPr eaLnBrk="0" hangingPunct="0">
              <a:spcBef>
                <a:spcPct val="30000"/>
              </a:spcBef>
              <a:buFont typeface="Times" pitchFamily="2" charset="0"/>
              <a:buNone/>
            </a:pPr>
            <a:r>
              <a:rPr lang="en-US" altLang="zh-CN" b="0" dirty="0">
                <a:latin typeface="微软雅黑" panose="020B0503020204020204" charset="-122"/>
                <a:ea typeface="微软雅黑" panose="020B0503020204020204" charset="-122"/>
                <a:cs typeface="微软雅黑" panose="020B0503020204020204" charset="-122"/>
              </a:rPr>
              <a:t>2. </a:t>
            </a:r>
            <a:r>
              <a:rPr lang="zh-CN" altLang="en-US" b="0" dirty="0">
                <a:latin typeface="微软雅黑" panose="020B0503020204020204" charset="-122"/>
                <a:ea typeface="微软雅黑" panose="020B0503020204020204" charset="-122"/>
                <a:cs typeface="微软雅黑" panose="020B0503020204020204" charset="-122"/>
              </a:rPr>
              <a:t>同时主页还提供高                                级搜索和搜索帮助</a:t>
            </a:r>
            <a:endParaRPr lang="zh-CN" altLang="en-US" b="0" dirty="0">
              <a:latin typeface="微软雅黑" panose="020B0503020204020204" charset="-122"/>
              <a:ea typeface="微软雅黑" panose="020B0503020204020204" charset="-122"/>
              <a:cs typeface="微软雅黑" panose="020B0503020204020204" charset="-122"/>
            </a:endParaRPr>
          </a:p>
        </p:txBody>
      </p:sp>
      <p:sp>
        <p:nvSpPr>
          <p:cNvPr id="70659" name="Abgerundetes Rechteck 7"/>
          <p:cNvSpPr/>
          <p:nvPr/>
        </p:nvSpPr>
        <p:spPr>
          <a:xfrm>
            <a:off x="1743075" y="2001838"/>
            <a:ext cx="3292475" cy="376397"/>
          </a:xfrm>
          <a:prstGeom prst="roundRect">
            <a:avLst>
              <a:gd name="adj" fmla="val 16667"/>
            </a:avLst>
          </a:prstGeom>
          <a:noFill/>
          <a:ln w="38100" cap="flat" cmpd="sng">
            <a:solidFill>
              <a:srgbClr val="E05610"/>
            </a:solidFill>
            <a:prstDash val="solid"/>
            <a:round/>
            <a:headEnd type="none" w="med" len="med"/>
            <a:tailEnd type="none" w="med" len="med"/>
          </a:ln>
        </p:spPr>
        <p:txBody>
          <a:bodyPr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70660" name="TextBox 6"/>
          <p:cNvSpPr txBox="1"/>
          <p:nvPr/>
        </p:nvSpPr>
        <p:spPr>
          <a:xfrm>
            <a:off x="2547938" y="1938338"/>
            <a:ext cx="476250" cy="337185"/>
          </a:xfrm>
          <a:prstGeom prst="rect">
            <a:avLst/>
          </a:prstGeom>
          <a:noFill/>
          <a:ln w="9525">
            <a:noFill/>
          </a:ln>
        </p:spPr>
        <p:txBody>
          <a:bodyPr anchor="t">
            <a:spAutoFit/>
          </a:bodyPr>
          <a:lstStyle/>
          <a:p>
            <a:pPr algn="ctr" eaLnBrk="0" hangingPunct="0">
              <a:spcBef>
                <a:spcPct val="50000"/>
              </a:spcBef>
            </a:pPr>
            <a:r>
              <a:rPr lang="en-US" altLang="zh-CN" sz="1600" b="0" dirty="0">
                <a:solidFill>
                  <a:schemeClr val="tx2"/>
                </a:solidFill>
                <a:latin typeface="Arial" panose="020B0604020202020204" pitchFamily="34" charset="0"/>
                <a:ea typeface="MS PGothic" panose="020B0600070205080204" pitchFamily="34" charset="-128"/>
              </a:rPr>
              <a:t>(1)</a:t>
            </a:r>
            <a:endParaRPr lang="en-US" altLang="zh-CN" sz="1600" b="0" dirty="0">
              <a:solidFill>
                <a:schemeClr val="tx2"/>
              </a:solidFill>
              <a:latin typeface="Arial" panose="020B0604020202020204" pitchFamily="34" charset="0"/>
              <a:ea typeface="MS PGothic" panose="020B0600070205080204" pitchFamily="34" charset="-128"/>
            </a:endParaRPr>
          </a:p>
        </p:txBody>
      </p:sp>
      <p:sp>
        <p:nvSpPr>
          <p:cNvPr id="70661" name="TextBox 7"/>
          <p:cNvSpPr txBox="1"/>
          <p:nvPr/>
        </p:nvSpPr>
        <p:spPr>
          <a:xfrm>
            <a:off x="6278563" y="2001838"/>
            <a:ext cx="476250" cy="337185"/>
          </a:xfrm>
          <a:prstGeom prst="rect">
            <a:avLst/>
          </a:prstGeom>
          <a:noFill/>
          <a:ln w="9525">
            <a:noFill/>
          </a:ln>
        </p:spPr>
        <p:txBody>
          <a:bodyPr anchor="t">
            <a:spAutoFit/>
          </a:bodyPr>
          <a:lstStyle/>
          <a:p>
            <a:pPr algn="ctr" eaLnBrk="0" hangingPunct="0">
              <a:spcBef>
                <a:spcPct val="50000"/>
              </a:spcBef>
            </a:pPr>
            <a:r>
              <a:rPr lang="en-US" altLang="zh-CN" sz="1600" b="0" dirty="0">
                <a:solidFill>
                  <a:schemeClr val="tx2"/>
                </a:solidFill>
                <a:latin typeface="Arial" panose="020B0604020202020204" pitchFamily="34" charset="0"/>
                <a:ea typeface="MS PGothic" panose="020B0600070205080204" pitchFamily="34" charset="-128"/>
              </a:rPr>
              <a:t>(2)</a:t>
            </a:r>
            <a:endParaRPr lang="en-US" altLang="zh-CN" sz="1600" b="0" dirty="0">
              <a:solidFill>
                <a:schemeClr val="tx2"/>
              </a:solidFill>
              <a:latin typeface="Arial" panose="020B0604020202020204" pitchFamily="34" charset="0"/>
              <a:ea typeface="MS PGothic" panose="020B0600070205080204" pitchFamily="34" charset="-128"/>
            </a:endParaRPr>
          </a:p>
        </p:txBody>
      </p:sp>
      <p:sp>
        <p:nvSpPr>
          <p:cNvPr id="70662" name="Abgerundetes Rechteck 7"/>
          <p:cNvSpPr/>
          <p:nvPr/>
        </p:nvSpPr>
        <p:spPr>
          <a:xfrm>
            <a:off x="5218113" y="1965325"/>
            <a:ext cx="909637" cy="376397"/>
          </a:xfrm>
          <a:prstGeom prst="roundRect">
            <a:avLst>
              <a:gd name="adj" fmla="val 16667"/>
            </a:avLst>
          </a:prstGeom>
          <a:noFill/>
          <a:ln w="38100" cap="flat" cmpd="sng">
            <a:solidFill>
              <a:srgbClr val="E05610"/>
            </a:solidFill>
            <a:prstDash val="solid"/>
            <a:round/>
            <a:headEnd type="none" w="med" len="med"/>
            <a:tailEnd type="none" w="med" len="med"/>
          </a:ln>
        </p:spPr>
        <p:txBody>
          <a:bodyPr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77893" y="190222"/>
            <a:ext cx="7736107" cy="6927508"/>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29016">
            <a:off x="521061" y="1548367"/>
            <a:ext cx="3966765" cy="3519317"/>
          </a:xfrm>
          <a:prstGeom prst="rect">
            <a:avLst/>
          </a:prstGeom>
        </p:spPr>
      </p:pic>
      <p:sp>
        <p:nvSpPr>
          <p:cNvPr id="9" name="文本框 8"/>
          <p:cNvSpPr txBox="1"/>
          <p:nvPr/>
        </p:nvSpPr>
        <p:spPr>
          <a:xfrm>
            <a:off x="1385931" y="2377002"/>
            <a:ext cx="4453842" cy="1862048"/>
          </a:xfrm>
          <a:prstGeom prst="rect">
            <a:avLst/>
          </a:prstGeom>
          <a:noFill/>
        </p:spPr>
        <p:txBody>
          <a:bodyPr wrap="square" rtlCol="0">
            <a:spAutoFit/>
          </a:bodyPr>
          <a:lstStyle/>
          <a:p>
            <a:pPr algn="dist"/>
            <a:r>
              <a:rPr lang="en-US" altLang="zh-CN" sz="11500" dirty="0">
                <a:latin typeface="Impact" panose="020B0806030902050204" pitchFamily="34" charset="0"/>
              </a:rPr>
              <a:t>PART01</a:t>
            </a:r>
            <a:endParaRPr lang="zh-CN" altLang="en-US" sz="11500" dirty="0">
              <a:latin typeface="Impact" panose="020B0806030902050204" pitchFamily="34" charset="0"/>
            </a:endParaRPr>
          </a:p>
        </p:txBody>
      </p:sp>
      <p:sp>
        <p:nvSpPr>
          <p:cNvPr id="10" name="文本框 9"/>
          <p:cNvSpPr txBox="1"/>
          <p:nvPr/>
        </p:nvSpPr>
        <p:spPr>
          <a:xfrm>
            <a:off x="1386205" y="4024630"/>
            <a:ext cx="4453890" cy="583565"/>
          </a:xfrm>
          <a:prstGeom prst="rect">
            <a:avLst/>
          </a:prstGeom>
          <a:noFill/>
        </p:spPr>
        <p:txBody>
          <a:bodyPr wrap="square" rtlCol="0">
            <a:spAutoFit/>
            <a:scene3d>
              <a:camera prst="orthographicFront"/>
              <a:lightRig rig="threePt" dir="t"/>
            </a:scene3d>
          </a:bodyPr>
          <a:lstStyle/>
          <a:p>
            <a:pPr algn="dist"/>
            <a:r>
              <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图书馆知多少</a:t>
            </a:r>
            <a:endParaRPr lang="zh-CN" altLang="en-US" sz="32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6384925" y="1412875"/>
            <a:ext cx="7861300" cy="248285"/>
          </a:xfrm>
        </p:spPr>
        <p:txBody>
          <a:bodyPr wrap="square" lIns="0" tIns="0" rIns="0" bIns="0" anchor="t">
            <a:spAutoFit/>
          </a:bodyPr>
          <a:lstStyle/>
          <a:p>
            <a:pPr eaLnBrk="1" hangingPunct="1"/>
            <a:r>
              <a:rPr lang="zh-CN" altLang="en-US" sz="1800">
                <a:solidFill>
                  <a:srgbClr val="E05610"/>
                </a:solidFill>
                <a:latin typeface="微软雅黑" panose="020B0503020204020204" charset="-122"/>
                <a:ea typeface="微软雅黑" panose="020B0503020204020204" charset="-122"/>
                <a:sym typeface="Arial" panose="020B0604020202020204" pitchFamily="34" charset="0"/>
              </a:rPr>
              <a:t>高级搜索选项</a:t>
            </a:r>
            <a:endParaRPr lang="zh-CN" altLang="en-US" sz="1800">
              <a:solidFill>
                <a:srgbClr val="E05610"/>
              </a:solidFill>
              <a:latin typeface="微软雅黑" panose="020B0503020204020204" charset="-122"/>
              <a:ea typeface="微软雅黑" panose="020B0503020204020204" charset="-122"/>
              <a:sym typeface="Arial" panose="020B0604020202020204" pitchFamily="34" charset="0"/>
            </a:endParaRPr>
          </a:p>
        </p:txBody>
      </p:sp>
      <p:sp>
        <p:nvSpPr>
          <p:cNvPr id="71682" name="Content Placeholder 2"/>
          <p:cNvSpPr>
            <a:spLocks noGrp="1"/>
          </p:cNvSpPr>
          <p:nvPr>
            <p:ph idx="4294967295"/>
          </p:nvPr>
        </p:nvSpPr>
        <p:spPr>
          <a:xfrm>
            <a:off x="6240780" y="2133600"/>
            <a:ext cx="4780280" cy="1756410"/>
          </a:xfrm>
        </p:spPr>
        <p:txBody>
          <a:bodyPr wrap="square" lIns="0" tIns="0" rIns="0" bIns="0" anchor="t">
            <a:spAutoFit/>
          </a:bodyPr>
          <a:lstStyle/>
          <a:p>
            <a:pPr marL="285750" indent="-200025" algn="l" eaLnBrk="1" hangingPunct="1">
              <a:lnSpc>
                <a:spcPct val="90000"/>
              </a:lnSpc>
              <a:buNone/>
            </a:pPr>
            <a:r>
              <a:rPr lang="zh-CN" altLang="en-US" sz="1800">
                <a:solidFill>
                  <a:schemeClr val="tx1"/>
                </a:solidFill>
                <a:latin typeface="微软雅黑" panose="020B0503020204020204" charset="-122"/>
                <a:ea typeface="微软雅黑" panose="020B0503020204020204" charset="-122"/>
              </a:rPr>
              <a:t>用户可以通过使用高级搜索选项进一步缩小</a:t>
            </a:r>
            <a:endParaRPr lang="zh-CN" altLang="en-US" sz="1800">
              <a:solidFill>
                <a:schemeClr val="tx1"/>
              </a:solidFill>
              <a:latin typeface="微软雅黑" panose="020B0503020204020204" charset="-122"/>
              <a:ea typeface="微软雅黑" panose="020B0503020204020204" charset="-122"/>
            </a:endParaRPr>
          </a:p>
          <a:p>
            <a:pPr marL="285750" indent="-200025" algn="l" eaLnBrk="1" hangingPunct="1">
              <a:lnSpc>
                <a:spcPct val="90000"/>
              </a:lnSpc>
              <a:buNone/>
            </a:pPr>
            <a:r>
              <a:rPr lang="zh-CN" altLang="en-US" sz="1800">
                <a:solidFill>
                  <a:schemeClr val="tx1"/>
                </a:solidFill>
                <a:latin typeface="微软雅黑" panose="020B0503020204020204" charset="-122"/>
                <a:ea typeface="微软雅黑" panose="020B0503020204020204" charset="-122"/>
              </a:rPr>
              <a:t>搜索范围</a:t>
            </a:r>
            <a:endParaRPr lang="zh-CN" altLang="en-US" sz="1800">
              <a:solidFill>
                <a:schemeClr val="tx1"/>
              </a:solidFill>
              <a:latin typeface="微软雅黑" panose="020B0503020204020204" charset="-122"/>
              <a:ea typeface="微软雅黑" panose="020B0503020204020204" charset="-122"/>
            </a:endParaRPr>
          </a:p>
          <a:p>
            <a:pPr marL="285750" indent="-200025" eaLnBrk="1" hangingPunct="1">
              <a:lnSpc>
                <a:spcPct val="90000"/>
              </a:lnSpc>
              <a:buNone/>
            </a:pPr>
            <a:endParaRPr lang="zh-CN" altLang="en-US" sz="1800">
              <a:solidFill>
                <a:schemeClr val="tx1"/>
              </a:solidFill>
              <a:latin typeface="微软雅黑" panose="020B0503020204020204" charset="-122"/>
              <a:ea typeface="微软雅黑" panose="020B0503020204020204" charset="-122"/>
            </a:endParaRPr>
          </a:p>
          <a:p>
            <a:pPr marL="285750" indent="-200025" eaLnBrk="1" hangingPunct="1">
              <a:lnSpc>
                <a:spcPct val="90000"/>
              </a:lnSpc>
              <a:buNone/>
            </a:pPr>
            <a:endParaRPr lang="zh-CN" altLang="en-US" sz="1800">
              <a:solidFill>
                <a:schemeClr val="tx1"/>
              </a:solidFill>
              <a:latin typeface="微软雅黑" panose="020B0503020204020204" charset="-122"/>
              <a:ea typeface="微软雅黑" panose="020B0503020204020204" charset="-122"/>
            </a:endParaRPr>
          </a:p>
          <a:p>
            <a:pPr marL="285750" indent="-200025" eaLnBrk="1" hangingPunct="1">
              <a:lnSpc>
                <a:spcPct val="90000"/>
              </a:lnSpc>
              <a:buNone/>
            </a:pPr>
            <a:r>
              <a:rPr lang="zh-CN" altLang="en-US" sz="1800">
                <a:solidFill>
                  <a:schemeClr val="tx1"/>
                </a:solidFill>
                <a:latin typeface="微软雅黑" panose="020B0503020204020204" charset="-122"/>
                <a:ea typeface="微软雅黑" panose="020B0503020204020204" charset="-122"/>
              </a:rPr>
              <a:t>用户也可以限定在该机构的访问权限内搜索</a:t>
            </a:r>
            <a:endParaRPr lang="zh-CN" altLang="en-US" sz="1800">
              <a:solidFill>
                <a:schemeClr val="tx1"/>
              </a:solidFill>
              <a:latin typeface="微软雅黑" panose="020B0503020204020204" charset="-122"/>
              <a:ea typeface="微软雅黑" panose="020B0503020204020204" charset="-122"/>
            </a:endParaRPr>
          </a:p>
        </p:txBody>
      </p:sp>
      <p:pic>
        <p:nvPicPr>
          <p:cNvPr id="71683" name="Picture 2"/>
          <p:cNvPicPr>
            <a:picLocks noChangeAspect="1"/>
          </p:cNvPicPr>
          <p:nvPr/>
        </p:nvPicPr>
        <p:blipFill>
          <a:blip r:embed="rId1"/>
          <a:stretch>
            <a:fillRect/>
          </a:stretch>
        </p:blipFill>
        <p:spPr>
          <a:xfrm>
            <a:off x="2063750" y="1196975"/>
            <a:ext cx="3709988" cy="5291138"/>
          </a:xfrm>
          <a:prstGeom prst="rect">
            <a:avLst/>
          </a:prstGeom>
          <a:noFill/>
          <a:ln w="9525">
            <a:noFill/>
          </a:ln>
          <a:effectLst>
            <a:outerShdw dist="139700" dir="2699999" algn="ctr" rotWithShape="0">
              <a:srgbClr val="333333">
                <a:alpha val="54999"/>
              </a:srgbClr>
            </a:outerShdw>
          </a:effectLst>
        </p:spPr>
      </p:pic>
      <p:sp>
        <p:nvSpPr>
          <p:cNvPr id="71684" name="Abgerundetes Rechteck 7"/>
          <p:cNvSpPr/>
          <p:nvPr/>
        </p:nvSpPr>
        <p:spPr>
          <a:xfrm>
            <a:off x="2351088" y="5661025"/>
            <a:ext cx="1649412" cy="376397"/>
          </a:xfrm>
          <a:prstGeom prst="roundRect">
            <a:avLst>
              <a:gd name="adj" fmla="val 16667"/>
            </a:avLst>
          </a:prstGeom>
          <a:noFill/>
          <a:ln w="38100" cap="flat" cmpd="sng">
            <a:solidFill>
              <a:srgbClr val="E05610"/>
            </a:solidFill>
            <a:prstDash val="solid"/>
            <a:round/>
            <a:headEnd type="none" w="med" len="med"/>
            <a:tailEnd type="none" w="med" len="med"/>
          </a:ln>
        </p:spPr>
        <p:txBody>
          <a:bodyPr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71685" name="Abgerundetes Rechteck 7"/>
          <p:cNvSpPr/>
          <p:nvPr/>
        </p:nvSpPr>
        <p:spPr>
          <a:xfrm>
            <a:off x="2208213" y="2133600"/>
            <a:ext cx="1649412" cy="376397"/>
          </a:xfrm>
          <a:prstGeom prst="roundRect">
            <a:avLst>
              <a:gd name="adj" fmla="val 16667"/>
            </a:avLst>
          </a:prstGeom>
          <a:noFill/>
          <a:ln w="38100" cap="flat" cmpd="sng">
            <a:solidFill>
              <a:srgbClr val="E05610"/>
            </a:solidFill>
            <a:prstDash val="solid"/>
            <a:round/>
            <a:headEnd type="none" w="med" len="med"/>
            <a:tailEnd type="none" w="med" len="med"/>
          </a:ln>
        </p:spPr>
        <p:txBody>
          <a:bodyPr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p:cNvPicPr>
          <p:nvPr/>
        </p:nvPicPr>
        <p:blipFill>
          <a:blip r:embed="rId1"/>
          <a:stretch>
            <a:fillRect/>
          </a:stretch>
        </p:blipFill>
        <p:spPr>
          <a:xfrm>
            <a:off x="1919288" y="1268413"/>
            <a:ext cx="5373687" cy="4695825"/>
          </a:xfrm>
          <a:prstGeom prst="rect">
            <a:avLst/>
          </a:prstGeom>
          <a:noFill/>
          <a:ln w="9525">
            <a:noFill/>
          </a:ln>
          <a:effectLst>
            <a:outerShdw dist="139700" dir="2699999" algn="ctr" rotWithShape="0">
              <a:srgbClr val="333333">
                <a:alpha val="54999"/>
              </a:srgbClr>
            </a:outerShdw>
          </a:effectLst>
        </p:spPr>
      </p:pic>
      <p:sp>
        <p:nvSpPr>
          <p:cNvPr id="72706" name="Content Placeholder 2"/>
          <p:cNvSpPr>
            <a:spLocks noGrp="1"/>
          </p:cNvSpPr>
          <p:nvPr>
            <p:ph idx="4294967295"/>
          </p:nvPr>
        </p:nvSpPr>
        <p:spPr>
          <a:xfrm>
            <a:off x="7591425" y="1181100"/>
            <a:ext cx="4303395" cy="4226560"/>
          </a:xfrm>
        </p:spPr>
        <p:txBody>
          <a:bodyPr wrap="square" lIns="0" tIns="0" rIns="0" bIns="0" anchor="t">
            <a:spAutoFit/>
          </a:bodyPr>
          <a:lstStyle/>
          <a:p>
            <a:pPr marL="285750" indent="-200025" eaLnBrk="1" hangingPunct="1">
              <a:spcBef>
                <a:spcPct val="30000"/>
              </a:spcBef>
              <a:buNone/>
            </a:pPr>
            <a:r>
              <a:rPr lang="zh-CN" altLang="en-US" sz="1800" b="1" dirty="0">
                <a:solidFill>
                  <a:srgbClr val="E05610"/>
                </a:solidFill>
                <a:latin typeface="微软雅黑" panose="020B0503020204020204" charset="-122"/>
                <a:ea typeface="微软雅黑" panose="020B0503020204020204" charset="-122"/>
                <a:cs typeface="微软雅黑" panose="020B0503020204020204" charset="-122"/>
              </a:rPr>
              <a:t>浏览</a:t>
            </a:r>
            <a:endParaRPr lang="zh-CN" altLang="en-US" sz="1800" b="1" dirty="0">
              <a:solidFill>
                <a:srgbClr val="E05610"/>
              </a:solidFill>
              <a:latin typeface="微软雅黑" panose="020B0503020204020204" charset="-122"/>
              <a:ea typeface="微软雅黑" panose="020B0503020204020204" charset="-122"/>
              <a:cs typeface="微软雅黑" panose="020B0503020204020204" charset="-122"/>
            </a:endParaRPr>
          </a:p>
          <a:p>
            <a:pPr marL="285750" indent="-200025" eaLnBrk="1" hangingPunct="1">
              <a:spcBef>
                <a:spcPct val="30000"/>
              </a:spcBef>
              <a:buNone/>
            </a:pPr>
            <a:endParaRPr lang="zh-CN" altLang="en-US" sz="1800" b="1" dirty="0">
              <a:solidFill>
                <a:srgbClr val="E05610"/>
              </a:solidFill>
              <a:latin typeface="微软雅黑" panose="020B0503020204020204" charset="-122"/>
              <a:ea typeface="微软雅黑" panose="020B0503020204020204" charset="-122"/>
              <a:cs typeface="微软雅黑" panose="020B0503020204020204" charset="-122"/>
            </a:endParaRPr>
          </a:p>
          <a:p>
            <a:pPr marL="285750" indent="-200025" algn="l" eaLnBrk="1" hangingPunct="1">
              <a:spcBef>
                <a:spcPct val="30000"/>
              </a:spcBef>
              <a:buFont typeface="Times" pitchFamily="2" charset="0"/>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在页面左方的框中，浏览功能</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00025" algn="l" eaLnBrk="1" hangingPunct="1">
              <a:spcBef>
                <a:spcPct val="30000"/>
              </a:spcBef>
              <a:buFont typeface="Times" pitchFamily="2" charset="0"/>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按学科分类</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00025" eaLnBrk="1" hangingPunct="1">
              <a:spcBef>
                <a:spcPct val="30000"/>
              </a:spcBef>
              <a:buFont typeface="Times" pitchFamily="2" charset="0"/>
              <a:buNone/>
            </a:pP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00025" eaLnBrk="1" hangingPunct="1">
              <a:spcBef>
                <a:spcPct val="30000"/>
              </a:spcBef>
              <a:buFont typeface="Times" pitchFamily="2" charset="0"/>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您也可以按内容的类型来浏览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00025" eaLnBrk="1" hangingPunct="1">
              <a:spcBef>
                <a:spcPct val="30000"/>
              </a:spcBef>
              <a:buClr>
                <a:srgbClr val="E05610"/>
              </a:buClr>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在学科导航框的下方，您可以</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00025" eaLnBrk="1" hangingPunct="1">
              <a:spcBef>
                <a:spcPct val="30000"/>
              </a:spcBef>
              <a:buClr>
                <a:srgbClr val="E05610"/>
              </a:buClr>
              <a:buNone/>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rPr>
              <a:t>找到详细的内容类型</a:t>
            </a:r>
            <a:r>
              <a:rPr lang="en-US" altLang="zh-CN" sz="1800" dirty="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1800" dirty="0">
              <a:solidFill>
                <a:schemeClr val="tx1"/>
              </a:solidFill>
              <a:latin typeface="微软雅黑" panose="020B0503020204020204" charset="-122"/>
              <a:ea typeface="微软雅黑" panose="020B0503020204020204" charset="-122"/>
              <a:cs typeface="微软雅黑" panose="020B0503020204020204" charset="-122"/>
            </a:endParaRPr>
          </a:p>
          <a:p>
            <a:pPr marL="266700" lvl="1" indent="-180975" eaLnBrk="1" hangingPunct="1">
              <a:spcBef>
                <a:spcPct val="30000"/>
              </a:spcBef>
              <a:buClr>
                <a:srgbClr val="E05610"/>
              </a:buClr>
            </a:pPr>
            <a:r>
              <a:rPr lang="zh-CN" altLang="en-US" sz="1800" dirty="0">
                <a:latin typeface="微软雅黑" panose="020B0503020204020204" charset="-122"/>
                <a:ea typeface="微软雅黑" panose="020B0503020204020204" charset="-122"/>
                <a:cs typeface="微软雅黑" panose="020B0503020204020204" charset="-122"/>
              </a:rPr>
              <a:t>（期刊）文章</a:t>
            </a:r>
            <a:endParaRPr lang="zh-CN" altLang="en-US" sz="1800" dirty="0">
              <a:latin typeface="微软雅黑" panose="020B0503020204020204" charset="-122"/>
              <a:ea typeface="微软雅黑" panose="020B0503020204020204" charset="-122"/>
              <a:cs typeface="微软雅黑" panose="020B0503020204020204" charset="-122"/>
            </a:endParaRPr>
          </a:p>
          <a:p>
            <a:pPr marL="266700" lvl="1" indent="-180975" eaLnBrk="1" hangingPunct="1">
              <a:spcBef>
                <a:spcPct val="30000"/>
              </a:spcBef>
              <a:buClr>
                <a:srgbClr val="E05610"/>
              </a:buClr>
            </a:pPr>
            <a:r>
              <a:rPr lang="zh-CN" altLang="en-US" sz="1800" dirty="0">
                <a:latin typeface="微软雅黑" panose="020B0503020204020204" charset="-122"/>
                <a:ea typeface="微软雅黑" panose="020B0503020204020204" charset="-122"/>
                <a:cs typeface="微软雅黑" panose="020B0503020204020204" charset="-122"/>
              </a:rPr>
              <a:t> 参考文献</a:t>
            </a:r>
            <a:endParaRPr lang="zh-CN" altLang="en-US" sz="1800" dirty="0">
              <a:latin typeface="微软雅黑" panose="020B0503020204020204" charset="-122"/>
              <a:ea typeface="微软雅黑" panose="020B0503020204020204" charset="-122"/>
              <a:cs typeface="微软雅黑" panose="020B0503020204020204" charset="-122"/>
            </a:endParaRPr>
          </a:p>
          <a:p>
            <a:pPr marL="266700" lvl="1" indent="-180975" eaLnBrk="1" hangingPunct="1">
              <a:spcBef>
                <a:spcPct val="30000"/>
              </a:spcBef>
              <a:buClr>
                <a:srgbClr val="E05610"/>
              </a:buClr>
            </a:pPr>
            <a:r>
              <a:rPr lang="zh-CN" altLang="en-US" sz="1800" dirty="0">
                <a:latin typeface="微软雅黑" panose="020B0503020204020204" charset="-122"/>
                <a:ea typeface="微软雅黑" panose="020B0503020204020204" charset="-122"/>
                <a:cs typeface="微软雅黑" panose="020B0503020204020204" charset="-122"/>
              </a:rPr>
              <a:t> </a:t>
            </a:r>
            <a:r>
              <a:rPr lang="en-US" altLang="zh-CN" sz="1800" dirty="0">
                <a:latin typeface="微软雅黑" panose="020B0503020204020204" charset="-122"/>
                <a:ea typeface="微软雅黑" panose="020B0503020204020204" charset="-122"/>
                <a:cs typeface="微软雅黑" panose="020B0503020204020204" charset="-122"/>
              </a:rPr>
              <a:t>(</a:t>
            </a:r>
            <a:r>
              <a:rPr lang="zh-CN" altLang="en-US" sz="1800" dirty="0">
                <a:latin typeface="微软雅黑" panose="020B0503020204020204" charset="-122"/>
                <a:ea typeface="微软雅黑" panose="020B0503020204020204" charset="-122"/>
                <a:cs typeface="微软雅黑" panose="020B0503020204020204" charset="-122"/>
              </a:rPr>
              <a:t>图书</a:t>
            </a:r>
            <a:r>
              <a:rPr lang="en-US" altLang="zh-CN" sz="1800" dirty="0">
                <a:latin typeface="微软雅黑" panose="020B0503020204020204" charset="-122"/>
                <a:ea typeface="微软雅黑" panose="020B0503020204020204" charset="-122"/>
                <a:cs typeface="微软雅黑" panose="020B0503020204020204" charset="-122"/>
              </a:rPr>
              <a:t>) </a:t>
            </a:r>
            <a:r>
              <a:rPr lang="zh-CN" altLang="en-US" sz="1800" dirty="0">
                <a:latin typeface="微软雅黑" panose="020B0503020204020204" charset="-122"/>
                <a:ea typeface="微软雅黑" panose="020B0503020204020204" charset="-122"/>
                <a:cs typeface="微软雅黑" panose="020B0503020204020204" charset="-122"/>
              </a:rPr>
              <a:t>章节</a:t>
            </a:r>
            <a:endParaRPr lang="zh-CN" altLang="en-US" sz="1800" dirty="0">
              <a:latin typeface="微软雅黑" panose="020B0503020204020204" charset="-122"/>
              <a:ea typeface="微软雅黑" panose="020B0503020204020204" charset="-122"/>
              <a:cs typeface="微软雅黑" panose="020B0503020204020204" charset="-122"/>
            </a:endParaRPr>
          </a:p>
          <a:p>
            <a:pPr marL="266700" lvl="1" indent="-180975" eaLnBrk="1" hangingPunct="1">
              <a:spcBef>
                <a:spcPct val="30000"/>
              </a:spcBef>
              <a:buClr>
                <a:srgbClr val="E05610"/>
              </a:buClr>
            </a:pPr>
            <a:r>
              <a:rPr lang="zh-CN" altLang="en-US" sz="1800" dirty="0">
                <a:latin typeface="微软雅黑" panose="020B0503020204020204" charset="-122"/>
                <a:ea typeface="微软雅黑" panose="020B0503020204020204" charset="-122"/>
                <a:cs typeface="微软雅黑" panose="020B0503020204020204" charset="-122"/>
              </a:rPr>
              <a:t> 实验室指南</a:t>
            </a:r>
            <a:endParaRPr lang="zh-CN" altLang="en-US" sz="1800" dirty="0">
              <a:latin typeface="微软雅黑" panose="020B0503020204020204" charset="-122"/>
              <a:ea typeface="微软雅黑" panose="020B0503020204020204" charset="-122"/>
              <a:cs typeface="微软雅黑" panose="020B0503020204020204" charset="-122"/>
            </a:endParaRPr>
          </a:p>
          <a:p>
            <a:pPr marL="285750" indent="-200025" eaLnBrk="1" hangingPunct="1">
              <a:spcBef>
                <a:spcPct val="30000"/>
              </a:spcBef>
              <a:buFont typeface="Times" pitchFamily="2" charset="0"/>
              <a:buNone/>
            </a:pP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2707" name="Abgerundetes Rechteck 7"/>
          <p:cNvSpPr/>
          <p:nvPr/>
        </p:nvSpPr>
        <p:spPr>
          <a:xfrm>
            <a:off x="1966913" y="2306638"/>
            <a:ext cx="1430337" cy="376397"/>
          </a:xfrm>
          <a:prstGeom prst="roundRect">
            <a:avLst>
              <a:gd name="adj" fmla="val 16667"/>
            </a:avLst>
          </a:prstGeom>
          <a:noFill/>
          <a:ln w="38100" cap="flat" cmpd="sng">
            <a:solidFill>
              <a:srgbClr val="E05610"/>
            </a:solidFill>
            <a:prstDash val="solid"/>
            <a:round/>
            <a:headEnd type="none" w="med" len="med"/>
            <a:tailEnd type="none" w="med" len="med"/>
          </a:ln>
        </p:spPr>
        <p:txBody>
          <a:bodyPr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72708" name="Abgerundetes Rechteck 7"/>
          <p:cNvSpPr/>
          <p:nvPr/>
        </p:nvSpPr>
        <p:spPr>
          <a:xfrm>
            <a:off x="3719513" y="2193925"/>
            <a:ext cx="3346450" cy="397011"/>
          </a:xfrm>
          <a:prstGeom prst="roundRect">
            <a:avLst>
              <a:gd name="adj" fmla="val 16667"/>
            </a:avLst>
          </a:prstGeom>
          <a:noFill/>
          <a:ln w="38100" cap="flat" cmpd="sng">
            <a:solidFill>
              <a:srgbClr val="E05610"/>
            </a:solidFill>
            <a:prstDash val="solid"/>
            <a:round/>
            <a:headEnd type="none" w="med" len="med"/>
            <a:tailEnd type="none" w="med" len="med"/>
          </a:ln>
        </p:spPr>
        <p:txBody>
          <a:bodyPr wrap="square"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pic>
        <p:nvPicPr>
          <p:cNvPr id="72709" name="Picture 3"/>
          <p:cNvPicPr>
            <a:picLocks noChangeAspect="1"/>
          </p:cNvPicPr>
          <p:nvPr/>
        </p:nvPicPr>
        <p:blipFill>
          <a:blip r:embed="rId2"/>
          <a:stretch>
            <a:fillRect/>
          </a:stretch>
        </p:blipFill>
        <p:spPr>
          <a:xfrm>
            <a:off x="3575050" y="4941888"/>
            <a:ext cx="2006600" cy="1573212"/>
          </a:xfrm>
          <a:prstGeom prst="rect">
            <a:avLst/>
          </a:prstGeom>
          <a:noFill/>
          <a:ln w="9525">
            <a:noFill/>
          </a:ln>
          <a:effectLst>
            <a:outerShdw dist="139700" dir="2699999" algn="ctr" rotWithShape="0">
              <a:srgbClr val="333333">
                <a:alpha val="54999"/>
              </a:srgbClr>
            </a:outerShdw>
          </a:effectLst>
        </p:spPr>
      </p:pic>
      <p:sp>
        <p:nvSpPr>
          <p:cNvPr id="72710" name="Abgerundetes Rechteck 7"/>
          <p:cNvSpPr/>
          <p:nvPr/>
        </p:nvSpPr>
        <p:spPr>
          <a:xfrm>
            <a:off x="3535363" y="5734050"/>
            <a:ext cx="2087562" cy="407549"/>
          </a:xfrm>
          <a:prstGeom prst="roundRect">
            <a:avLst>
              <a:gd name="adj" fmla="val 16667"/>
            </a:avLst>
          </a:prstGeom>
          <a:noFill/>
          <a:ln w="38100" cap="flat" cmpd="sng">
            <a:solidFill>
              <a:srgbClr val="E05610"/>
            </a:solidFill>
            <a:prstDash val="solid"/>
            <a:round/>
            <a:headEnd type="none" w="med" len="med"/>
            <a:tailEnd type="none" w="med" len="med"/>
          </a:ln>
        </p:spPr>
        <p:txBody>
          <a:bodyPr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72711" name="Isosceles Triangle 10"/>
          <p:cNvSpPr/>
          <p:nvPr/>
        </p:nvSpPr>
        <p:spPr>
          <a:xfrm rot="-5400000">
            <a:off x="2490788" y="5030788"/>
            <a:ext cx="857250" cy="1096962"/>
          </a:xfrm>
          <a:prstGeom prst="triangle">
            <a:avLst>
              <a:gd name="adj" fmla="val 28685"/>
            </a:avLst>
          </a:prstGeom>
          <a:solidFill>
            <a:schemeClr val="accent2">
              <a:alpha val="43999"/>
            </a:schemeClr>
          </a:solidFill>
          <a:ln w="9525">
            <a:noFill/>
          </a:ln>
        </p:spPr>
        <p:txBody>
          <a:bodyPr vert="eaVert" anchor="t">
            <a:spAutoFit/>
          </a:bodyPr>
          <a:lstStyle/>
          <a:p>
            <a:pPr algn="ctr" eaLnBrk="0" hangingPunct="0">
              <a:spcBef>
                <a:spcPct val="50000"/>
              </a:spcBef>
            </a:pPr>
            <a:endParaRPr lang="zh-CN" altLang="en-US" sz="1600" b="0" dirty="0">
              <a:solidFill>
                <a:schemeClr val="tx2"/>
              </a:solidFill>
              <a:latin typeface="Arial" panose="020B0604020202020204" pitchFamily="34" charset="0"/>
              <a:ea typeface="MS PGothic" panose="020B0600070205080204" pitchFamily="34" charset="-128"/>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Grp="1"/>
          </p:cNvSpPr>
          <p:nvPr>
            <p:ph type="title"/>
          </p:nvPr>
        </p:nvSpPr>
        <p:spPr>
          <a:xfrm>
            <a:off x="1517015" y="504825"/>
            <a:ext cx="8229600" cy="765175"/>
          </a:xfrm>
        </p:spPr>
        <p:txBody>
          <a:bodyPr wrap="square" anchor="b"/>
          <a:lstStyle/>
          <a:p>
            <a:pPr eaLnBrk="1" hangingPunct="1"/>
            <a:r>
              <a:rPr lang="zh-CN" altLang="en-US" sz="3200" b="1">
                <a:latin typeface="微软雅黑" panose="020B0503020204020204" charset="-122"/>
                <a:ea typeface="微软雅黑" panose="020B0503020204020204" charset="-122"/>
                <a:sym typeface="Arial" panose="020B0604020202020204" pitchFamily="34" charset="0"/>
              </a:rPr>
              <a:t>举例</a:t>
            </a:r>
            <a:endParaRPr lang="zh-CN" altLang="en-US" sz="3200" b="1">
              <a:latin typeface="微软雅黑" panose="020B0503020204020204" charset="-122"/>
              <a:ea typeface="微软雅黑" panose="020B0503020204020204" charset="-122"/>
              <a:sym typeface="Arial" panose="020B0604020202020204" pitchFamily="34" charset="0"/>
            </a:endParaRPr>
          </a:p>
        </p:txBody>
      </p:sp>
      <p:sp>
        <p:nvSpPr>
          <p:cNvPr id="73730" name="Rectangle 4"/>
          <p:cNvSpPr>
            <a:spLocks noGrp="1"/>
          </p:cNvSpPr>
          <p:nvPr>
            <p:ph type="body"/>
          </p:nvPr>
        </p:nvSpPr>
        <p:spPr>
          <a:xfrm>
            <a:off x="1668145" y="1463040"/>
            <a:ext cx="9649460" cy="522605"/>
          </a:xfrm>
        </p:spPr>
        <p:txBody>
          <a:bodyPr wrap="square" anchor="t">
            <a:normAutofit/>
          </a:bodyPr>
          <a:lstStyle/>
          <a:p>
            <a:pPr eaLnBrk="1" hangingPunct="1"/>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检索近</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5</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年</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springerlink</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数据库中关于</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DC </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变换器方面的期刊论文</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241550" y="1985645"/>
            <a:ext cx="6316980" cy="4567555"/>
          </a:xfrm>
          <a:prstGeom prst="rect">
            <a:avLst/>
          </a:prstGeo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30020" y="973455"/>
            <a:ext cx="9172575" cy="5827395"/>
          </a:xfrm>
          <a:prstGeom prst="rect">
            <a:avLst/>
          </a:prstGeom>
        </p:spPr>
      </p:pic>
      <p:sp>
        <p:nvSpPr>
          <p:cNvPr id="61444" name="Rectangle 4"/>
          <p:cNvSpPr/>
          <p:nvPr/>
        </p:nvSpPr>
        <p:spPr>
          <a:xfrm>
            <a:off x="3698875" y="973455"/>
            <a:ext cx="2962275" cy="545465"/>
          </a:xfrm>
          <a:prstGeom prst="rect">
            <a:avLst/>
          </a:prstGeom>
          <a:noFill/>
          <a:ln w="28575" cap="flat" cmpd="sng">
            <a:solidFill>
              <a:schemeClr val="hlink"/>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61445" name="Rectangle 5"/>
          <p:cNvSpPr/>
          <p:nvPr/>
        </p:nvSpPr>
        <p:spPr>
          <a:xfrm>
            <a:off x="1608455" y="1818005"/>
            <a:ext cx="2090420" cy="4612005"/>
          </a:xfrm>
          <a:prstGeom prst="rect">
            <a:avLst/>
          </a:prstGeom>
          <a:noFill/>
          <a:ln w="28575" cap="flat" cmpd="sng">
            <a:solidFill>
              <a:srgbClr val="FF0000"/>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4" name="右箭头 3"/>
          <p:cNvSpPr/>
          <p:nvPr/>
        </p:nvSpPr>
        <p:spPr>
          <a:xfrm>
            <a:off x="4785965" y="3701948"/>
            <a:ext cx="979488" cy="485775"/>
          </a:xfrm>
          <a:prstGeom prst="rightArrow">
            <a:avLst/>
          </a:prstGeom>
          <a:noFill/>
          <a:ln w="28575">
            <a:solidFill>
              <a:srgbClr val="E33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5" name="图片 4"/>
          <p:cNvPicPr>
            <a:picLocks noChangeAspect="1"/>
          </p:cNvPicPr>
          <p:nvPr/>
        </p:nvPicPr>
        <p:blipFill>
          <a:blip r:embed="rId2"/>
          <a:stretch>
            <a:fillRect/>
          </a:stretch>
        </p:blipFill>
        <p:spPr>
          <a:xfrm>
            <a:off x="6891655" y="1144270"/>
            <a:ext cx="2915920" cy="5601970"/>
          </a:xfrm>
          <a:prstGeom prst="rect">
            <a:avLst/>
          </a:prstGeom>
          <a:ln w="19050">
            <a:solidFill>
              <a:schemeClr val="accent1">
                <a:lumMod val="75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box(in)">
                                      <p:cBhvr>
                                        <p:cTn id="7" dur="500"/>
                                        <p:tgtEl>
                                          <p:spTgt spid="6144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1445"/>
                                        </p:tgtEl>
                                        <p:attrNameLst>
                                          <p:attrName>style.visibility</p:attrName>
                                        </p:attrNameLst>
                                      </p:cBhvr>
                                      <p:to>
                                        <p:strVal val="visible"/>
                                      </p:to>
                                    </p:set>
                                    <p:animEffect transition="in" filter="diamond(in)">
                                      <p:cBhvr>
                                        <p:cTn id="12" dur="1000"/>
                                        <p:tgtEl>
                                          <p:spTgt spid="61445"/>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ldLvl="0" animBg="1"/>
      <p:bldP spid="61445" grpId="0" bldLvl="0" animBg="1"/>
      <p:bldP spid="4" grpId="1"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图片 2"/>
          <p:cNvPicPr>
            <a:picLocks noChangeAspect="1"/>
          </p:cNvPicPr>
          <p:nvPr/>
        </p:nvPicPr>
        <p:blipFill>
          <a:blip r:embed="rId1"/>
          <a:srcRect l="24998" t="10884"/>
          <a:stretch>
            <a:fillRect/>
          </a:stretch>
        </p:blipFill>
        <p:spPr>
          <a:xfrm>
            <a:off x="2390140" y="1326515"/>
            <a:ext cx="7105650" cy="5229225"/>
          </a:xfrm>
          <a:prstGeom prst="rect">
            <a:avLst/>
          </a:prstGeom>
          <a:noFill/>
          <a:ln w="9525">
            <a:noFill/>
          </a:ln>
        </p:spPr>
      </p:pic>
      <p:sp>
        <p:nvSpPr>
          <p:cNvPr id="62469" name="Rectangle 5"/>
          <p:cNvSpPr/>
          <p:nvPr/>
        </p:nvSpPr>
        <p:spPr>
          <a:xfrm>
            <a:off x="2663825" y="4491038"/>
            <a:ext cx="1196975" cy="438150"/>
          </a:xfrm>
          <a:prstGeom prst="rect">
            <a:avLst/>
          </a:prstGeom>
          <a:noFill/>
          <a:ln w="28575" cap="flat" cmpd="sng">
            <a:solidFill>
              <a:srgbClr val="FF0000"/>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62470" name="AutoShape 6"/>
          <p:cNvSpPr/>
          <p:nvPr/>
        </p:nvSpPr>
        <p:spPr>
          <a:xfrm>
            <a:off x="4352925" y="3481388"/>
            <a:ext cx="1390650" cy="609600"/>
          </a:xfrm>
          <a:prstGeom prst="borderCallout1">
            <a:avLst>
              <a:gd name="adj1" fmla="val 18750"/>
              <a:gd name="adj2" fmla="val -5481"/>
              <a:gd name="adj3" fmla="val 165366"/>
              <a:gd name="adj4" fmla="val -42579"/>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chemeClr val="bg1"/>
                </a:solidFill>
                <a:latin typeface="微软雅黑" panose="020B0503020204020204" charset="-122"/>
                <a:ea typeface="微软雅黑" panose="020B0503020204020204" charset="-122"/>
              </a:rPr>
              <a:t>可进行全文下载</a:t>
            </a:r>
            <a:endParaRPr lang="zh-CN" altLang="en-US" sz="1600" b="1" dirty="0">
              <a:solidFill>
                <a:schemeClr val="bg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checkerboard(across)">
                                      <p:cBhvr>
                                        <p:cTn id="7" dur="500"/>
                                        <p:tgtEl>
                                          <p:spTgt spid="6246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2470"/>
                                        </p:tgtEl>
                                        <p:attrNameLst>
                                          <p:attrName>style.visibility</p:attrName>
                                        </p:attrNameLst>
                                      </p:cBhvr>
                                      <p:to>
                                        <p:strVal val="visible"/>
                                      </p:to>
                                    </p:set>
                                    <p:animEffect transition="in" filter="checkerboard(across)">
                                      <p:cBhvr>
                                        <p:cTn id="10" dur="5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bldLvl="0" animBg="1"/>
      <p:bldP spid="62470"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621155" y="1348740"/>
            <a:ext cx="6613525" cy="4876800"/>
          </a:xfrm>
          <a:prstGeom prst="rect">
            <a:avLst/>
          </a:prstGeom>
        </p:spPr>
      </p:pic>
      <p:sp>
        <p:nvSpPr>
          <p:cNvPr id="63491" name="Content Placeholder 2"/>
          <p:cNvSpPr>
            <a:spLocks noGrp="1"/>
          </p:cNvSpPr>
          <p:nvPr>
            <p:ph idx="4294967295"/>
          </p:nvPr>
        </p:nvSpPr>
        <p:spPr>
          <a:xfrm>
            <a:off x="8234680" y="1559560"/>
            <a:ext cx="3835400" cy="2211705"/>
          </a:xfrm>
        </p:spPr>
        <p:txBody>
          <a:bodyPr wrap="square" lIns="0" tIns="0" rIns="0" bIns="0" anchor="t">
            <a:spAutoFit/>
          </a:bodyPr>
          <a:lstStyle/>
          <a:p>
            <a:pPr marL="0" indent="85725" eaLnBrk="1" hangingPunct="1">
              <a:spcBef>
                <a:spcPct val="30000"/>
              </a:spcBef>
              <a:buNone/>
            </a:pPr>
            <a:r>
              <a:rPr lang="zh-CN" altLang="en-US" sz="1600" b="1" dirty="0">
                <a:solidFill>
                  <a:srgbClr val="E05610"/>
                </a:solidFill>
                <a:latin typeface="微软雅黑" panose="020B0503020204020204" charset="-122"/>
                <a:ea typeface="微软雅黑" panose="020B0503020204020204" charset="-122"/>
                <a:cs typeface="微软雅黑" panose="020B0503020204020204" charset="-122"/>
              </a:rPr>
              <a:t>搜索结果</a:t>
            </a:r>
            <a:r>
              <a:rPr lang="en-US" altLang="zh-CN" sz="1600" b="1" dirty="0">
                <a:solidFill>
                  <a:srgbClr val="E05610"/>
                </a:solidFill>
                <a:latin typeface="微软雅黑" panose="020B0503020204020204" charset="-122"/>
                <a:ea typeface="微软雅黑" panose="020B0503020204020204" charset="-122"/>
                <a:cs typeface="微软雅黑" panose="020B0503020204020204" charset="-122"/>
              </a:rPr>
              <a:t>:</a:t>
            </a:r>
            <a:endParaRPr lang="en-US" altLang="zh-CN" sz="1600" b="1" dirty="0">
              <a:solidFill>
                <a:srgbClr val="E05610"/>
              </a:solidFill>
              <a:latin typeface="微软雅黑" panose="020B0503020204020204" charset="-122"/>
              <a:ea typeface="微软雅黑" panose="020B0503020204020204" charset="-122"/>
              <a:cs typeface="微软雅黑" panose="020B0503020204020204" charset="-122"/>
            </a:endParaRPr>
          </a:p>
          <a:p>
            <a:pPr marL="0" indent="85725" eaLnBrk="1" hangingPunct="1">
              <a:spcBef>
                <a:spcPct val="30000"/>
              </a:spcBef>
              <a:buNone/>
            </a:pPr>
            <a:endParaRPr lang="zh-CN" altLang="en-US" sz="1600" b="1" dirty="0">
              <a:solidFill>
                <a:srgbClr val="E05610"/>
              </a:solidFill>
              <a:latin typeface="微软雅黑" panose="020B0503020204020204" charset="-122"/>
              <a:ea typeface="微软雅黑" panose="020B0503020204020204" charset="-122"/>
              <a:cs typeface="微软雅黑" panose="020B0503020204020204" charset="-122"/>
            </a:endParaRPr>
          </a:p>
          <a:p>
            <a:pPr marL="0" indent="85725" eaLnBrk="1" hangingPunct="1">
              <a:spcBef>
                <a:spcPct val="30000"/>
              </a:spcBef>
              <a:buNone/>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您可以在页面右下角找到搜索结果列表</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marL="0" indent="85725" eaLnBrk="1" hangingPunct="1">
              <a:spcBef>
                <a:spcPct val="30000"/>
              </a:spcBef>
              <a:buNone/>
            </a:pP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marL="0" indent="85725" eaLnBrk="1" hangingPunct="1">
              <a:spcBef>
                <a:spcPct val="30000"/>
              </a:spcBef>
              <a:buNone/>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在默认情况下，将显示所有的搜索结果</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marL="0" indent="85725" eaLnBrk="1" hangingPunct="1">
              <a:spcBef>
                <a:spcPct val="30000"/>
              </a:spcBef>
              <a:buNone/>
            </a:pP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marL="0" indent="85725" eaLnBrk="1" hangingPunct="1">
              <a:spcBef>
                <a:spcPct val="30000"/>
              </a:spcBef>
              <a:buNone/>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如果您只想看到权限范围内的搜索结果，取消黄色框上的勾选</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3492" name="AutoShape 4"/>
          <p:cNvSpPr/>
          <p:nvPr/>
        </p:nvSpPr>
        <p:spPr>
          <a:xfrm>
            <a:off x="3221355" y="2691765"/>
            <a:ext cx="4756785" cy="3642360"/>
          </a:xfrm>
          <a:prstGeom prst="roundRect">
            <a:avLst>
              <a:gd name="adj" fmla="val 16667"/>
            </a:avLst>
          </a:prstGeom>
          <a:noFill/>
          <a:ln w="28575" cap="flat" cmpd="sng">
            <a:solidFill>
              <a:schemeClr val="accent2"/>
            </a:solidFill>
            <a:prstDash val="solid"/>
            <a:round/>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63493" name="Rectangle 5"/>
          <p:cNvSpPr/>
          <p:nvPr/>
        </p:nvSpPr>
        <p:spPr>
          <a:xfrm>
            <a:off x="1694180" y="1348423"/>
            <a:ext cx="1362075" cy="512762"/>
          </a:xfrm>
          <a:prstGeom prst="rect">
            <a:avLst/>
          </a:prstGeom>
          <a:noFill/>
          <a:ln w="28575" cap="flat" cmpd="sng">
            <a:solidFill>
              <a:srgbClr val="FF0000"/>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diamond(in)">
                                      <p:cBhvr>
                                        <p:cTn id="7" dur="20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3493"/>
                                        </p:tgtEl>
                                        <p:attrNameLst>
                                          <p:attrName>style.visibility</p:attrName>
                                        </p:attrNameLst>
                                      </p:cBhvr>
                                      <p:to>
                                        <p:strVal val="visible"/>
                                      </p:to>
                                    </p:set>
                                    <p:animEffect transition="in" filter="diamond(in)">
                                      <p:cBhvr>
                                        <p:cTn id="12" dur="2000"/>
                                        <p:tgtEl>
                                          <p:spTgt spid="6349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3491"/>
                                        </p:tgtEl>
                                        <p:attrNameLst>
                                          <p:attrName>style.visibility</p:attrName>
                                        </p:attrNameLst>
                                      </p:cBhvr>
                                      <p:to>
                                        <p:strVal val="visible"/>
                                      </p:to>
                                    </p:set>
                                    <p:animEffect transition="in" filter="diamond(in)">
                                      <p:cBhvr>
                                        <p:cTn id="17" dur="20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P spid="63492" grpId="0" bldLvl="0" animBg="1"/>
      <p:bldP spid="63493"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65150" y="2409190"/>
            <a:ext cx="7238365" cy="1673860"/>
          </a:xfrm>
          <a:prstGeom prst="rect">
            <a:avLst/>
          </a:prstGeom>
        </p:spPr>
      </p:pic>
      <p:sp>
        <p:nvSpPr>
          <p:cNvPr id="77826" name="Titel 1"/>
          <p:cNvSpPr txBox="1"/>
          <p:nvPr/>
        </p:nvSpPr>
        <p:spPr>
          <a:xfrm>
            <a:off x="1816100" y="1246188"/>
            <a:ext cx="7840663" cy="290195"/>
          </a:xfrm>
          <a:prstGeom prst="rect">
            <a:avLst/>
          </a:prstGeom>
          <a:noFill/>
          <a:ln w="9525">
            <a:noFill/>
          </a:ln>
        </p:spPr>
        <p:txBody>
          <a:bodyPr wrap="square" lIns="0" tIns="0" rIns="0" bIns="0" anchor="t">
            <a:spAutoFit/>
          </a:bodyPr>
          <a:lstStyle/>
          <a:p>
            <a:pPr eaLnBrk="0" hangingPunct="0">
              <a:lnSpc>
                <a:spcPct val="90000"/>
              </a:lnSpc>
            </a:pPr>
            <a:r>
              <a:rPr lang="zh-CN" altLang="en-US" sz="2100" b="0" dirty="0">
                <a:solidFill>
                  <a:srgbClr val="00264D"/>
                </a:solidFill>
                <a:latin typeface="华文中宋" panose="02010600040101010101" pitchFamily="2" charset="-122"/>
                <a:ea typeface="华文中宋" panose="02010600040101010101" pitchFamily="2" charset="-122"/>
              </a:rPr>
              <a:t>搜索结果页面</a:t>
            </a:r>
            <a:endParaRPr lang="de-DE" altLang="en-US" sz="2100" b="0" dirty="0">
              <a:solidFill>
                <a:srgbClr val="00264D"/>
              </a:solidFill>
              <a:latin typeface="华文中宋" panose="02010600040101010101" pitchFamily="2" charset="-122"/>
            </a:endParaRPr>
          </a:p>
        </p:txBody>
      </p:sp>
      <p:sp>
        <p:nvSpPr>
          <p:cNvPr id="77827" name="Content Placeholder 2"/>
          <p:cNvSpPr txBox="1"/>
          <p:nvPr/>
        </p:nvSpPr>
        <p:spPr>
          <a:xfrm>
            <a:off x="7969250" y="1557655"/>
            <a:ext cx="4116070" cy="3864610"/>
          </a:xfrm>
          <a:prstGeom prst="rect">
            <a:avLst/>
          </a:prstGeom>
          <a:noFill/>
          <a:ln w="9525">
            <a:noFill/>
          </a:ln>
        </p:spPr>
        <p:txBody>
          <a:bodyPr wrap="square" lIns="0" tIns="0" rIns="0" bIns="0" anchor="t">
            <a:spAutoFit/>
          </a:bodyPr>
          <a:lstStyle/>
          <a:p>
            <a:pPr marL="342900" indent="-342900" eaLnBrk="0" hangingPunct="0">
              <a:spcBef>
                <a:spcPct val="30000"/>
              </a:spcBef>
              <a:buFont typeface="Times" pitchFamily="2" charset="0"/>
              <a:buAutoNum type="arabicPeriod"/>
            </a:pPr>
            <a:r>
              <a:rPr lang="zh-CN" altLang="en-US" sz="1600" dirty="0">
                <a:solidFill>
                  <a:srgbClr val="E05610"/>
                </a:solidFill>
                <a:latin typeface="微软雅黑" panose="020B0503020204020204" charset="-122"/>
                <a:ea typeface="微软雅黑" panose="020B0503020204020204" charset="-122"/>
                <a:cs typeface="微软雅黑" panose="020B0503020204020204" charset="-122"/>
              </a:rPr>
              <a:t>按出版年限搜索</a:t>
            </a:r>
            <a:endParaRPr lang="zh-CN" altLang="en-US" sz="1600" dirty="0">
              <a:solidFill>
                <a:srgbClr val="E05610"/>
              </a:solidFill>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30000"/>
              </a:spcBef>
            </a:pP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您可以精确定位到某出版年限</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30000"/>
              </a:spcBef>
            </a:pP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30000"/>
              </a:spcBef>
            </a:pPr>
            <a:r>
              <a:rPr lang="en-US" altLang="zh-CN" sz="1600" dirty="0">
                <a:solidFill>
                  <a:srgbClr val="E05610"/>
                </a:solidFill>
                <a:latin typeface="微软雅黑" panose="020B0503020204020204" charset="-122"/>
                <a:ea typeface="微软雅黑" panose="020B0503020204020204" charset="-122"/>
                <a:cs typeface="微软雅黑" panose="020B0503020204020204" charset="-122"/>
              </a:rPr>
              <a:t>2. </a:t>
            </a:r>
            <a:r>
              <a:rPr lang="zh-CN" altLang="en-US" sz="1600" dirty="0">
                <a:solidFill>
                  <a:srgbClr val="E05610"/>
                </a:solidFill>
                <a:latin typeface="微软雅黑" panose="020B0503020204020204" charset="-122"/>
                <a:ea typeface="微软雅黑" panose="020B0503020204020204" charset="-122"/>
                <a:cs typeface="微软雅黑" panose="020B0503020204020204" charset="-122"/>
              </a:rPr>
              <a:t>页码</a:t>
            </a:r>
            <a:endParaRPr lang="zh-CN" altLang="en-US" sz="1600" dirty="0">
              <a:solidFill>
                <a:srgbClr val="E05610"/>
              </a:solidFill>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30000"/>
              </a:spcBef>
            </a:pP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在搜索时，您可以输入页码转到任何页面</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30000"/>
              </a:spcBef>
            </a:pP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30000"/>
              </a:spcBef>
            </a:pPr>
            <a:r>
              <a:rPr lang="en-US" altLang="zh-CN" sz="1600" dirty="0">
                <a:solidFill>
                  <a:srgbClr val="E05610"/>
                </a:solidFill>
                <a:latin typeface="微软雅黑" panose="020B0503020204020204" charset="-122"/>
                <a:ea typeface="微软雅黑" panose="020B0503020204020204" charset="-122"/>
                <a:cs typeface="微软雅黑" panose="020B0503020204020204" charset="-122"/>
              </a:rPr>
              <a:t>3. </a:t>
            </a:r>
            <a:r>
              <a:rPr lang="zh-CN" altLang="en-US" sz="1600" dirty="0">
                <a:solidFill>
                  <a:srgbClr val="E05610"/>
                </a:solidFill>
                <a:latin typeface="微软雅黑" panose="020B0503020204020204" charset="-122"/>
                <a:ea typeface="微软雅黑" panose="020B0503020204020204" charset="-122"/>
                <a:cs typeface="微软雅黑" panose="020B0503020204020204" charset="-122"/>
              </a:rPr>
              <a:t>下载列表</a:t>
            </a:r>
            <a:endParaRPr lang="zh-CN" altLang="en-US" sz="1600" dirty="0">
              <a:solidFill>
                <a:srgbClr val="E05610"/>
              </a:solidFill>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30000"/>
              </a:spcBef>
            </a:pP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右上方，点击箭头可以下载</a:t>
            </a:r>
            <a:r>
              <a:rPr lang="en-US" altLang="zh-CN" sz="1600" b="0" dirty="0">
                <a:solidFill>
                  <a:schemeClr val="tx2"/>
                </a:solidFill>
                <a:latin typeface="微软雅黑" panose="020B0503020204020204" charset="-122"/>
                <a:ea typeface="微软雅黑" panose="020B0503020204020204" charset="-122"/>
                <a:cs typeface="微软雅黑" panose="020B0503020204020204" charset="-122"/>
              </a:rPr>
              <a:t>CSV</a:t>
            </a: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格式文件</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30000"/>
              </a:spcBef>
            </a:pP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30000"/>
              </a:spcBef>
            </a:pPr>
            <a:r>
              <a:rPr lang="en-US" altLang="zh-CN" sz="1600" dirty="0">
                <a:solidFill>
                  <a:srgbClr val="E05610"/>
                </a:solidFill>
                <a:latin typeface="微软雅黑" panose="020B0503020204020204" charset="-122"/>
                <a:ea typeface="微软雅黑" panose="020B0503020204020204" charset="-122"/>
                <a:cs typeface="微软雅黑" panose="020B0503020204020204" charset="-122"/>
              </a:rPr>
              <a:t>4.</a:t>
            </a:r>
            <a:r>
              <a:rPr lang="zh-CN" altLang="en-US" sz="1600" dirty="0">
                <a:solidFill>
                  <a:srgbClr val="E05610"/>
                </a:solidFill>
                <a:latin typeface="微软雅黑" panose="020B0503020204020204" charset="-122"/>
                <a:ea typeface="微软雅黑" panose="020B0503020204020204" charset="-122"/>
                <a:cs typeface="微软雅黑" panose="020B0503020204020204" charset="-122"/>
              </a:rPr>
              <a:t>检索结果排序</a:t>
            </a:r>
            <a:endParaRPr lang="zh-CN" altLang="en-US" sz="1600" dirty="0">
              <a:solidFill>
                <a:srgbClr val="E05610"/>
              </a:solidFill>
              <a:latin typeface="微软雅黑" panose="020B0503020204020204" charset="-122"/>
              <a:ea typeface="微软雅黑" panose="020B0503020204020204" charset="-122"/>
              <a:cs typeface="微软雅黑" panose="020B0503020204020204" charset="-122"/>
            </a:endParaRPr>
          </a:p>
          <a:p>
            <a:pPr marL="342900" indent="-342900"/>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预设情况下，搜索结果按相关性排序</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marL="342900" indent="-342900"/>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按时间顺序由新到旧排序</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marL="342900" indent="-342900"/>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按时间顺序由旧到新排序</a:t>
            </a:r>
            <a:endParaRPr lang="zh-CN" altLang="en-US" sz="1600" b="0" dirty="0">
              <a:solidFill>
                <a:srgbClr val="E05610"/>
              </a:solidFill>
              <a:latin typeface="微软雅黑" panose="020B0503020204020204" charset="-122"/>
              <a:ea typeface="微软雅黑" panose="020B0503020204020204" charset="-122"/>
              <a:cs typeface="微软雅黑" panose="020B0503020204020204" charset="-122"/>
            </a:endParaRPr>
          </a:p>
        </p:txBody>
      </p:sp>
      <p:sp>
        <p:nvSpPr>
          <p:cNvPr id="77828" name="Abgerundetes Rechteck 14"/>
          <p:cNvSpPr/>
          <p:nvPr/>
        </p:nvSpPr>
        <p:spPr>
          <a:xfrm>
            <a:off x="4667885" y="3621405"/>
            <a:ext cx="2606675" cy="373665"/>
          </a:xfrm>
          <a:prstGeom prst="roundRect">
            <a:avLst>
              <a:gd name="adj" fmla="val 16667"/>
            </a:avLst>
          </a:prstGeom>
          <a:noFill/>
          <a:ln w="38100" cap="flat" cmpd="sng">
            <a:solidFill>
              <a:srgbClr val="E05610"/>
            </a:solidFill>
            <a:prstDash val="solid"/>
            <a:round/>
            <a:headEnd type="none" w="med" len="med"/>
            <a:tailEnd type="none" w="med" len="med"/>
          </a:ln>
        </p:spPr>
        <p:txBody>
          <a:bodyPr wrap="square"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77829" name="Abgerundetes Rechteck 15"/>
          <p:cNvSpPr/>
          <p:nvPr/>
        </p:nvSpPr>
        <p:spPr>
          <a:xfrm>
            <a:off x="7152561" y="2396427"/>
            <a:ext cx="650875" cy="373761"/>
          </a:xfrm>
          <a:prstGeom prst="roundRect">
            <a:avLst>
              <a:gd name="adj" fmla="val 16667"/>
            </a:avLst>
          </a:prstGeom>
          <a:noFill/>
          <a:ln w="38100" cap="flat" cmpd="sng">
            <a:solidFill>
              <a:srgbClr val="E05610"/>
            </a:solidFill>
            <a:prstDash val="solid"/>
            <a:round/>
            <a:headEnd type="none" w="med" len="med"/>
            <a:tailEnd type="none" w="med" len="med"/>
          </a:ln>
        </p:spPr>
        <p:txBody>
          <a:bodyPr wrap="square"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77830" name="Textfeld 7"/>
          <p:cNvSpPr txBox="1"/>
          <p:nvPr/>
        </p:nvSpPr>
        <p:spPr>
          <a:xfrm>
            <a:off x="4236085" y="3746181"/>
            <a:ext cx="431800" cy="337185"/>
          </a:xfrm>
          <a:prstGeom prst="rect">
            <a:avLst/>
          </a:prstGeom>
          <a:noFill/>
          <a:ln w="9525">
            <a:noFill/>
          </a:ln>
        </p:spPr>
        <p:txBody>
          <a:bodyPr wrap="none" anchor="t">
            <a:spAutoFit/>
          </a:bodyPr>
          <a:lstStyle/>
          <a:p>
            <a:pPr algn="ctr" eaLnBrk="0" hangingPunct="0">
              <a:spcBef>
                <a:spcPct val="50000"/>
              </a:spcBef>
            </a:pPr>
            <a:r>
              <a:rPr lang="de-DE" altLang="en-US" sz="1600" b="0" dirty="0">
                <a:solidFill>
                  <a:srgbClr val="FD1414"/>
                </a:solidFill>
                <a:latin typeface="Arial" panose="020B0604020202020204" pitchFamily="34" charset="0"/>
                <a:ea typeface="MS PGothic" panose="020B0600070205080204" pitchFamily="34" charset="-128"/>
              </a:rPr>
              <a:t>(1)</a:t>
            </a:r>
            <a:endParaRPr lang="de-DE" altLang="en-US" sz="1600" b="0" dirty="0">
              <a:solidFill>
                <a:srgbClr val="FD1414"/>
              </a:solidFill>
              <a:latin typeface="Arial" panose="020B0604020202020204" pitchFamily="34" charset="0"/>
              <a:ea typeface="MS PGothic" panose="020B0600070205080204" pitchFamily="34" charset="-128"/>
            </a:endParaRPr>
          </a:p>
        </p:txBody>
      </p:sp>
      <p:sp>
        <p:nvSpPr>
          <p:cNvPr id="77831" name="Textfeld 8"/>
          <p:cNvSpPr txBox="1"/>
          <p:nvPr/>
        </p:nvSpPr>
        <p:spPr>
          <a:xfrm>
            <a:off x="5782787" y="2849563"/>
            <a:ext cx="431800" cy="337185"/>
          </a:xfrm>
          <a:prstGeom prst="rect">
            <a:avLst/>
          </a:prstGeom>
          <a:noFill/>
          <a:ln w="9525">
            <a:noFill/>
          </a:ln>
        </p:spPr>
        <p:txBody>
          <a:bodyPr wrap="none" anchor="t">
            <a:spAutoFit/>
          </a:bodyPr>
          <a:lstStyle/>
          <a:p>
            <a:pPr algn="ctr" eaLnBrk="0" hangingPunct="0">
              <a:spcBef>
                <a:spcPct val="50000"/>
              </a:spcBef>
            </a:pPr>
            <a:r>
              <a:rPr lang="de-DE" altLang="en-US" sz="1600" b="0" dirty="0">
                <a:solidFill>
                  <a:srgbClr val="FD1414"/>
                </a:solidFill>
                <a:latin typeface="Arial" panose="020B0604020202020204" pitchFamily="34" charset="0"/>
                <a:ea typeface="MS PGothic" panose="020B0600070205080204" pitchFamily="34" charset="-128"/>
              </a:rPr>
              <a:t>(2)</a:t>
            </a:r>
            <a:endParaRPr lang="de-DE" altLang="en-US" sz="1600" b="0" dirty="0">
              <a:solidFill>
                <a:srgbClr val="FD1414"/>
              </a:solidFill>
              <a:latin typeface="Arial" panose="020B0604020202020204" pitchFamily="34" charset="0"/>
              <a:ea typeface="MS PGothic" panose="020B0600070205080204" pitchFamily="34" charset="-128"/>
            </a:endParaRPr>
          </a:p>
        </p:txBody>
      </p:sp>
      <p:sp>
        <p:nvSpPr>
          <p:cNvPr id="77832" name="Textfeld 9"/>
          <p:cNvSpPr txBox="1"/>
          <p:nvPr/>
        </p:nvSpPr>
        <p:spPr>
          <a:xfrm>
            <a:off x="6557708" y="2396299"/>
            <a:ext cx="431800" cy="337185"/>
          </a:xfrm>
          <a:prstGeom prst="rect">
            <a:avLst/>
          </a:prstGeom>
          <a:noFill/>
          <a:ln w="9525">
            <a:noFill/>
          </a:ln>
        </p:spPr>
        <p:txBody>
          <a:bodyPr wrap="none" anchor="t">
            <a:spAutoFit/>
          </a:bodyPr>
          <a:lstStyle/>
          <a:p>
            <a:pPr algn="ctr" eaLnBrk="0" hangingPunct="0">
              <a:spcBef>
                <a:spcPct val="50000"/>
              </a:spcBef>
            </a:pPr>
            <a:r>
              <a:rPr lang="de-DE" altLang="en-US" sz="1600" b="0" dirty="0">
                <a:solidFill>
                  <a:srgbClr val="FD1414"/>
                </a:solidFill>
                <a:latin typeface="Arial" panose="020B0604020202020204" pitchFamily="34" charset="0"/>
                <a:ea typeface="MS PGothic" panose="020B0600070205080204" pitchFamily="34" charset="-128"/>
              </a:rPr>
              <a:t>(3)</a:t>
            </a:r>
            <a:endParaRPr lang="de-DE" altLang="en-US" sz="1600" b="0" dirty="0">
              <a:solidFill>
                <a:srgbClr val="FD1414"/>
              </a:solidFill>
              <a:latin typeface="Arial" panose="020B0604020202020204" pitchFamily="34" charset="0"/>
              <a:ea typeface="MS PGothic" panose="020B0600070205080204" pitchFamily="34" charset="-128"/>
            </a:endParaRPr>
          </a:p>
        </p:txBody>
      </p:sp>
      <p:sp>
        <p:nvSpPr>
          <p:cNvPr id="77833" name="Abgerundetes Rechteck 10"/>
          <p:cNvSpPr/>
          <p:nvPr/>
        </p:nvSpPr>
        <p:spPr>
          <a:xfrm>
            <a:off x="6214428" y="2931478"/>
            <a:ext cx="1589087" cy="376397"/>
          </a:xfrm>
          <a:prstGeom prst="roundRect">
            <a:avLst>
              <a:gd name="adj" fmla="val 16667"/>
            </a:avLst>
          </a:prstGeom>
          <a:noFill/>
          <a:ln w="38100" cap="flat" cmpd="sng">
            <a:solidFill>
              <a:srgbClr val="E05610"/>
            </a:solidFill>
            <a:prstDash val="solid"/>
            <a:round/>
            <a:headEnd type="none" w="med" len="med"/>
            <a:tailEnd type="none" w="med" len="med"/>
          </a:ln>
        </p:spPr>
        <p:txBody>
          <a:bodyPr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77834" name="Abgerundetes Rechteck 10"/>
          <p:cNvSpPr/>
          <p:nvPr/>
        </p:nvSpPr>
        <p:spPr>
          <a:xfrm>
            <a:off x="2491105" y="2931795"/>
            <a:ext cx="2049145" cy="373699"/>
          </a:xfrm>
          <a:prstGeom prst="roundRect">
            <a:avLst>
              <a:gd name="adj" fmla="val 16667"/>
            </a:avLst>
          </a:prstGeom>
          <a:noFill/>
          <a:ln w="38100" cap="flat" cmpd="sng">
            <a:solidFill>
              <a:srgbClr val="E05610"/>
            </a:solidFill>
            <a:prstDash val="solid"/>
            <a:round/>
            <a:headEnd type="none" w="med" len="med"/>
            <a:tailEnd type="none" w="med" len="med"/>
          </a:ln>
        </p:spPr>
        <p:txBody>
          <a:bodyPr wrap="square" anchor="t">
            <a:spAutoFit/>
          </a:bodyPr>
          <a:lstStyle/>
          <a:p>
            <a:pPr algn="ctr" eaLnBrk="0" hangingPunct="0">
              <a:spcBef>
                <a:spcPct val="50000"/>
              </a:spcBef>
            </a:pPr>
            <a:endParaRPr lang="de-DE" altLang="en-US" sz="1600" b="0" dirty="0">
              <a:solidFill>
                <a:schemeClr val="tx2"/>
              </a:solidFill>
              <a:latin typeface="Arial" panose="020B0604020202020204" pitchFamily="34" charset="0"/>
              <a:ea typeface="MS PGothic" panose="020B0600070205080204" pitchFamily="34" charset="-128"/>
            </a:endParaRPr>
          </a:p>
        </p:txBody>
      </p:sp>
      <p:sp>
        <p:nvSpPr>
          <p:cNvPr id="77835" name="Textfeld 9"/>
          <p:cNvSpPr txBox="1"/>
          <p:nvPr/>
        </p:nvSpPr>
        <p:spPr>
          <a:xfrm>
            <a:off x="2059464" y="2931478"/>
            <a:ext cx="431800" cy="337185"/>
          </a:xfrm>
          <a:prstGeom prst="rect">
            <a:avLst/>
          </a:prstGeom>
          <a:noFill/>
          <a:ln w="9525">
            <a:noFill/>
          </a:ln>
        </p:spPr>
        <p:txBody>
          <a:bodyPr wrap="none" anchor="t">
            <a:spAutoFit/>
          </a:bodyPr>
          <a:lstStyle/>
          <a:p>
            <a:pPr algn="ctr" eaLnBrk="0" hangingPunct="0">
              <a:spcBef>
                <a:spcPct val="50000"/>
              </a:spcBef>
            </a:pPr>
            <a:r>
              <a:rPr lang="de-DE" altLang="en-US" sz="1600" b="0" dirty="0">
                <a:solidFill>
                  <a:srgbClr val="FD1414"/>
                </a:solidFill>
                <a:latin typeface="Arial" panose="020B0604020202020204" pitchFamily="34" charset="0"/>
                <a:ea typeface="MS PGothic" panose="020B0600070205080204" pitchFamily="34" charset="-128"/>
              </a:rPr>
              <a:t>(4)</a:t>
            </a:r>
            <a:endParaRPr lang="de-DE" altLang="en-US" sz="1600" b="0" dirty="0">
              <a:solidFill>
                <a:srgbClr val="FD1414"/>
              </a:solidFill>
              <a:latin typeface="Arial" panose="020B0604020202020204" pitchFamily="34" charset="0"/>
              <a:ea typeface="MS PGothic" panose="020B0600070205080204" pitchFamily="34" charset="-128"/>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05890" y="1240155"/>
            <a:ext cx="6336665" cy="5464810"/>
          </a:xfrm>
          <a:prstGeom prst="rect">
            <a:avLst/>
          </a:prstGeom>
        </p:spPr>
      </p:pic>
      <p:sp>
        <p:nvSpPr>
          <p:cNvPr id="78850" name="Content Placeholder 2"/>
          <p:cNvSpPr txBox="1"/>
          <p:nvPr/>
        </p:nvSpPr>
        <p:spPr>
          <a:xfrm>
            <a:off x="7742238" y="1460818"/>
            <a:ext cx="2779712" cy="3402965"/>
          </a:xfrm>
          <a:prstGeom prst="rect">
            <a:avLst/>
          </a:prstGeom>
          <a:noFill/>
          <a:ln w="9525">
            <a:noFill/>
          </a:ln>
        </p:spPr>
        <p:txBody>
          <a:bodyPr lIns="0" tIns="0" rIns="0" bIns="0" anchor="t">
            <a:spAutoFit/>
          </a:bodyPr>
          <a:lstStyle/>
          <a:p>
            <a:pPr eaLnBrk="0" hangingPunct="0">
              <a:spcBef>
                <a:spcPct val="30000"/>
              </a:spcBef>
            </a:pPr>
            <a:r>
              <a:rPr lang="zh-CN" altLang="en-US" dirty="0">
                <a:solidFill>
                  <a:srgbClr val="E05610"/>
                </a:solidFill>
                <a:latin typeface="微软雅黑" panose="020B0503020204020204" charset="-122"/>
                <a:ea typeface="微软雅黑" panose="020B0503020204020204" charset="-122"/>
                <a:cs typeface="微软雅黑" panose="020B0503020204020204" charset="-122"/>
              </a:rPr>
              <a:t>搜索结果页面的列表结构</a:t>
            </a:r>
            <a:r>
              <a:rPr lang="en-US" altLang="zh-CN" dirty="0">
                <a:solidFill>
                  <a:srgbClr val="E05610"/>
                </a:solidFill>
                <a:latin typeface="微软雅黑" panose="020B0503020204020204" charset="-122"/>
                <a:ea typeface="微软雅黑" panose="020B0503020204020204" charset="-122"/>
                <a:cs typeface="微软雅黑" panose="020B0503020204020204" charset="-122"/>
              </a:rPr>
              <a:t>:</a:t>
            </a:r>
            <a:endParaRPr lang="en-US" altLang="zh-CN" dirty="0">
              <a:solidFill>
                <a:srgbClr val="E05610"/>
              </a:solidFill>
              <a:latin typeface="微软雅黑" panose="020B0503020204020204" charset="-122"/>
              <a:ea typeface="微软雅黑" panose="020B0503020204020204" charset="-122"/>
              <a:cs typeface="微软雅黑" panose="020B0503020204020204" charset="-122"/>
            </a:endParaRPr>
          </a:p>
          <a:p>
            <a:pPr eaLnBrk="0" hangingPunct="0">
              <a:spcBef>
                <a:spcPct val="30000"/>
              </a:spcBef>
            </a:pPr>
            <a:endParaRPr lang="zh-CN" altLang="en-US" sz="1600" b="0" dirty="0">
              <a:solidFill>
                <a:srgbClr val="00264D"/>
              </a:solidFill>
              <a:latin typeface="微软雅黑" panose="020B0503020204020204" charset="-122"/>
              <a:ea typeface="微软雅黑" panose="020B0503020204020204" charset="-122"/>
              <a:cs typeface="微软雅黑" panose="020B0503020204020204" charset="-122"/>
            </a:endParaRPr>
          </a:p>
          <a:p>
            <a:pPr eaLnBrk="0" hangingPunct="0">
              <a:spcBef>
                <a:spcPct val="30000"/>
              </a:spcBef>
              <a:buClr>
                <a:srgbClr val="E05610"/>
              </a:buClr>
              <a:buChar char="•"/>
            </a:pP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内容类型</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eaLnBrk="0" hangingPunct="0">
              <a:spcBef>
                <a:spcPct val="30000"/>
              </a:spcBef>
              <a:buClr>
                <a:srgbClr val="E05610"/>
              </a:buClr>
              <a:buChar char="•"/>
            </a:pP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内容标题</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eaLnBrk="0" hangingPunct="0">
              <a:spcBef>
                <a:spcPct val="30000"/>
              </a:spcBef>
              <a:buClr>
                <a:srgbClr val="E05610"/>
              </a:buClr>
              <a:buChar char="•"/>
            </a:pP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内容描述</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eaLnBrk="0" hangingPunct="0">
              <a:spcBef>
                <a:spcPct val="30000"/>
              </a:spcBef>
              <a:buClr>
                <a:srgbClr val="E05610"/>
              </a:buClr>
              <a:buChar char="•"/>
            </a:pP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所列内容的作者</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eaLnBrk="0" hangingPunct="0">
              <a:spcBef>
                <a:spcPct val="30000"/>
              </a:spcBef>
              <a:buClr>
                <a:srgbClr val="E05610"/>
              </a:buClr>
              <a:buChar char="•"/>
            </a:pP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在何处以何种产品形式出版</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eaLnBrk="0" hangingPunct="0">
              <a:spcBef>
                <a:spcPct val="30000"/>
              </a:spcBef>
              <a:buClr>
                <a:srgbClr val="E05610"/>
              </a:buClr>
              <a:buChar char="•"/>
            </a:pP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全文下载</a:t>
            </a:r>
            <a:r>
              <a:rPr lang="en-US" altLang="zh-CN" sz="1600" b="0" dirty="0">
                <a:solidFill>
                  <a:schemeClr val="tx2"/>
                </a:solidFill>
                <a:latin typeface="微软雅黑" panose="020B0503020204020204" charset="-122"/>
                <a:ea typeface="微软雅黑" panose="020B0503020204020204" charset="-122"/>
                <a:cs typeface="微软雅黑" panose="020B0503020204020204" charset="-122"/>
              </a:rPr>
              <a:t>PDF</a:t>
            </a: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或以</a:t>
            </a:r>
            <a:r>
              <a:rPr lang="en-US" altLang="zh-CN" sz="1600" b="0" dirty="0">
                <a:solidFill>
                  <a:schemeClr val="tx2"/>
                </a:solidFill>
                <a:latin typeface="微软雅黑" panose="020B0503020204020204" charset="-122"/>
                <a:ea typeface="微软雅黑" panose="020B0503020204020204" charset="-122"/>
                <a:cs typeface="微软雅黑" panose="020B0503020204020204" charset="-122"/>
              </a:rPr>
              <a:t>HTML</a:t>
            </a: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格式浏览</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eaLnBrk="0" hangingPunct="0">
              <a:spcBef>
                <a:spcPct val="30000"/>
              </a:spcBef>
              <a:buClr>
                <a:srgbClr val="E05610"/>
              </a:buClr>
              <a:buChar char="•"/>
            </a:pPr>
            <a:r>
              <a:rPr lang="zh-CN" altLang="en-US" sz="1600" b="0" dirty="0">
                <a:solidFill>
                  <a:schemeClr val="tx2"/>
                </a:solidFill>
                <a:latin typeface="微软雅黑" panose="020B0503020204020204" charset="-122"/>
                <a:ea typeface="微软雅黑" panose="020B0503020204020204" charset="-122"/>
                <a:cs typeface="微软雅黑" panose="020B0503020204020204" charset="-122"/>
              </a:rPr>
              <a:t>开放获取</a:t>
            </a:r>
            <a:endParaRPr lang="zh-CN" altLang="en-US" sz="1600" b="0" dirty="0">
              <a:solidFill>
                <a:schemeClr val="tx2"/>
              </a:solidFill>
              <a:latin typeface="微软雅黑" panose="020B0503020204020204" charset="-122"/>
              <a:ea typeface="微软雅黑" panose="020B0503020204020204" charset="-122"/>
              <a:cs typeface="微软雅黑" panose="020B0503020204020204" charset="-122"/>
            </a:endParaRPr>
          </a:p>
          <a:p>
            <a:pPr eaLnBrk="0" hangingPunct="0">
              <a:spcBef>
                <a:spcPct val="30000"/>
              </a:spcBef>
            </a:pPr>
            <a:endParaRPr lang="zh-CN" altLang="en-US" sz="1600" b="0" dirty="0">
              <a:solidFill>
                <a:srgbClr val="E05610"/>
              </a:solidFill>
              <a:latin typeface="微软雅黑" panose="020B0503020204020204" charset="-122"/>
              <a:ea typeface="微软雅黑" panose="020B0503020204020204" charset="-122"/>
              <a:cs typeface="微软雅黑" panose="020B0503020204020204" charset="-122"/>
            </a:endParaRPr>
          </a:p>
        </p:txBody>
      </p:sp>
      <p:sp>
        <p:nvSpPr>
          <p:cNvPr id="78851" name="Textfeld 5"/>
          <p:cNvSpPr txBox="1"/>
          <p:nvPr/>
        </p:nvSpPr>
        <p:spPr>
          <a:xfrm>
            <a:off x="2365375" y="1123950"/>
            <a:ext cx="434975" cy="337185"/>
          </a:xfrm>
          <a:prstGeom prst="rect">
            <a:avLst/>
          </a:prstGeom>
          <a:noFill/>
          <a:ln w="9525">
            <a:noFill/>
          </a:ln>
        </p:spPr>
        <p:txBody>
          <a:bodyPr wrap="square" anchor="t">
            <a:spAutoFit/>
          </a:bodyPr>
          <a:lstStyle/>
          <a:p>
            <a:pPr algn="ctr" eaLnBrk="0" hangingPunct="0">
              <a:spcBef>
                <a:spcPct val="50000"/>
              </a:spcBef>
            </a:pPr>
            <a:r>
              <a:rPr lang="de-DE" altLang="en-US" sz="1600" b="0" dirty="0">
                <a:solidFill>
                  <a:srgbClr val="FD1414"/>
                </a:solidFill>
                <a:latin typeface="Arial" panose="020B0604020202020204" pitchFamily="34" charset="0"/>
                <a:ea typeface="MS PGothic" panose="020B0600070205080204" pitchFamily="34" charset="-128"/>
              </a:rPr>
              <a:t>(1)</a:t>
            </a:r>
            <a:endParaRPr lang="de-DE" altLang="en-US" sz="1600" b="0" dirty="0">
              <a:solidFill>
                <a:srgbClr val="FD1414"/>
              </a:solidFill>
              <a:latin typeface="Arial" panose="020B0604020202020204" pitchFamily="34" charset="0"/>
              <a:ea typeface="MS PGothic" panose="020B0600070205080204" pitchFamily="34" charset="-128"/>
            </a:endParaRPr>
          </a:p>
        </p:txBody>
      </p:sp>
      <p:sp>
        <p:nvSpPr>
          <p:cNvPr id="78852" name="Textfeld 6"/>
          <p:cNvSpPr txBox="1"/>
          <p:nvPr/>
        </p:nvSpPr>
        <p:spPr>
          <a:xfrm>
            <a:off x="5473700" y="1379538"/>
            <a:ext cx="434975" cy="337185"/>
          </a:xfrm>
          <a:prstGeom prst="rect">
            <a:avLst/>
          </a:prstGeom>
          <a:noFill/>
          <a:ln w="9525">
            <a:noFill/>
          </a:ln>
        </p:spPr>
        <p:txBody>
          <a:bodyPr wrap="square" anchor="t">
            <a:spAutoFit/>
          </a:bodyPr>
          <a:lstStyle/>
          <a:p>
            <a:pPr algn="ctr" eaLnBrk="0" hangingPunct="0">
              <a:spcBef>
                <a:spcPct val="50000"/>
              </a:spcBef>
            </a:pPr>
            <a:r>
              <a:rPr lang="de-DE" altLang="en-US" sz="1600" b="0" dirty="0">
                <a:solidFill>
                  <a:srgbClr val="FD1414"/>
                </a:solidFill>
                <a:latin typeface="Arial" panose="020B0604020202020204" pitchFamily="34" charset="0"/>
                <a:ea typeface="MS PGothic" panose="020B0600070205080204" pitchFamily="34" charset="-128"/>
              </a:rPr>
              <a:t>(2)</a:t>
            </a:r>
            <a:endParaRPr lang="de-DE" altLang="en-US" sz="1600" b="0" dirty="0">
              <a:solidFill>
                <a:srgbClr val="FD1414"/>
              </a:solidFill>
              <a:latin typeface="Arial" panose="020B0604020202020204" pitchFamily="34" charset="0"/>
              <a:ea typeface="MS PGothic" panose="020B0600070205080204" pitchFamily="34" charset="-128"/>
            </a:endParaRPr>
          </a:p>
        </p:txBody>
      </p:sp>
      <p:sp>
        <p:nvSpPr>
          <p:cNvPr id="78853" name="Textfeld 7"/>
          <p:cNvSpPr txBox="1"/>
          <p:nvPr/>
        </p:nvSpPr>
        <p:spPr>
          <a:xfrm>
            <a:off x="7158038" y="1892300"/>
            <a:ext cx="431800" cy="337185"/>
          </a:xfrm>
          <a:prstGeom prst="rect">
            <a:avLst/>
          </a:prstGeom>
          <a:noFill/>
          <a:ln w="9525">
            <a:noFill/>
          </a:ln>
        </p:spPr>
        <p:txBody>
          <a:bodyPr wrap="square" anchor="t">
            <a:spAutoFit/>
          </a:bodyPr>
          <a:lstStyle/>
          <a:p>
            <a:pPr algn="ctr" eaLnBrk="0" hangingPunct="0">
              <a:spcBef>
                <a:spcPct val="50000"/>
              </a:spcBef>
            </a:pPr>
            <a:r>
              <a:rPr lang="de-DE" altLang="en-US" sz="1600" b="0" dirty="0">
                <a:solidFill>
                  <a:srgbClr val="FD1414"/>
                </a:solidFill>
                <a:latin typeface="Arial" panose="020B0604020202020204" pitchFamily="34" charset="0"/>
                <a:ea typeface="MS PGothic" panose="020B0600070205080204" pitchFamily="34" charset="-128"/>
              </a:rPr>
              <a:t>(3)</a:t>
            </a:r>
            <a:endParaRPr lang="de-DE" altLang="en-US" sz="1600" b="0" dirty="0">
              <a:solidFill>
                <a:srgbClr val="FD1414"/>
              </a:solidFill>
              <a:latin typeface="Arial" panose="020B0604020202020204" pitchFamily="34" charset="0"/>
              <a:ea typeface="MS PGothic" panose="020B0600070205080204" pitchFamily="34" charset="-128"/>
            </a:endParaRPr>
          </a:p>
        </p:txBody>
      </p:sp>
      <p:sp>
        <p:nvSpPr>
          <p:cNvPr id="78854" name="Textfeld 8"/>
          <p:cNvSpPr txBox="1"/>
          <p:nvPr/>
        </p:nvSpPr>
        <p:spPr>
          <a:xfrm>
            <a:off x="1197452" y="2413000"/>
            <a:ext cx="431800" cy="337185"/>
          </a:xfrm>
          <a:prstGeom prst="rect">
            <a:avLst/>
          </a:prstGeom>
          <a:noFill/>
          <a:ln w="9525">
            <a:noFill/>
          </a:ln>
        </p:spPr>
        <p:txBody>
          <a:bodyPr wrap="none" anchor="t">
            <a:spAutoFit/>
          </a:bodyPr>
          <a:lstStyle/>
          <a:p>
            <a:pPr algn="ctr" eaLnBrk="0" hangingPunct="0">
              <a:spcBef>
                <a:spcPct val="50000"/>
              </a:spcBef>
            </a:pPr>
            <a:r>
              <a:rPr lang="de-DE" altLang="en-US" sz="1600" b="0" dirty="0">
                <a:solidFill>
                  <a:srgbClr val="FD1414"/>
                </a:solidFill>
                <a:latin typeface="Arial" panose="020B0604020202020204" pitchFamily="34" charset="0"/>
                <a:ea typeface="MS PGothic" panose="020B0600070205080204" pitchFamily="34" charset="-128"/>
              </a:rPr>
              <a:t>(4)</a:t>
            </a:r>
            <a:endParaRPr lang="de-DE" altLang="en-US" sz="1600" b="0" dirty="0">
              <a:solidFill>
                <a:srgbClr val="FD1414"/>
              </a:solidFill>
              <a:latin typeface="Arial" panose="020B0604020202020204" pitchFamily="34" charset="0"/>
              <a:ea typeface="MS PGothic" panose="020B0600070205080204" pitchFamily="34" charset="-128"/>
            </a:endParaRPr>
          </a:p>
        </p:txBody>
      </p:sp>
      <p:sp>
        <p:nvSpPr>
          <p:cNvPr id="78855" name="Textfeld 9"/>
          <p:cNvSpPr txBox="1"/>
          <p:nvPr/>
        </p:nvSpPr>
        <p:spPr>
          <a:xfrm>
            <a:off x="6769100" y="2229485"/>
            <a:ext cx="513080" cy="337185"/>
          </a:xfrm>
          <a:prstGeom prst="rect">
            <a:avLst/>
          </a:prstGeom>
          <a:noFill/>
          <a:ln w="9525">
            <a:noFill/>
          </a:ln>
        </p:spPr>
        <p:txBody>
          <a:bodyPr wrap="square" anchor="t">
            <a:spAutoFit/>
          </a:bodyPr>
          <a:lstStyle/>
          <a:p>
            <a:pPr algn="ctr" eaLnBrk="0" hangingPunct="0">
              <a:spcBef>
                <a:spcPct val="50000"/>
              </a:spcBef>
            </a:pPr>
            <a:r>
              <a:rPr lang="de-DE" altLang="en-US" sz="1600" b="0" dirty="0">
                <a:solidFill>
                  <a:srgbClr val="FD1414"/>
                </a:solidFill>
                <a:latin typeface="Arial" panose="020B0604020202020204" pitchFamily="34" charset="0"/>
                <a:ea typeface="MS PGothic" panose="020B0600070205080204" pitchFamily="34" charset="-128"/>
              </a:rPr>
              <a:t>(5</a:t>
            </a:r>
            <a:r>
              <a:rPr lang="de-DE" altLang="en-US" sz="1600" b="0" dirty="0">
                <a:solidFill>
                  <a:srgbClr val="00264D"/>
                </a:solidFill>
                <a:latin typeface="Arial" panose="020B0604020202020204" pitchFamily="34" charset="0"/>
                <a:ea typeface="MS PGothic" panose="020B0600070205080204" pitchFamily="34" charset="-128"/>
              </a:rPr>
              <a:t>)</a:t>
            </a:r>
            <a:endParaRPr lang="de-DE" altLang="en-US" sz="1600" b="0" dirty="0">
              <a:solidFill>
                <a:srgbClr val="00264D"/>
              </a:solidFill>
              <a:latin typeface="Arial" panose="020B0604020202020204" pitchFamily="34" charset="0"/>
              <a:ea typeface="MS PGothic" panose="020B0600070205080204" pitchFamily="34" charset="-128"/>
            </a:endParaRPr>
          </a:p>
        </p:txBody>
      </p:sp>
      <p:sp>
        <p:nvSpPr>
          <p:cNvPr id="78856" name="Textfeld 10"/>
          <p:cNvSpPr txBox="1"/>
          <p:nvPr/>
        </p:nvSpPr>
        <p:spPr>
          <a:xfrm>
            <a:off x="4212908" y="2566670"/>
            <a:ext cx="436562" cy="337185"/>
          </a:xfrm>
          <a:prstGeom prst="rect">
            <a:avLst/>
          </a:prstGeom>
          <a:noFill/>
          <a:ln w="9525">
            <a:noFill/>
          </a:ln>
        </p:spPr>
        <p:txBody>
          <a:bodyPr wrap="square" anchor="t">
            <a:spAutoFit/>
          </a:bodyPr>
          <a:lstStyle/>
          <a:p>
            <a:pPr algn="ctr" eaLnBrk="0" hangingPunct="0">
              <a:spcBef>
                <a:spcPct val="50000"/>
              </a:spcBef>
            </a:pPr>
            <a:r>
              <a:rPr lang="de-DE" altLang="en-US" sz="1600" b="0" dirty="0">
                <a:solidFill>
                  <a:srgbClr val="FD1414"/>
                </a:solidFill>
                <a:latin typeface="Arial" panose="020B0604020202020204" pitchFamily="34" charset="0"/>
                <a:ea typeface="MS PGothic" panose="020B0600070205080204" pitchFamily="34" charset="-128"/>
              </a:rPr>
              <a:t>(6)</a:t>
            </a:r>
            <a:endParaRPr lang="de-DE" altLang="en-US" sz="1600" b="0" dirty="0">
              <a:solidFill>
                <a:srgbClr val="FD1414"/>
              </a:solidFill>
              <a:latin typeface="Arial" panose="020B0604020202020204" pitchFamily="34" charset="0"/>
              <a:ea typeface="MS PGothic" panose="020B0600070205080204" pitchFamily="34" charset="-128"/>
            </a:endParaRPr>
          </a:p>
        </p:txBody>
      </p:sp>
      <p:sp>
        <p:nvSpPr>
          <p:cNvPr id="3" name="文本框 2"/>
          <p:cNvSpPr txBox="1"/>
          <p:nvPr/>
        </p:nvSpPr>
        <p:spPr>
          <a:xfrm>
            <a:off x="6166485" y="3039110"/>
            <a:ext cx="462280" cy="368300"/>
          </a:xfrm>
          <a:prstGeom prst="rect">
            <a:avLst/>
          </a:prstGeom>
          <a:noFill/>
        </p:spPr>
        <p:txBody>
          <a:bodyPr wrap="none" rtlCol="0" anchor="t">
            <a:spAutoFit/>
          </a:bodyPr>
          <a:p>
            <a:pPr algn="ctr" eaLnBrk="0" hangingPunct="0">
              <a:spcBef>
                <a:spcPct val="50000"/>
              </a:spcBef>
            </a:pPr>
            <a:r>
              <a:rPr lang="de-DE" altLang="en-US" dirty="0">
                <a:solidFill>
                  <a:srgbClr val="FD1414"/>
                </a:solidFill>
                <a:latin typeface="Arial" panose="020B0604020202020204" pitchFamily="34" charset="0"/>
                <a:ea typeface="MS PGothic" panose="020B0600070205080204" pitchFamily="34" charset="-128"/>
                <a:sym typeface="+mn-ea"/>
              </a:rPr>
              <a:t>(</a:t>
            </a:r>
            <a:r>
              <a:rPr lang="en-US" altLang="de-DE" dirty="0">
                <a:solidFill>
                  <a:srgbClr val="FD1414"/>
                </a:solidFill>
                <a:latin typeface="Arial" panose="020B0604020202020204" pitchFamily="34" charset="0"/>
                <a:ea typeface="MS PGothic" panose="020B0600070205080204" pitchFamily="34" charset="-128"/>
                <a:sym typeface="+mn-ea"/>
              </a:rPr>
              <a:t>7</a:t>
            </a:r>
            <a:r>
              <a:rPr lang="de-DE" altLang="en-US" dirty="0">
                <a:solidFill>
                  <a:srgbClr val="FD1414"/>
                </a:solidFill>
                <a:latin typeface="Arial" panose="020B0604020202020204" pitchFamily="34" charset="0"/>
                <a:ea typeface="MS PGothic" panose="020B0600070205080204" pitchFamily="34" charset="-128"/>
                <a:sym typeface="+mn-ea"/>
              </a:rPr>
              <a:t>)</a:t>
            </a:r>
            <a:endParaRPr lang="zh-CN" altLang="en-US"/>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图片 1"/>
          <p:cNvPicPr>
            <a:picLocks noChangeAspect="1"/>
          </p:cNvPicPr>
          <p:nvPr/>
        </p:nvPicPr>
        <p:blipFill>
          <a:blip r:embed="rId1"/>
          <a:stretch>
            <a:fillRect/>
          </a:stretch>
        </p:blipFill>
        <p:spPr>
          <a:xfrm>
            <a:off x="1824038" y="1504950"/>
            <a:ext cx="8224837" cy="5037138"/>
          </a:xfrm>
          <a:prstGeom prst="rect">
            <a:avLst/>
          </a:prstGeom>
          <a:noFill/>
          <a:ln w="9525">
            <a:noFill/>
          </a:ln>
        </p:spPr>
      </p:pic>
      <p:sp>
        <p:nvSpPr>
          <p:cNvPr id="66564" name="Rectangle 4"/>
          <p:cNvSpPr/>
          <p:nvPr/>
        </p:nvSpPr>
        <p:spPr>
          <a:xfrm>
            <a:off x="1824038" y="1401763"/>
            <a:ext cx="846137" cy="1341437"/>
          </a:xfrm>
          <a:prstGeom prst="rect">
            <a:avLst/>
          </a:prstGeom>
          <a:noFill/>
          <a:ln w="28575" cap="flat" cmpd="sng">
            <a:solidFill>
              <a:srgbClr val="FF0000"/>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66565" name="AutoShape 5"/>
          <p:cNvSpPr/>
          <p:nvPr/>
        </p:nvSpPr>
        <p:spPr>
          <a:xfrm>
            <a:off x="9079230" y="792163"/>
            <a:ext cx="1243013" cy="609600"/>
          </a:xfrm>
          <a:prstGeom prst="borderCallout1">
            <a:avLst>
              <a:gd name="adj1" fmla="val 18750"/>
              <a:gd name="adj2" fmla="val -6130"/>
              <a:gd name="adj3" fmla="val 150259"/>
              <a:gd name="adj4" fmla="val -24801"/>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rgbClr val="FFFFFF"/>
                </a:solidFill>
                <a:latin typeface="微软雅黑" panose="020B0503020204020204" charset="-122"/>
                <a:ea typeface="微软雅黑" panose="020B0503020204020204" charset="-122"/>
              </a:rPr>
              <a:t>点此可下载文章全文</a:t>
            </a:r>
            <a:endParaRPr lang="zh-CN" altLang="en-US" sz="1600" b="1" dirty="0">
              <a:solidFill>
                <a:srgbClr val="FFFFFF"/>
              </a:solidFill>
              <a:latin typeface="微软雅黑" panose="020B0503020204020204" charset="-122"/>
              <a:ea typeface="微软雅黑" panose="020B0503020204020204" charset="-122"/>
            </a:endParaRPr>
          </a:p>
        </p:txBody>
      </p:sp>
      <p:sp>
        <p:nvSpPr>
          <p:cNvPr id="66566" name="Rectangle 6"/>
          <p:cNvSpPr/>
          <p:nvPr/>
        </p:nvSpPr>
        <p:spPr>
          <a:xfrm>
            <a:off x="8305800" y="2743200"/>
            <a:ext cx="1681163" cy="2189163"/>
          </a:xfrm>
          <a:prstGeom prst="rect">
            <a:avLst/>
          </a:prstGeom>
          <a:noFill/>
          <a:ln w="28575" cap="flat" cmpd="sng">
            <a:solidFill>
              <a:srgbClr val="FF0000"/>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66567" name="AutoShape 7"/>
          <p:cNvSpPr/>
          <p:nvPr/>
        </p:nvSpPr>
        <p:spPr>
          <a:xfrm>
            <a:off x="9141143" y="1504950"/>
            <a:ext cx="1243012" cy="609600"/>
          </a:xfrm>
          <a:prstGeom prst="borderCallout1">
            <a:avLst>
              <a:gd name="adj1" fmla="val 18750"/>
              <a:gd name="adj2" fmla="val -6130"/>
              <a:gd name="adj3" fmla="val 101718"/>
              <a:gd name="adj4" fmla="val -29986"/>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rgbClr val="FFFFFF"/>
                </a:solidFill>
                <a:latin typeface="微软雅黑" panose="020B0503020204020204" charset="-122"/>
                <a:ea typeface="微软雅黑" panose="020B0503020204020204" charset="-122"/>
              </a:rPr>
              <a:t>导出参考</a:t>
            </a:r>
            <a:endParaRPr lang="zh-CN" altLang="en-US" sz="1600" b="1" dirty="0">
              <a:solidFill>
                <a:srgbClr val="FFFFFF"/>
              </a:solidFill>
              <a:latin typeface="微软雅黑" panose="020B0503020204020204" charset="-122"/>
              <a:ea typeface="微软雅黑" panose="020B0503020204020204" charset="-122"/>
            </a:endParaRPr>
          </a:p>
          <a:p>
            <a:pPr algn="ctr"/>
            <a:r>
              <a:rPr lang="zh-CN" altLang="en-US" sz="1600" b="1" dirty="0">
                <a:solidFill>
                  <a:srgbClr val="FFFFFF"/>
                </a:solidFill>
                <a:latin typeface="微软雅黑" panose="020B0503020204020204" charset="-122"/>
                <a:ea typeface="微软雅黑" panose="020B0503020204020204" charset="-122"/>
              </a:rPr>
              <a:t>文献</a:t>
            </a:r>
            <a:endParaRPr lang="zh-CN" altLang="en-US" sz="1600" b="1" dirty="0">
              <a:solidFill>
                <a:srgbClr val="FFFFFF"/>
              </a:solidFill>
              <a:latin typeface="微软雅黑" panose="020B0503020204020204" charset="-122"/>
              <a:ea typeface="微软雅黑" panose="020B0503020204020204" charset="-122"/>
            </a:endParaRPr>
          </a:p>
        </p:txBody>
      </p:sp>
      <p:sp>
        <p:nvSpPr>
          <p:cNvPr id="66570" name="Rectangle 10"/>
          <p:cNvSpPr/>
          <p:nvPr/>
        </p:nvSpPr>
        <p:spPr>
          <a:xfrm>
            <a:off x="2827338" y="1504950"/>
            <a:ext cx="5122862" cy="911225"/>
          </a:xfrm>
          <a:prstGeom prst="rect">
            <a:avLst/>
          </a:prstGeom>
          <a:noFill/>
          <a:ln w="28575" cap="flat" cmpd="sng">
            <a:solidFill>
              <a:srgbClr val="FD1414"/>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66571" name="AutoShape 11"/>
          <p:cNvSpPr/>
          <p:nvPr/>
        </p:nvSpPr>
        <p:spPr>
          <a:xfrm>
            <a:off x="6491288" y="2416175"/>
            <a:ext cx="1008062" cy="609600"/>
          </a:xfrm>
          <a:prstGeom prst="borderCallout1">
            <a:avLst>
              <a:gd name="adj1" fmla="val 18750"/>
              <a:gd name="adj2" fmla="val -8333"/>
              <a:gd name="adj3" fmla="val 68384"/>
              <a:gd name="adj4" fmla="val -82486"/>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rgbClr val="FFFFFF"/>
                </a:solidFill>
                <a:latin typeface="微软雅黑" panose="020B0503020204020204" charset="-122"/>
                <a:ea typeface="微软雅黑" panose="020B0503020204020204" charset="-122"/>
              </a:rPr>
              <a:t>作者详细介绍</a:t>
            </a:r>
            <a:endParaRPr lang="zh-CN" altLang="en-US" sz="1600" b="1" dirty="0">
              <a:solidFill>
                <a:srgbClr val="FFFFFF"/>
              </a:solidFill>
              <a:latin typeface="微软雅黑" panose="020B0503020204020204" charset="-122"/>
              <a:ea typeface="微软雅黑" panose="020B0503020204020204" charset="-122"/>
            </a:endParaRPr>
          </a:p>
        </p:txBody>
      </p:sp>
      <p:sp>
        <p:nvSpPr>
          <p:cNvPr id="66572" name="AutoShape 12"/>
          <p:cNvSpPr/>
          <p:nvPr/>
        </p:nvSpPr>
        <p:spPr>
          <a:xfrm>
            <a:off x="6688138" y="3386138"/>
            <a:ext cx="1462087" cy="609600"/>
          </a:xfrm>
          <a:prstGeom prst="borderCallout1">
            <a:avLst>
              <a:gd name="adj1" fmla="val 18750"/>
              <a:gd name="adj2" fmla="val -5213"/>
              <a:gd name="adj3" fmla="val 126824"/>
              <a:gd name="adj4" fmla="val -91532"/>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rgbClr val="FFFFFF"/>
                </a:solidFill>
                <a:latin typeface="微软雅黑" panose="020B0503020204020204" charset="-122"/>
                <a:ea typeface="微软雅黑" panose="020B0503020204020204" charset="-122"/>
              </a:rPr>
              <a:t>摘要关键词等信息</a:t>
            </a:r>
            <a:endParaRPr lang="zh-CN" altLang="en-US" sz="1600" b="1" dirty="0">
              <a:solidFill>
                <a:srgbClr val="FFFFFF"/>
              </a:solidFill>
              <a:latin typeface="微软雅黑" panose="020B0503020204020204" charset="-122"/>
              <a:ea typeface="微软雅黑" panose="020B0503020204020204" charset="-122"/>
            </a:endParaRPr>
          </a:p>
        </p:txBody>
      </p:sp>
      <p:sp>
        <p:nvSpPr>
          <p:cNvPr id="3" name="AutoShape 12"/>
          <p:cNvSpPr/>
          <p:nvPr/>
        </p:nvSpPr>
        <p:spPr>
          <a:xfrm>
            <a:off x="9141143" y="2219325"/>
            <a:ext cx="1262062" cy="420688"/>
          </a:xfrm>
          <a:prstGeom prst="borderCallout1">
            <a:avLst>
              <a:gd name="adj1" fmla="val 18750"/>
              <a:gd name="adj2" fmla="val -5213"/>
              <a:gd name="adj3" fmla="val 127037"/>
              <a:gd name="adj4" fmla="val -34407"/>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rgbClr val="FFFFFF"/>
                </a:solidFill>
                <a:latin typeface="微软雅黑" panose="020B0503020204020204" charset="-122"/>
                <a:ea typeface="微软雅黑" panose="020B0503020204020204" charset="-122"/>
              </a:rPr>
              <a:t>文章目录</a:t>
            </a:r>
            <a:endParaRPr lang="zh-CN" altLang="en-US" sz="1600" b="1" dirty="0">
              <a:solidFill>
                <a:srgbClr val="FFFFFF"/>
              </a:solidFill>
              <a:latin typeface="微软雅黑" panose="020B0503020204020204" charset="-122"/>
              <a:ea typeface="微软雅黑" panose="020B0503020204020204" charset="-122"/>
            </a:endParaRPr>
          </a:p>
        </p:txBody>
      </p:sp>
      <p:sp>
        <p:nvSpPr>
          <p:cNvPr id="4" name="AutoShape 11"/>
          <p:cNvSpPr/>
          <p:nvPr/>
        </p:nvSpPr>
        <p:spPr>
          <a:xfrm>
            <a:off x="3510280" y="558800"/>
            <a:ext cx="1008063" cy="609600"/>
          </a:xfrm>
          <a:prstGeom prst="borderCallout1">
            <a:avLst>
              <a:gd name="adj1" fmla="val 18750"/>
              <a:gd name="adj2" fmla="val -8333"/>
              <a:gd name="adj3" fmla="val 108019"/>
              <a:gd name="adj4" fmla="val -96000"/>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rgbClr val="FFFFFF"/>
                </a:solidFill>
                <a:latin typeface="微软雅黑" panose="020B0503020204020204" charset="-122"/>
                <a:ea typeface="微软雅黑" panose="020B0503020204020204" charset="-122"/>
              </a:rPr>
              <a:t>浏览期刊信息</a:t>
            </a:r>
            <a:endParaRPr lang="zh-CN" altLang="en-US" sz="1600" b="1" dirty="0">
              <a:solidFill>
                <a:srgbClr val="FFFFFF"/>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70"/>
                                        </p:tgtEl>
                                        <p:attrNameLst>
                                          <p:attrName>style.visibility</p:attrName>
                                        </p:attrNameLst>
                                      </p:cBhvr>
                                      <p:to>
                                        <p:strVal val="visible"/>
                                      </p:to>
                                    </p:set>
                                    <p:anim calcmode="lin" valueType="num">
                                      <p:cBhvr>
                                        <p:cTn id="7" dur="500" fill="hold"/>
                                        <p:tgtEl>
                                          <p:spTgt spid="66570"/>
                                        </p:tgtEl>
                                        <p:attrNameLst>
                                          <p:attrName>ppt_x</p:attrName>
                                        </p:attrNameLst>
                                      </p:cBhvr>
                                      <p:tavLst>
                                        <p:tav tm="0">
                                          <p:val>
                                            <p:strVal val="#ppt_x"/>
                                          </p:val>
                                        </p:tav>
                                        <p:tav tm="100000">
                                          <p:val>
                                            <p:strVal val="#ppt_x"/>
                                          </p:val>
                                        </p:tav>
                                      </p:tavLst>
                                    </p:anim>
                                    <p:anim calcmode="lin" valueType="num">
                                      <p:cBhvr>
                                        <p:cTn id="8" dur="500" fill="hold"/>
                                        <p:tgtEl>
                                          <p:spTgt spid="665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6571"/>
                                        </p:tgtEl>
                                        <p:attrNameLst>
                                          <p:attrName>style.visibility</p:attrName>
                                        </p:attrNameLst>
                                      </p:cBhvr>
                                      <p:to>
                                        <p:strVal val="visible"/>
                                      </p:to>
                                    </p:set>
                                    <p:animEffect transition="in" filter="diamond(in)">
                                      <p:cBhvr>
                                        <p:cTn id="13" dur="1000"/>
                                        <p:tgtEl>
                                          <p:spTgt spid="66571"/>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66572"/>
                                        </p:tgtEl>
                                        <p:attrNameLst>
                                          <p:attrName>style.visibility</p:attrName>
                                        </p:attrNameLst>
                                      </p:cBhvr>
                                      <p:to>
                                        <p:strVal val="visible"/>
                                      </p:to>
                                    </p:set>
                                    <p:animEffect transition="in" filter="diamond(in)">
                                      <p:cBhvr>
                                        <p:cTn id="18" dur="1000"/>
                                        <p:tgtEl>
                                          <p:spTgt spid="6657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66565"/>
                                        </p:tgtEl>
                                        <p:attrNameLst>
                                          <p:attrName>style.visibility</p:attrName>
                                        </p:attrNameLst>
                                      </p:cBhvr>
                                      <p:to>
                                        <p:strVal val="visible"/>
                                      </p:to>
                                    </p:set>
                                    <p:animEffect transition="in" filter="diamond(in)">
                                      <p:cBhvr>
                                        <p:cTn id="23" dur="1000"/>
                                        <p:tgtEl>
                                          <p:spTgt spid="6656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66567"/>
                                        </p:tgtEl>
                                        <p:attrNameLst>
                                          <p:attrName>style.visibility</p:attrName>
                                        </p:attrNameLst>
                                      </p:cBhvr>
                                      <p:to>
                                        <p:strVal val="visible"/>
                                      </p:to>
                                    </p:set>
                                    <p:animEffect transition="in" filter="diamond(in)">
                                      <p:cBhvr>
                                        <p:cTn id="28" dur="1000"/>
                                        <p:tgtEl>
                                          <p:spTgt spid="66567"/>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6566"/>
                                        </p:tgtEl>
                                        <p:attrNameLst>
                                          <p:attrName>style.visibility</p:attrName>
                                        </p:attrNameLst>
                                      </p:cBhvr>
                                      <p:to>
                                        <p:strVal val="visible"/>
                                      </p:to>
                                    </p:set>
                                    <p:animEffect transition="in" filter="box(in)">
                                      <p:cBhvr>
                                        <p:cTn id="33" dur="500"/>
                                        <p:tgtEl>
                                          <p:spTgt spid="66566"/>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amond(in)">
                                      <p:cBhvr>
                                        <p:cTn id="38" dur="1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66564"/>
                                        </p:tgtEl>
                                        <p:attrNameLst>
                                          <p:attrName>style.visibility</p:attrName>
                                        </p:attrNameLst>
                                      </p:cBhvr>
                                      <p:to>
                                        <p:strVal val="visible"/>
                                      </p:to>
                                    </p:set>
                                    <p:animEffect transition="in" filter="box(in)">
                                      <p:cBhvr>
                                        <p:cTn id="43" dur="500"/>
                                        <p:tgtEl>
                                          <p:spTgt spid="66564"/>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diamond(in)">
                                      <p:cBhvr>
                                        <p:cTn id="4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ldLvl="0" animBg="1"/>
      <p:bldP spid="66565" grpId="0" bldLvl="0" animBg="1"/>
      <p:bldP spid="66566" grpId="0" bldLvl="0" animBg="1"/>
      <p:bldP spid="66567" grpId="0" bldLvl="0" animBg="1"/>
      <p:bldP spid="66570" grpId="0" bldLvl="0" animBg="1"/>
      <p:bldP spid="66571" grpId="0" bldLvl="0" animBg="1"/>
      <p:bldP spid="66572" grpId="0" bldLvl="0" animBg="1"/>
      <p:bldP spid="3" grpId="0" bldLvl="0" animBg="1"/>
      <p:bldP spid="4"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596390" y="1071880"/>
            <a:ext cx="8094345" cy="5049520"/>
          </a:xfrm>
          <a:prstGeom prst="rect">
            <a:avLst/>
          </a:prstGeom>
        </p:spPr>
      </p:pic>
      <p:sp>
        <p:nvSpPr>
          <p:cNvPr id="70657" name="Rectangle 2"/>
          <p:cNvSpPr>
            <a:spLocks noGrp="1"/>
          </p:cNvSpPr>
          <p:nvPr>
            <p:ph type="title"/>
          </p:nvPr>
        </p:nvSpPr>
        <p:spPr>
          <a:xfrm>
            <a:off x="3286760" y="522605"/>
            <a:ext cx="6403975" cy="460375"/>
          </a:xfrm>
        </p:spPr>
        <p:txBody>
          <a:bodyPr wrap="square" anchor="b">
            <a:normAutofit/>
          </a:bodyPr>
          <a:lstStyle/>
          <a:p>
            <a:pPr lvl="0" indent="0" eaLnBrk="1" fontAlgn="base" hangingPunct="1"/>
            <a:r>
              <a:rPr lang="zh-CN" altLang="en-US" sz="2400"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rPr>
              <a:t>了解相关期刊的详细信息</a:t>
            </a:r>
            <a:endParaRPr lang="zh-CN" altLang="en-US" sz="2400"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Arial" panose="020B0604020202020204" pitchFamily="34" charset="0"/>
            </a:endParaRPr>
          </a:p>
        </p:txBody>
      </p:sp>
      <p:sp>
        <p:nvSpPr>
          <p:cNvPr id="80900" name="Rectangle 5"/>
          <p:cNvSpPr/>
          <p:nvPr/>
        </p:nvSpPr>
        <p:spPr>
          <a:xfrm>
            <a:off x="7042151" y="2479744"/>
            <a:ext cx="2305050" cy="365125"/>
          </a:xfrm>
          <a:prstGeom prst="rect">
            <a:avLst/>
          </a:prstGeom>
          <a:noFill/>
          <a:ln w="28575" cap="flat" cmpd="sng">
            <a:solidFill>
              <a:srgbClr val="FD1414"/>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80901" name="AutoShape 6"/>
          <p:cNvSpPr/>
          <p:nvPr/>
        </p:nvSpPr>
        <p:spPr>
          <a:xfrm>
            <a:off x="9310688" y="2151063"/>
            <a:ext cx="1096962" cy="609600"/>
          </a:xfrm>
          <a:prstGeom prst="borderCallout1">
            <a:avLst>
              <a:gd name="adj1" fmla="val 18750"/>
              <a:gd name="adj2" fmla="val -6944"/>
              <a:gd name="adj3" fmla="val 105208"/>
              <a:gd name="adj4" fmla="val -23880"/>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chemeClr val="bg1"/>
                </a:solidFill>
                <a:latin typeface="微软雅黑" panose="020B0503020204020204" charset="-122"/>
                <a:ea typeface="微软雅黑" panose="020B0503020204020204" charset="-122"/>
              </a:rPr>
              <a:t>期刊影响因子</a:t>
            </a:r>
            <a:endParaRPr lang="zh-CN" altLang="en-US" sz="1600" b="1" dirty="0">
              <a:solidFill>
                <a:schemeClr val="bg1"/>
              </a:solidFill>
              <a:latin typeface="微软雅黑" panose="020B0503020204020204" charset="-122"/>
              <a:ea typeface="微软雅黑" panose="020B0503020204020204" charset="-122"/>
            </a:endParaRPr>
          </a:p>
        </p:txBody>
      </p:sp>
      <p:sp>
        <p:nvSpPr>
          <p:cNvPr id="80902" name="Rectangle 7"/>
          <p:cNvSpPr/>
          <p:nvPr/>
        </p:nvSpPr>
        <p:spPr>
          <a:xfrm>
            <a:off x="7042151" y="3134658"/>
            <a:ext cx="2268537" cy="220662"/>
          </a:xfrm>
          <a:prstGeom prst="rect">
            <a:avLst/>
          </a:prstGeom>
          <a:noFill/>
          <a:ln w="28575" cap="flat" cmpd="sng">
            <a:solidFill>
              <a:srgbClr val="FD1414"/>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80903" name="AutoShape 8"/>
          <p:cNvSpPr/>
          <p:nvPr/>
        </p:nvSpPr>
        <p:spPr>
          <a:xfrm>
            <a:off x="9347200" y="2809875"/>
            <a:ext cx="1060450" cy="609600"/>
          </a:xfrm>
          <a:prstGeom prst="borderCallout1">
            <a:avLst>
              <a:gd name="adj1" fmla="val 18750"/>
              <a:gd name="adj2" fmla="val -7185"/>
              <a:gd name="adj3" fmla="val 89583"/>
              <a:gd name="adj4" fmla="val -28593"/>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chemeClr val="bg1"/>
                </a:solidFill>
                <a:latin typeface="微软雅黑" panose="020B0503020204020204" charset="-122"/>
                <a:ea typeface="微软雅黑" panose="020B0503020204020204" charset="-122"/>
              </a:rPr>
              <a:t>在线向期刊投稿</a:t>
            </a:r>
            <a:endParaRPr lang="zh-CN" altLang="en-US" sz="1600" b="1" dirty="0">
              <a:solidFill>
                <a:schemeClr val="bg1"/>
              </a:solidFill>
              <a:latin typeface="微软雅黑" panose="020B0503020204020204" charset="-122"/>
              <a:ea typeface="微软雅黑" panose="020B0503020204020204" charset="-122"/>
            </a:endParaRPr>
          </a:p>
        </p:txBody>
      </p:sp>
      <p:sp>
        <p:nvSpPr>
          <p:cNvPr id="80904" name="Rectangle 9"/>
          <p:cNvSpPr/>
          <p:nvPr/>
        </p:nvSpPr>
        <p:spPr>
          <a:xfrm>
            <a:off x="7042150" y="3663315"/>
            <a:ext cx="2268220" cy="451485"/>
          </a:xfrm>
          <a:prstGeom prst="rect">
            <a:avLst/>
          </a:prstGeom>
          <a:noFill/>
          <a:ln w="28575" cap="flat" cmpd="sng">
            <a:solidFill>
              <a:srgbClr val="FD1414"/>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80905" name="AutoShape 10"/>
          <p:cNvSpPr/>
          <p:nvPr/>
        </p:nvSpPr>
        <p:spPr>
          <a:xfrm>
            <a:off x="9310688" y="3505200"/>
            <a:ext cx="1060450" cy="609600"/>
          </a:xfrm>
          <a:prstGeom prst="borderCallout1">
            <a:avLst>
              <a:gd name="adj1" fmla="val 18750"/>
              <a:gd name="adj2" fmla="val -7185"/>
              <a:gd name="adj3" fmla="val 89583"/>
              <a:gd name="adj4" fmla="val -28593"/>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chemeClr val="bg1"/>
                </a:solidFill>
                <a:latin typeface="微软雅黑" panose="020B0503020204020204" charset="-122"/>
                <a:ea typeface="微软雅黑" panose="020B0503020204020204" charset="-122"/>
              </a:rPr>
              <a:t>投稿前</a:t>
            </a:r>
            <a:endParaRPr lang="zh-CN" altLang="en-US" sz="1600" b="1" dirty="0">
              <a:solidFill>
                <a:schemeClr val="bg1"/>
              </a:solidFill>
              <a:latin typeface="微软雅黑" panose="020B0503020204020204" charset="-122"/>
              <a:ea typeface="微软雅黑" panose="020B0503020204020204" charset="-122"/>
            </a:endParaRPr>
          </a:p>
          <a:p>
            <a:pPr algn="ctr"/>
            <a:r>
              <a:rPr lang="zh-CN" altLang="en-US" sz="1600" b="1" dirty="0">
                <a:solidFill>
                  <a:schemeClr val="bg1"/>
                </a:solidFill>
                <a:latin typeface="微软雅黑" panose="020B0503020204020204" charset="-122"/>
                <a:ea typeface="微软雅黑" panose="020B0503020204020204" charset="-122"/>
              </a:rPr>
              <a:t>必读</a:t>
            </a:r>
            <a:endParaRPr lang="zh-CN" altLang="en-US" sz="1600" b="1" dirty="0">
              <a:solidFill>
                <a:schemeClr val="bg1"/>
              </a:solidFill>
              <a:latin typeface="微软雅黑" panose="020B0503020204020204" charset="-122"/>
              <a:ea typeface="微软雅黑" panose="020B0503020204020204" charset="-122"/>
            </a:endParaRPr>
          </a:p>
        </p:txBody>
      </p:sp>
      <p:sp>
        <p:nvSpPr>
          <p:cNvPr id="80906" name="AutoShape 11"/>
          <p:cNvSpPr/>
          <p:nvPr/>
        </p:nvSpPr>
        <p:spPr>
          <a:xfrm>
            <a:off x="9351963" y="1450975"/>
            <a:ext cx="1060450" cy="609600"/>
          </a:xfrm>
          <a:prstGeom prst="borderCallout1">
            <a:avLst>
              <a:gd name="adj1" fmla="val 18750"/>
              <a:gd name="adj2" fmla="val -7185"/>
              <a:gd name="adj3" fmla="val 83593"/>
              <a:gd name="adj4" fmla="val -30690"/>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chemeClr val="bg1"/>
                </a:solidFill>
                <a:latin typeface="微软雅黑" panose="020B0503020204020204" charset="-122"/>
                <a:ea typeface="微软雅黑" panose="020B0503020204020204" charset="-122"/>
              </a:rPr>
              <a:t>期刊的所有卷期</a:t>
            </a:r>
            <a:endParaRPr lang="zh-CN" altLang="en-US" sz="1600" b="1" dirty="0">
              <a:solidFill>
                <a:schemeClr val="bg1"/>
              </a:solidFill>
              <a:latin typeface="微软雅黑" panose="020B0503020204020204" charset="-122"/>
              <a:ea typeface="微软雅黑" panose="020B0503020204020204" charset="-122"/>
            </a:endParaRPr>
          </a:p>
        </p:txBody>
      </p:sp>
      <p:sp>
        <p:nvSpPr>
          <p:cNvPr id="80907" name="Rectangle 12"/>
          <p:cNvSpPr/>
          <p:nvPr/>
        </p:nvSpPr>
        <p:spPr>
          <a:xfrm>
            <a:off x="7042151" y="1946275"/>
            <a:ext cx="2268537" cy="220663"/>
          </a:xfrm>
          <a:prstGeom prst="rect">
            <a:avLst/>
          </a:prstGeom>
          <a:noFill/>
          <a:ln w="28575" cap="flat" cmpd="sng">
            <a:solidFill>
              <a:srgbClr val="FD1414"/>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906"/>
                                        </p:tgtEl>
                                        <p:attrNameLst>
                                          <p:attrName>style.visibility</p:attrName>
                                        </p:attrNameLst>
                                      </p:cBhvr>
                                      <p:to>
                                        <p:strVal val="visible"/>
                                      </p:to>
                                    </p:set>
                                    <p:anim calcmode="lin" valueType="num">
                                      <p:cBhvr additive="base">
                                        <p:cTn id="7" dur="500" fill="hold"/>
                                        <p:tgtEl>
                                          <p:spTgt spid="80906"/>
                                        </p:tgtEl>
                                        <p:attrNameLst>
                                          <p:attrName>ppt_x</p:attrName>
                                        </p:attrNameLst>
                                      </p:cBhvr>
                                      <p:tavLst>
                                        <p:tav tm="0">
                                          <p:val>
                                            <p:strVal val="#ppt_x"/>
                                          </p:val>
                                        </p:tav>
                                        <p:tav tm="100000">
                                          <p:val>
                                            <p:strVal val="#ppt_x"/>
                                          </p:val>
                                        </p:tav>
                                      </p:tavLst>
                                    </p:anim>
                                    <p:anim calcmode="lin" valueType="num">
                                      <p:cBhvr additive="base">
                                        <p:cTn id="8" dur="500" fill="hold"/>
                                        <p:tgtEl>
                                          <p:spTgt spid="809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901"/>
                                        </p:tgtEl>
                                        <p:attrNameLst>
                                          <p:attrName>style.visibility</p:attrName>
                                        </p:attrNameLst>
                                      </p:cBhvr>
                                      <p:to>
                                        <p:strVal val="visible"/>
                                      </p:to>
                                    </p:set>
                                    <p:anim calcmode="lin" valueType="num">
                                      <p:cBhvr additive="base">
                                        <p:cTn id="13" dur="500" fill="hold"/>
                                        <p:tgtEl>
                                          <p:spTgt spid="80901"/>
                                        </p:tgtEl>
                                        <p:attrNameLst>
                                          <p:attrName>ppt_x</p:attrName>
                                        </p:attrNameLst>
                                      </p:cBhvr>
                                      <p:tavLst>
                                        <p:tav tm="0">
                                          <p:val>
                                            <p:strVal val="#ppt_x"/>
                                          </p:val>
                                        </p:tav>
                                        <p:tav tm="100000">
                                          <p:val>
                                            <p:strVal val="#ppt_x"/>
                                          </p:val>
                                        </p:tav>
                                      </p:tavLst>
                                    </p:anim>
                                    <p:anim calcmode="lin" valueType="num">
                                      <p:cBhvr additive="base">
                                        <p:cTn id="14" dur="500" fill="hold"/>
                                        <p:tgtEl>
                                          <p:spTgt spid="809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903"/>
                                        </p:tgtEl>
                                        <p:attrNameLst>
                                          <p:attrName>style.visibility</p:attrName>
                                        </p:attrNameLst>
                                      </p:cBhvr>
                                      <p:to>
                                        <p:strVal val="visible"/>
                                      </p:to>
                                    </p:set>
                                    <p:anim calcmode="lin" valueType="num">
                                      <p:cBhvr additive="base">
                                        <p:cTn id="19" dur="500" fill="hold"/>
                                        <p:tgtEl>
                                          <p:spTgt spid="80903"/>
                                        </p:tgtEl>
                                        <p:attrNameLst>
                                          <p:attrName>ppt_x</p:attrName>
                                        </p:attrNameLst>
                                      </p:cBhvr>
                                      <p:tavLst>
                                        <p:tav tm="0">
                                          <p:val>
                                            <p:strVal val="#ppt_x"/>
                                          </p:val>
                                        </p:tav>
                                        <p:tav tm="100000">
                                          <p:val>
                                            <p:strVal val="#ppt_x"/>
                                          </p:val>
                                        </p:tav>
                                      </p:tavLst>
                                    </p:anim>
                                    <p:anim calcmode="lin" valueType="num">
                                      <p:cBhvr additive="base">
                                        <p:cTn id="20" dur="500" fill="hold"/>
                                        <p:tgtEl>
                                          <p:spTgt spid="809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905"/>
                                        </p:tgtEl>
                                        <p:attrNameLst>
                                          <p:attrName>style.visibility</p:attrName>
                                        </p:attrNameLst>
                                      </p:cBhvr>
                                      <p:to>
                                        <p:strVal val="visible"/>
                                      </p:to>
                                    </p:set>
                                    <p:anim calcmode="lin" valueType="num">
                                      <p:cBhvr additive="base">
                                        <p:cTn id="25" dur="500" fill="hold"/>
                                        <p:tgtEl>
                                          <p:spTgt spid="80905"/>
                                        </p:tgtEl>
                                        <p:attrNameLst>
                                          <p:attrName>ppt_x</p:attrName>
                                        </p:attrNameLst>
                                      </p:cBhvr>
                                      <p:tavLst>
                                        <p:tav tm="0">
                                          <p:val>
                                            <p:strVal val="#ppt_x"/>
                                          </p:val>
                                        </p:tav>
                                        <p:tav tm="100000">
                                          <p:val>
                                            <p:strVal val="#ppt_x"/>
                                          </p:val>
                                        </p:tav>
                                      </p:tavLst>
                                    </p:anim>
                                    <p:anim calcmode="lin" valueType="num">
                                      <p:cBhvr additive="base">
                                        <p:cTn id="26" dur="500" fill="hold"/>
                                        <p:tgtEl>
                                          <p:spTgt spid="809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6" grpId="0" animBg="1"/>
      <p:bldP spid="80906" grpId="1" animBg="1"/>
      <p:bldP spid="80901" grpId="0" animBg="1"/>
      <p:bldP spid="80901" grpId="1" animBg="1"/>
      <p:bldP spid="80903" grpId="0" animBg="1"/>
      <p:bldP spid="80903" grpId="1" animBg="1"/>
      <p:bldP spid="80905" grpId="0" animBg="1"/>
      <p:bldP spid="8090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矩形 87"/>
          <p:cNvSpPr/>
          <p:nvPr>
            <p:custDataLst>
              <p:tags r:id="rId1"/>
            </p:custDataLst>
          </p:nvPr>
        </p:nvSpPr>
        <p:spPr>
          <a:xfrm>
            <a:off x="2146377" y="2445842"/>
            <a:ext cx="2418704" cy="49651"/>
          </a:xfrm>
          <a:prstGeom prst="rect">
            <a:avLst/>
          </a:prstGeom>
          <a:solidFill>
            <a:srgbClr val="CFC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rgbClr val="FFFFFF"/>
              </a:solidFill>
              <a:sym typeface="Arial" panose="020B0604020202020204" pitchFamily="34" charset="0"/>
            </a:endParaRPr>
          </a:p>
        </p:txBody>
      </p:sp>
      <p:grpSp>
        <p:nvGrpSpPr>
          <p:cNvPr id="38914" name="组合 88"/>
          <p:cNvGrpSpPr/>
          <p:nvPr/>
        </p:nvGrpSpPr>
        <p:grpSpPr>
          <a:xfrm>
            <a:off x="1891030" y="2183402"/>
            <a:ext cx="2518006" cy="3103176"/>
            <a:chOff x="1375747" y="3008410"/>
            <a:chExt cx="1097725" cy="1656332"/>
          </a:xfrm>
          <a:solidFill>
            <a:srgbClr val="F3A3A8"/>
          </a:solidFill>
        </p:grpSpPr>
        <p:sp>
          <p:nvSpPr>
            <p:cNvPr id="90" name="矩形 89"/>
            <p:cNvSpPr/>
            <p:nvPr>
              <p:custDataLst>
                <p:tags r:id="rId2"/>
              </p:custDataLst>
            </p:nvPr>
          </p:nvSpPr>
          <p:spPr>
            <a:xfrm>
              <a:off x="1378300" y="3008410"/>
              <a:ext cx="1013285" cy="165633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normAutofit/>
            </a:bodyPr>
            <a:lstStyle/>
            <a:p>
              <a:pPr algn="ctr" fontAlgn="base">
                <a:lnSpc>
                  <a:spcPct val="150000"/>
                </a:lnSpc>
                <a:defRPr/>
              </a:pPr>
              <a:r>
                <a:rPr lang="zh-CN" altLang="en-US" sz="2000" strike="noStrike" noProof="1">
                  <a:solidFill>
                    <a:schemeClr val="tx1"/>
                  </a:solidFill>
                </a:rPr>
                <a:t>知识无法穷尽</a:t>
              </a:r>
              <a:endParaRPr lang="zh-CN" altLang="en-US" sz="2000" strike="noStrike" noProof="1">
                <a:solidFill>
                  <a:schemeClr val="tx1"/>
                </a:solidFill>
              </a:endParaRPr>
            </a:p>
            <a:p>
              <a:pPr algn="ctr" fontAlgn="base">
                <a:lnSpc>
                  <a:spcPct val="150000"/>
                </a:lnSpc>
                <a:defRPr/>
              </a:pPr>
              <a:r>
                <a:rPr lang="zh-CN" altLang="en-US" sz="2000" strike="noStrike" noProof="1">
                  <a:solidFill>
                    <a:schemeClr val="tx1"/>
                  </a:solidFill>
                </a:rPr>
                <a:t>高校图书馆服务于特定人群特定需求</a:t>
              </a:r>
              <a:endParaRPr lang="zh-CN" altLang="en-US" sz="2000" strike="noStrike" noProof="1">
                <a:solidFill>
                  <a:schemeClr val="tx1"/>
                </a:solidFill>
              </a:endParaRPr>
            </a:p>
          </p:txBody>
        </p:sp>
        <p:sp>
          <p:nvSpPr>
            <p:cNvPr id="91" name="任意多边形 90"/>
            <p:cNvSpPr/>
            <p:nvPr>
              <p:custDataLst>
                <p:tags r:id="rId3"/>
              </p:custDataLst>
            </p:nvPr>
          </p:nvSpPr>
          <p:spPr>
            <a:xfrm>
              <a:off x="1375747" y="3008410"/>
              <a:ext cx="1097725" cy="318276"/>
            </a:xfrm>
            <a:custGeom>
              <a:avLst/>
              <a:gdLst>
                <a:gd name="connsiteX0" fmla="*/ 0 w 1430866"/>
                <a:gd name="connsiteY0" fmla="*/ 0 h 414867"/>
                <a:gd name="connsiteX1" fmla="*/ 1327149 w 1430866"/>
                <a:gd name="connsiteY1" fmla="*/ 0 h 414867"/>
                <a:gd name="connsiteX2" fmla="*/ 1430866 w 1430866"/>
                <a:gd name="connsiteY2" fmla="*/ 414867 h 414867"/>
                <a:gd name="connsiteX3" fmla="*/ 103717 w 1430866"/>
                <a:gd name="connsiteY3" fmla="*/ 414867 h 414867"/>
              </a:gdLst>
              <a:ahLst/>
              <a:cxnLst>
                <a:cxn ang="0">
                  <a:pos x="connsiteX0" y="connsiteY0"/>
                </a:cxn>
                <a:cxn ang="0">
                  <a:pos x="connsiteX1" y="connsiteY1"/>
                </a:cxn>
                <a:cxn ang="0">
                  <a:pos x="connsiteX2" y="connsiteY2"/>
                </a:cxn>
                <a:cxn ang="0">
                  <a:pos x="connsiteX3" y="connsiteY3"/>
                </a:cxn>
              </a:cxnLst>
              <a:rect l="l" t="t" r="r" b="b"/>
              <a:pathLst>
                <a:path w="1430866" h="414867">
                  <a:moveTo>
                    <a:pt x="0" y="0"/>
                  </a:moveTo>
                  <a:lnTo>
                    <a:pt x="1327149" y="0"/>
                  </a:lnTo>
                  <a:lnTo>
                    <a:pt x="1430866" y="414867"/>
                  </a:lnTo>
                  <a:lnTo>
                    <a:pt x="103717" y="414867"/>
                  </a:lnTo>
                  <a:close/>
                </a:path>
              </a:pathLst>
            </a:custGeom>
            <a:solidFill>
              <a:srgbClr val="BC8FA8"/>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solidFill>
                    <a:schemeClr val="tx1"/>
                  </a:solidFill>
                  <a:sym typeface="Arial" panose="020B0604020202020204" pitchFamily="34" charset="0"/>
                </a:rPr>
                <a:t>01</a:t>
              </a:r>
              <a:endParaRPr lang="en-US" altLang="zh-CN" strike="noStrike" noProof="1">
                <a:solidFill>
                  <a:schemeClr val="tx1"/>
                </a:solidFill>
                <a:sym typeface="Arial" panose="020B0604020202020204" pitchFamily="34" charset="0"/>
              </a:endParaRPr>
            </a:p>
          </p:txBody>
        </p:sp>
      </p:grpSp>
      <p:sp>
        <p:nvSpPr>
          <p:cNvPr id="92" name="矩形 91"/>
          <p:cNvSpPr/>
          <p:nvPr>
            <p:custDataLst>
              <p:tags r:id="rId4"/>
            </p:custDataLst>
          </p:nvPr>
        </p:nvSpPr>
        <p:spPr>
          <a:xfrm>
            <a:off x="4515431" y="2445842"/>
            <a:ext cx="49651" cy="3507476"/>
          </a:xfrm>
          <a:prstGeom prst="rect">
            <a:avLst/>
          </a:prstGeom>
          <a:solidFill>
            <a:srgbClr val="CFC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rgbClr val="FFFFFF"/>
              </a:solidFill>
              <a:sym typeface="Arial" panose="020B0604020202020204" pitchFamily="34" charset="0"/>
            </a:endParaRPr>
          </a:p>
        </p:txBody>
      </p:sp>
      <p:sp>
        <p:nvSpPr>
          <p:cNvPr id="93" name="矩形 92"/>
          <p:cNvSpPr/>
          <p:nvPr>
            <p:custDataLst>
              <p:tags r:id="rId5"/>
            </p:custDataLst>
          </p:nvPr>
        </p:nvSpPr>
        <p:spPr>
          <a:xfrm>
            <a:off x="4563309" y="5905440"/>
            <a:ext cx="2416932" cy="47878"/>
          </a:xfrm>
          <a:prstGeom prst="rect">
            <a:avLst/>
          </a:prstGeom>
          <a:solidFill>
            <a:srgbClr val="CFC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rgbClr val="FFFFFF"/>
              </a:solidFill>
              <a:sym typeface="Arial" panose="020B0604020202020204" pitchFamily="34" charset="0"/>
            </a:endParaRPr>
          </a:p>
        </p:txBody>
      </p:sp>
      <p:sp>
        <p:nvSpPr>
          <p:cNvPr id="94" name="矩形 93"/>
          <p:cNvSpPr/>
          <p:nvPr>
            <p:custDataLst>
              <p:tags r:id="rId6"/>
            </p:custDataLst>
          </p:nvPr>
        </p:nvSpPr>
        <p:spPr>
          <a:xfrm>
            <a:off x="6930588" y="2445842"/>
            <a:ext cx="49651" cy="3507476"/>
          </a:xfrm>
          <a:prstGeom prst="rect">
            <a:avLst/>
          </a:prstGeom>
          <a:solidFill>
            <a:srgbClr val="CFC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rgbClr val="FFFFFF"/>
              </a:solidFill>
              <a:sym typeface="Arial" panose="020B0604020202020204" pitchFamily="34" charset="0"/>
            </a:endParaRPr>
          </a:p>
        </p:txBody>
      </p:sp>
      <p:sp>
        <p:nvSpPr>
          <p:cNvPr id="95" name="矩形 94"/>
          <p:cNvSpPr/>
          <p:nvPr>
            <p:custDataLst>
              <p:tags r:id="rId7"/>
            </p:custDataLst>
          </p:nvPr>
        </p:nvSpPr>
        <p:spPr>
          <a:xfrm>
            <a:off x="6978467" y="2445842"/>
            <a:ext cx="2416932" cy="49651"/>
          </a:xfrm>
          <a:prstGeom prst="rect">
            <a:avLst/>
          </a:prstGeom>
          <a:solidFill>
            <a:srgbClr val="CFC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rgbClr val="FFFFFF"/>
              </a:solidFill>
              <a:sym typeface="Arial" panose="020B0604020202020204" pitchFamily="34" charset="0"/>
            </a:endParaRPr>
          </a:p>
        </p:txBody>
      </p:sp>
      <p:grpSp>
        <p:nvGrpSpPr>
          <p:cNvPr id="38921" name="组合 95"/>
          <p:cNvGrpSpPr/>
          <p:nvPr/>
        </p:nvGrpSpPr>
        <p:grpSpPr>
          <a:xfrm>
            <a:off x="4884229" y="3198632"/>
            <a:ext cx="2429344" cy="2963091"/>
            <a:chOff x="2720177" y="3593004"/>
            <a:chExt cx="1097725" cy="1656332"/>
          </a:xfrm>
          <a:solidFill>
            <a:srgbClr val="F3A3A8"/>
          </a:solidFill>
        </p:grpSpPr>
        <p:sp>
          <p:nvSpPr>
            <p:cNvPr id="97" name="矩形 96"/>
            <p:cNvSpPr/>
            <p:nvPr>
              <p:custDataLst>
                <p:tags r:id="rId8"/>
              </p:custDataLst>
            </p:nvPr>
          </p:nvSpPr>
          <p:spPr>
            <a:xfrm>
              <a:off x="2728529" y="3593004"/>
              <a:ext cx="1013285" cy="165633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bIns="360000" rtlCol="0" anchor="ctr">
              <a:normAutofit/>
            </a:bodyPr>
            <a:lstStyle/>
            <a:p>
              <a:pPr algn="ctr" fontAlgn="base">
                <a:lnSpc>
                  <a:spcPct val="150000"/>
                </a:lnSpc>
                <a:defRPr/>
              </a:pPr>
              <a:r>
                <a:rPr lang="zh-CN" altLang="en-US" sz="2000" strike="noStrike" noProof="1">
                  <a:solidFill>
                    <a:schemeClr val="tx1"/>
                  </a:solidFill>
                </a:rPr>
                <a:t>信息素质教育</a:t>
              </a:r>
              <a:endParaRPr lang="zh-CN" altLang="en-US" sz="2000" strike="noStrike" noProof="1">
                <a:solidFill>
                  <a:schemeClr val="tx1"/>
                </a:solidFill>
              </a:endParaRPr>
            </a:p>
            <a:p>
              <a:pPr algn="ctr" fontAlgn="base">
                <a:lnSpc>
                  <a:spcPct val="150000"/>
                </a:lnSpc>
                <a:defRPr/>
              </a:pPr>
              <a:r>
                <a:rPr lang="zh-CN" altLang="en-US" sz="2000" strike="noStrike" noProof="1">
                  <a:solidFill>
                    <a:schemeClr val="tx1"/>
                  </a:solidFill>
                </a:rPr>
                <a:t>人文素质教育</a:t>
              </a:r>
              <a:endParaRPr lang="zh-CN" altLang="en-US" sz="2000" strike="noStrike" noProof="1">
                <a:solidFill>
                  <a:schemeClr val="tx1"/>
                </a:solidFill>
              </a:endParaRPr>
            </a:p>
          </p:txBody>
        </p:sp>
        <p:sp>
          <p:nvSpPr>
            <p:cNvPr id="98" name="任意多边形 97"/>
            <p:cNvSpPr/>
            <p:nvPr>
              <p:custDataLst>
                <p:tags r:id="rId9"/>
              </p:custDataLst>
            </p:nvPr>
          </p:nvSpPr>
          <p:spPr>
            <a:xfrm flipH="1">
              <a:off x="2720177" y="4931060"/>
              <a:ext cx="1097725" cy="318276"/>
            </a:xfrm>
            <a:custGeom>
              <a:avLst/>
              <a:gdLst>
                <a:gd name="connsiteX0" fmla="*/ 0 w 1430866"/>
                <a:gd name="connsiteY0" fmla="*/ 0 h 414867"/>
                <a:gd name="connsiteX1" fmla="*/ 1327149 w 1430866"/>
                <a:gd name="connsiteY1" fmla="*/ 0 h 414867"/>
                <a:gd name="connsiteX2" fmla="*/ 1430866 w 1430866"/>
                <a:gd name="connsiteY2" fmla="*/ 414867 h 414867"/>
                <a:gd name="connsiteX3" fmla="*/ 103717 w 1430866"/>
                <a:gd name="connsiteY3" fmla="*/ 414867 h 414867"/>
              </a:gdLst>
              <a:ahLst/>
              <a:cxnLst>
                <a:cxn ang="0">
                  <a:pos x="connsiteX0" y="connsiteY0"/>
                </a:cxn>
                <a:cxn ang="0">
                  <a:pos x="connsiteX1" y="connsiteY1"/>
                </a:cxn>
                <a:cxn ang="0">
                  <a:pos x="connsiteX2" y="connsiteY2"/>
                </a:cxn>
                <a:cxn ang="0">
                  <a:pos x="connsiteX3" y="connsiteY3"/>
                </a:cxn>
              </a:cxnLst>
              <a:rect l="l" t="t" r="r" b="b"/>
              <a:pathLst>
                <a:path w="1430866" h="414867">
                  <a:moveTo>
                    <a:pt x="0" y="0"/>
                  </a:moveTo>
                  <a:lnTo>
                    <a:pt x="1327149" y="0"/>
                  </a:lnTo>
                  <a:lnTo>
                    <a:pt x="1430866" y="414867"/>
                  </a:lnTo>
                  <a:lnTo>
                    <a:pt x="103717" y="414867"/>
                  </a:lnTo>
                  <a:close/>
                </a:path>
              </a:pathLst>
            </a:custGeom>
            <a:solidFill>
              <a:srgbClr val="BC8FA8"/>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solidFill>
                    <a:schemeClr val="tx1"/>
                  </a:solidFill>
                  <a:sym typeface="Arial" panose="020B0604020202020204" pitchFamily="34" charset="0"/>
                </a:rPr>
                <a:t>02</a:t>
              </a:r>
              <a:endParaRPr lang="en-US" altLang="zh-CN" strike="noStrike" noProof="1">
                <a:solidFill>
                  <a:schemeClr val="tx1"/>
                </a:solidFill>
                <a:sym typeface="Arial" panose="020B0604020202020204" pitchFamily="34" charset="0"/>
              </a:endParaRPr>
            </a:p>
          </p:txBody>
        </p:sp>
      </p:grpSp>
      <p:grpSp>
        <p:nvGrpSpPr>
          <p:cNvPr id="38924" name="组合 98"/>
          <p:cNvGrpSpPr/>
          <p:nvPr/>
        </p:nvGrpSpPr>
        <p:grpSpPr>
          <a:xfrm>
            <a:off x="7621038" y="2182909"/>
            <a:ext cx="2611987" cy="2963090"/>
            <a:chOff x="4078758" y="3008410"/>
            <a:chExt cx="1099251" cy="1656332"/>
          </a:xfrm>
          <a:solidFill>
            <a:srgbClr val="F3A3A8"/>
          </a:solidFill>
        </p:grpSpPr>
        <p:sp>
          <p:nvSpPr>
            <p:cNvPr id="100" name="矩形 99"/>
            <p:cNvSpPr/>
            <p:nvPr>
              <p:custDataLst>
                <p:tags r:id="rId10"/>
              </p:custDataLst>
            </p:nvPr>
          </p:nvSpPr>
          <p:spPr>
            <a:xfrm>
              <a:off x="4078758" y="3008410"/>
              <a:ext cx="1013285" cy="1656332"/>
            </a:xfrm>
            <a:prstGeom prst="rect">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60000" rIns="91440" bIns="45720" numCol="1" spcCol="0" rtlCol="0" fromWordArt="0" anchor="ctr" anchorCtr="0" forceAA="0" compatLnSpc="1">
              <a:normAutofit/>
            </a:bodyPr>
            <a:lstStyle/>
            <a:p>
              <a:pPr algn="ctr" fontAlgn="base">
                <a:lnSpc>
                  <a:spcPct val="150000"/>
                </a:lnSpc>
                <a:defRPr/>
              </a:pPr>
              <a:r>
                <a:rPr lang="zh-CN" altLang="en-US" sz="2000" strike="noStrike" noProof="1">
                  <a:solidFill>
                    <a:schemeClr val="tx1"/>
                  </a:solidFill>
                </a:rPr>
                <a:t>大学文化的组成</a:t>
              </a:r>
              <a:endParaRPr lang="zh-CN" altLang="en-US" sz="2000" strike="noStrike" noProof="1">
                <a:solidFill>
                  <a:schemeClr val="tx1"/>
                </a:solidFill>
              </a:endParaRPr>
            </a:p>
            <a:p>
              <a:pPr algn="ctr" fontAlgn="base">
                <a:lnSpc>
                  <a:spcPct val="150000"/>
                </a:lnSpc>
                <a:defRPr/>
              </a:pPr>
              <a:r>
                <a:rPr lang="zh-CN" altLang="en-US" sz="2000" strike="noStrike" noProof="1">
                  <a:solidFill>
                    <a:schemeClr val="tx1"/>
                  </a:solidFill>
                  <a:sym typeface="+mn-ea"/>
                </a:rPr>
                <a:t>提炼、传承与弘扬大学文化</a:t>
              </a:r>
              <a:endParaRPr lang="zh-CN" altLang="en-US" sz="2000" strike="noStrike" noProof="1">
                <a:solidFill>
                  <a:schemeClr val="tx1"/>
                </a:solidFill>
                <a:sym typeface="+mn-ea"/>
              </a:endParaRPr>
            </a:p>
            <a:p>
              <a:pPr algn="ctr" fontAlgn="base">
                <a:lnSpc>
                  <a:spcPct val="150000"/>
                </a:lnSpc>
                <a:defRPr/>
              </a:pPr>
              <a:endParaRPr lang="zh-CN" altLang="en-US" sz="2000" strike="noStrike" noProof="1">
                <a:solidFill>
                  <a:schemeClr val="tx1"/>
                </a:solidFill>
                <a:sym typeface="+mn-ea"/>
              </a:endParaRPr>
            </a:p>
          </p:txBody>
        </p:sp>
        <p:sp>
          <p:nvSpPr>
            <p:cNvPr id="101" name="任意多边形 100"/>
            <p:cNvSpPr/>
            <p:nvPr>
              <p:custDataLst>
                <p:tags r:id="rId11"/>
              </p:custDataLst>
            </p:nvPr>
          </p:nvSpPr>
          <p:spPr>
            <a:xfrm>
              <a:off x="4080284" y="3008410"/>
              <a:ext cx="1097725" cy="318276"/>
            </a:xfrm>
            <a:custGeom>
              <a:avLst/>
              <a:gdLst>
                <a:gd name="connsiteX0" fmla="*/ 0 w 1430866"/>
                <a:gd name="connsiteY0" fmla="*/ 0 h 414867"/>
                <a:gd name="connsiteX1" fmla="*/ 1327149 w 1430866"/>
                <a:gd name="connsiteY1" fmla="*/ 0 h 414867"/>
                <a:gd name="connsiteX2" fmla="*/ 1430866 w 1430866"/>
                <a:gd name="connsiteY2" fmla="*/ 414867 h 414867"/>
                <a:gd name="connsiteX3" fmla="*/ 103717 w 1430866"/>
                <a:gd name="connsiteY3" fmla="*/ 414867 h 414867"/>
              </a:gdLst>
              <a:ahLst/>
              <a:cxnLst>
                <a:cxn ang="0">
                  <a:pos x="connsiteX0" y="connsiteY0"/>
                </a:cxn>
                <a:cxn ang="0">
                  <a:pos x="connsiteX1" y="connsiteY1"/>
                </a:cxn>
                <a:cxn ang="0">
                  <a:pos x="connsiteX2" y="connsiteY2"/>
                </a:cxn>
                <a:cxn ang="0">
                  <a:pos x="connsiteX3" y="connsiteY3"/>
                </a:cxn>
              </a:cxnLst>
              <a:rect l="l" t="t" r="r" b="b"/>
              <a:pathLst>
                <a:path w="1430866" h="414867">
                  <a:moveTo>
                    <a:pt x="0" y="0"/>
                  </a:moveTo>
                  <a:lnTo>
                    <a:pt x="1327149" y="0"/>
                  </a:lnTo>
                  <a:lnTo>
                    <a:pt x="1430866" y="414867"/>
                  </a:lnTo>
                  <a:lnTo>
                    <a:pt x="103717" y="414867"/>
                  </a:lnTo>
                  <a:close/>
                </a:path>
              </a:pathLst>
            </a:custGeom>
            <a:solidFill>
              <a:srgbClr val="BC8FA8"/>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solidFill>
                    <a:schemeClr val="tx1"/>
                  </a:solidFill>
                  <a:sym typeface="Arial" panose="020B0604020202020204" pitchFamily="34" charset="0"/>
                </a:rPr>
                <a:t>03</a:t>
              </a:r>
              <a:endParaRPr lang="en-US" altLang="zh-CN" strike="noStrike" noProof="1">
                <a:solidFill>
                  <a:schemeClr val="tx1"/>
                </a:solidFill>
                <a:sym typeface="Arial" panose="020B0604020202020204" pitchFamily="34" charset="0"/>
              </a:endParaRPr>
            </a:p>
          </p:txBody>
        </p:sp>
      </p:grpSp>
      <p:sp>
        <p:nvSpPr>
          <p:cNvPr id="36880" name="Rectangle 38"/>
          <p:cNvSpPr/>
          <p:nvPr/>
        </p:nvSpPr>
        <p:spPr>
          <a:xfrm>
            <a:off x="2357755" y="1566544"/>
            <a:ext cx="1402080" cy="460375"/>
          </a:xfrm>
          <a:prstGeom prst="rect">
            <a:avLst/>
          </a:prstGeom>
          <a:noFill/>
          <a:ln w="9525">
            <a:noFill/>
          </a:ln>
        </p:spPr>
        <p:txBody>
          <a:bodyPr wrap="none" anchor="t">
            <a:spAutoFit/>
            <a:scene3d>
              <a:camera prst="orthographicFront"/>
              <a:lightRig rig="threePt" dir="t"/>
            </a:scene3d>
          </a:bodyPr>
          <a:lstStyle/>
          <a:p>
            <a:pPr fontAlgn="base"/>
            <a:r>
              <a:rPr lang="zh-CN" altLang="en-US" sz="24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rPr>
              <a:t>知识宝库</a:t>
            </a:r>
            <a:endParaRPr lang="zh-CN" altLang="en-US" sz="24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endParaRPr>
          </a:p>
        </p:txBody>
      </p:sp>
      <p:sp>
        <p:nvSpPr>
          <p:cNvPr id="36882" name="Rectangle 39"/>
          <p:cNvSpPr/>
          <p:nvPr/>
        </p:nvSpPr>
        <p:spPr>
          <a:xfrm>
            <a:off x="5167313" y="6288088"/>
            <a:ext cx="1402080" cy="460375"/>
          </a:xfrm>
          <a:prstGeom prst="rect">
            <a:avLst/>
          </a:prstGeom>
          <a:noFill/>
          <a:ln w="9525">
            <a:noFill/>
          </a:ln>
        </p:spPr>
        <p:txBody>
          <a:bodyPr wrap="none" anchor="t">
            <a:spAutoFit/>
          </a:bodyPr>
          <a:lstStyle/>
          <a:p>
            <a:pPr fontAlgn="base"/>
            <a:r>
              <a:rPr lang="zh-CN" altLang="en-US" sz="24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rPr>
              <a:t>素质教育</a:t>
            </a:r>
            <a:endParaRPr lang="zh-CN" altLang="en-US" sz="24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endParaRPr>
          </a:p>
        </p:txBody>
      </p:sp>
      <p:sp>
        <p:nvSpPr>
          <p:cNvPr id="36884" name="Rectangle 44"/>
          <p:cNvSpPr/>
          <p:nvPr/>
        </p:nvSpPr>
        <p:spPr>
          <a:xfrm>
            <a:off x="8124190" y="1566228"/>
            <a:ext cx="1402080" cy="460375"/>
          </a:xfrm>
          <a:prstGeom prst="rect">
            <a:avLst/>
          </a:prstGeom>
          <a:noFill/>
          <a:ln w="9525">
            <a:noFill/>
          </a:ln>
        </p:spPr>
        <p:txBody>
          <a:bodyPr wrap="none" anchor="t">
            <a:spAutoFit/>
          </a:bodyPr>
          <a:lstStyle/>
          <a:p>
            <a:pPr fontAlgn="base"/>
            <a:r>
              <a:rPr lang="zh-CN" altLang="en-US" sz="24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rPr>
              <a:t>文化传承</a:t>
            </a:r>
            <a:endParaRPr lang="zh-CN" altLang="en-US" sz="2400" strike="noStrike" noProof="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endParaRPr>
          </a:p>
        </p:txBody>
      </p:sp>
      <p:sp>
        <p:nvSpPr>
          <p:cNvPr id="2" name="文本框 1"/>
          <p:cNvSpPr txBox="1"/>
          <p:nvPr/>
        </p:nvSpPr>
        <p:spPr>
          <a:xfrm>
            <a:off x="1497171" y="648761"/>
            <a:ext cx="3122930" cy="521970"/>
          </a:xfrm>
          <a:prstGeom prst="rect">
            <a:avLst/>
          </a:prstGeom>
          <a:noFill/>
        </p:spPr>
        <p:txBody>
          <a:bodyPr wrap="square" rtlCol="0">
            <a:spAutoFit/>
          </a:bodyPr>
          <a:lstStyle/>
          <a:p>
            <a:r>
              <a:rPr lang="zh-CN" altLang="en-US" sz="2800" b="1" dirty="0">
                <a:latin typeface="Impact" panose="020B0806030902050204" pitchFamily="34" charset="0"/>
              </a:rPr>
              <a:t>高校图书馆的职能</a:t>
            </a:r>
            <a:endParaRPr lang="en-US" altLang="zh-CN" sz="2800" b="1" dirty="0">
              <a:latin typeface="Impact" panose="020B0806030902050204" pitchFamily="34" charset="0"/>
            </a:endParaRPr>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80"/>
                                        </p:tgtEl>
                                        <p:attrNameLst>
                                          <p:attrName>style.visibility</p:attrName>
                                        </p:attrNameLst>
                                      </p:cBhvr>
                                      <p:to>
                                        <p:strVal val="visible"/>
                                      </p:to>
                                    </p:set>
                                    <p:anim calcmode="lin" valueType="num">
                                      <p:cBhvr>
                                        <p:cTn id="7" dur="500" fill="hold"/>
                                        <p:tgtEl>
                                          <p:spTgt spid="36880"/>
                                        </p:tgtEl>
                                        <p:attrNameLst>
                                          <p:attrName>ppt_x</p:attrName>
                                        </p:attrNameLst>
                                      </p:cBhvr>
                                      <p:tavLst>
                                        <p:tav tm="0">
                                          <p:val>
                                            <p:strVal val="0-#ppt_w/2"/>
                                          </p:val>
                                        </p:tav>
                                        <p:tav tm="100000">
                                          <p:val>
                                            <p:strVal val="#ppt_x"/>
                                          </p:val>
                                        </p:tav>
                                      </p:tavLst>
                                    </p:anim>
                                    <p:anim calcmode="lin" valueType="num">
                                      <p:cBhvr>
                                        <p:cTn id="8" dur="500" fill="hold"/>
                                        <p:tgtEl>
                                          <p:spTgt spid="368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82"/>
                                        </p:tgtEl>
                                        <p:attrNameLst>
                                          <p:attrName>style.visibility</p:attrName>
                                        </p:attrNameLst>
                                      </p:cBhvr>
                                      <p:to>
                                        <p:strVal val="visible"/>
                                      </p:to>
                                    </p:set>
                                    <p:anim calcmode="lin" valueType="num">
                                      <p:cBhvr>
                                        <p:cTn id="13" dur="500" fill="hold"/>
                                        <p:tgtEl>
                                          <p:spTgt spid="36882"/>
                                        </p:tgtEl>
                                        <p:attrNameLst>
                                          <p:attrName>ppt_x</p:attrName>
                                        </p:attrNameLst>
                                      </p:cBhvr>
                                      <p:tavLst>
                                        <p:tav tm="0">
                                          <p:val>
                                            <p:strVal val="#ppt_x"/>
                                          </p:val>
                                        </p:tav>
                                        <p:tav tm="100000">
                                          <p:val>
                                            <p:strVal val="#ppt_x"/>
                                          </p:val>
                                        </p:tav>
                                      </p:tavLst>
                                    </p:anim>
                                    <p:anim calcmode="lin" valueType="num">
                                      <p:cBhvr>
                                        <p:cTn id="14" dur="500" fill="hold"/>
                                        <p:tgtEl>
                                          <p:spTgt spid="3688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6884"/>
                                        </p:tgtEl>
                                        <p:attrNameLst>
                                          <p:attrName>style.visibility</p:attrName>
                                        </p:attrNameLst>
                                      </p:cBhvr>
                                      <p:to>
                                        <p:strVal val="visible"/>
                                      </p:to>
                                    </p:set>
                                    <p:anim calcmode="lin" valueType="num">
                                      <p:cBhvr>
                                        <p:cTn id="19" dur="500" fill="hold"/>
                                        <p:tgtEl>
                                          <p:spTgt spid="36884"/>
                                        </p:tgtEl>
                                        <p:attrNameLst>
                                          <p:attrName>ppt_x</p:attrName>
                                        </p:attrNameLst>
                                      </p:cBhvr>
                                      <p:tavLst>
                                        <p:tav tm="0">
                                          <p:val>
                                            <p:strVal val="1+#ppt_w/2"/>
                                          </p:val>
                                        </p:tav>
                                        <p:tav tm="100000">
                                          <p:val>
                                            <p:strVal val="#ppt_x"/>
                                          </p:val>
                                        </p:tav>
                                      </p:tavLst>
                                    </p:anim>
                                    <p:anim calcmode="lin" valueType="num">
                                      <p:cBhvr>
                                        <p:cTn id="20" dur="500" fill="hold"/>
                                        <p:tgtEl>
                                          <p:spTgt spid="368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0" grpId="0"/>
      <p:bldP spid="36882" grpId="0"/>
      <p:bldP spid="3688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图片 1"/>
          <p:cNvPicPr>
            <a:picLocks noChangeAspect="1"/>
          </p:cNvPicPr>
          <p:nvPr/>
        </p:nvPicPr>
        <p:blipFill>
          <a:blip r:embed="rId1"/>
          <a:stretch>
            <a:fillRect/>
          </a:stretch>
        </p:blipFill>
        <p:spPr>
          <a:xfrm>
            <a:off x="1639888" y="1211263"/>
            <a:ext cx="6826250" cy="5410200"/>
          </a:xfrm>
          <a:prstGeom prst="rect">
            <a:avLst/>
          </a:prstGeom>
          <a:noFill/>
          <a:ln w="9525">
            <a:noFill/>
          </a:ln>
        </p:spPr>
      </p:pic>
      <p:sp>
        <p:nvSpPr>
          <p:cNvPr id="81922" name="Rectangle 3"/>
          <p:cNvSpPr/>
          <p:nvPr/>
        </p:nvSpPr>
        <p:spPr>
          <a:xfrm>
            <a:off x="1843088" y="5348288"/>
            <a:ext cx="6045200" cy="1371600"/>
          </a:xfrm>
          <a:prstGeom prst="rect">
            <a:avLst/>
          </a:prstGeom>
          <a:noFill/>
          <a:ln w="38100" cap="flat" cmpd="sng">
            <a:solidFill>
              <a:schemeClr val="accent2"/>
            </a:solidFill>
            <a:prstDash val="solid"/>
            <a:miter/>
            <a:headEnd type="none" w="med" len="med"/>
            <a:tailEnd type="none" w="med" len="med"/>
          </a:ln>
        </p:spPr>
        <p:txBody>
          <a:bodyPr wrap="none" anchor="ctr"/>
          <a:lstStyle/>
          <a:p>
            <a:endParaRPr lang="zh-CN" altLang="en-US" dirty="0">
              <a:latin typeface="AcadEref" pitchFamily="2" charset="0"/>
              <a:ea typeface="华文中宋" panose="02010600040101010101" pitchFamily="2" charset="-122"/>
            </a:endParaRPr>
          </a:p>
        </p:txBody>
      </p:sp>
      <p:sp>
        <p:nvSpPr>
          <p:cNvPr id="81923" name="AutoShape 4"/>
          <p:cNvSpPr/>
          <p:nvPr/>
        </p:nvSpPr>
        <p:spPr>
          <a:xfrm>
            <a:off x="8667750" y="4565650"/>
            <a:ext cx="1316038" cy="609600"/>
          </a:xfrm>
          <a:prstGeom prst="borderCallout1">
            <a:avLst>
              <a:gd name="adj1" fmla="val 18750"/>
              <a:gd name="adj2" fmla="val -5792"/>
              <a:gd name="adj3" fmla="val 105208"/>
              <a:gd name="adj4" fmla="val -46560"/>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chemeClr val="bg1"/>
                </a:solidFill>
                <a:latin typeface="微软雅黑" panose="020B0503020204020204" charset="-122"/>
                <a:ea typeface="微软雅黑" panose="020B0503020204020204" charset="-122"/>
              </a:rPr>
              <a:t>期刊被收录的情况</a:t>
            </a:r>
            <a:endParaRPr lang="zh-CN" altLang="en-US" sz="1600" b="1" dirty="0">
              <a:solidFill>
                <a:schemeClr val="bg1"/>
              </a:solidFill>
              <a:latin typeface="微软雅黑" panose="020B0503020204020204" charset="-122"/>
              <a:ea typeface="微软雅黑" panose="020B0503020204020204" charset="-122"/>
            </a:endParaRPr>
          </a:p>
        </p:txBody>
      </p:sp>
      <p:sp>
        <p:nvSpPr>
          <p:cNvPr id="81924" name="AutoShape 6"/>
          <p:cNvSpPr/>
          <p:nvPr/>
        </p:nvSpPr>
        <p:spPr>
          <a:xfrm>
            <a:off x="9277350" y="1054100"/>
            <a:ext cx="1096963" cy="609600"/>
          </a:xfrm>
          <a:prstGeom prst="borderCallout1">
            <a:avLst>
              <a:gd name="adj1" fmla="val 18750"/>
              <a:gd name="adj2" fmla="val -6944"/>
              <a:gd name="adj3" fmla="val 128125"/>
              <a:gd name="adj4" fmla="val -54819"/>
            </a:avLst>
          </a:prstGeom>
          <a:solidFill>
            <a:schemeClr val="accent1"/>
          </a:solidFill>
          <a:ln w="9525" cap="flat" cmpd="sng">
            <a:solidFill>
              <a:schemeClr val="tx1"/>
            </a:solidFill>
            <a:prstDash val="solid"/>
            <a:miter/>
            <a:headEnd type="none" w="med" len="med"/>
            <a:tailEnd type="none" w="med" len="med"/>
          </a:ln>
        </p:spPr>
        <p:txBody>
          <a:bodyPr anchor="t"/>
          <a:lstStyle/>
          <a:p>
            <a:pPr algn="ctr"/>
            <a:r>
              <a:rPr lang="zh-CN" altLang="en-US" sz="1600" b="1" dirty="0">
                <a:solidFill>
                  <a:schemeClr val="bg1"/>
                </a:solidFill>
                <a:latin typeface="微软雅黑" panose="020B0503020204020204" charset="-122"/>
                <a:ea typeface="微软雅黑" panose="020B0503020204020204" charset="-122"/>
              </a:rPr>
              <a:t>开放获取政策</a:t>
            </a:r>
            <a:endParaRPr lang="zh-CN" altLang="en-US" sz="1600" b="1" dirty="0">
              <a:solidFill>
                <a:schemeClr val="bg1"/>
              </a:solidFill>
              <a:latin typeface="微软雅黑" panose="020B0503020204020204" charset="-122"/>
              <a:ea typeface="微软雅黑" panose="020B0503020204020204" charset="-122"/>
            </a:endParaRPr>
          </a:p>
        </p:txBody>
      </p:sp>
      <p:cxnSp>
        <p:nvCxnSpPr>
          <p:cNvPr id="2" name="直接连接符 1"/>
          <p:cNvCxnSpPr/>
          <p:nvPr/>
        </p:nvCxnSpPr>
        <p:spPr>
          <a:xfrm>
            <a:off x="1990725" y="5876925"/>
            <a:ext cx="15128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1924"/>
                                        </p:tgtEl>
                                        <p:attrNameLst>
                                          <p:attrName>style.visibility</p:attrName>
                                        </p:attrNameLst>
                                      </p:cBhvr>
                                      <p:to>
                                        <p:strVal val="visible"/>
                                      </p:to>
                                    </p:set>
                                    <p:anim calcmode="lin" valueType="num">
                                      <p:cBhvr additive="base">
                                        <p:cTn id="12" dur="500" fill="hold"/>
                                        <p:tgtEl>
                                          <p:spTgt spid="81924"/>
                                        </p:tgtEl>
                                        <p:attrNameLst>
                                          <p:attrName>ppt_x</p:attrName>
                                        </p:attrNameLst>
                                      </p:cBhvr>
                                      <p:tavLst>
                                        <p:tav tm="0">
                                          <p:val>
                                            <p:strVal val="#ppt_x"/>
                                          </p:val>
                                        </p:tav>
                                        <p:tav tm="100000">
                                          <p:val>
                                            <p:strVal val="#ppt_x"/>
                                          </p:val>
                                        </p:tav>
                                      </p:tavLst>
                                    </p:anim>
                                    <p:anim calcmode="lin" valueType="num">
                                      <p:cBhvr additive="base">
                                        <p:cTn id="13" dur="500" fill="hold"/>
                                        <p:tgtEl>
                                          <p:spTgt spid="819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1923"/>
                                        </p:tgtEl>
                                        <p:attrNameLst>
                                          <p:attrName>style.visibility</p:attrName>
                                        </p:attrNameLst>
                                      </p:cBhvr>
                                      <p:to>
                                        <p:strVal val="visible"/>
                                      </p:to>
                                    </p:set>
                                    <p:anim calcmode="lin" valueType="num">
                                      <p:cBhvr additive="base">
                                        <p:cTn id="18" dur="500" fill="hold"/>
                                        <p:tgtEl>
                                          <p:spTgt spid="81923"/>
                                        </p:tgtEl>
                                        <p:attrNameLst>
                                          <p:attrName>ppt_x</p:attrName>
                                        </p:attrNameLst>
                                      </p:cBhvr>
                                      <p:tavLst>
                                        <p:tav tm="0">
                                          <p:val>
                                            <p:strVal val="#ppt_x"/>
                                          </p:val>
                                        </p:tav>
                                        <p:tav tm="100000">
                                          <p:val>
                                            <p:strVal val="#ppt_x"/>
                                          </p:val>
                                        </p:tav>
                                      </p:tavLst>
                                    </p:anim>
                                    <p:anim calcmode="lin" valueType="num">
                                      <p:cBhvr additive="base">
                                        <p:cTn id="19" dur="500" fill="hold"/>
                                        <p:tgtEl>
                                          <p:spTgt spid="819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4" grpId="1" animBg="1"/>
      <p:bldP spid="81923" grpId="0" animBg="1"/>
      <p:bldP spid="81923"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66"/>
          <p:cNvSpPr txBox="1"/>
          <p:nvPr/>
        </p:nvSpPr>
        <p:spPr>
          <a:xfrm>
            <a:off x="1345565" y="2315210"/>
            <a:ext cx="5019040" cy="3476625"/>
          </a:xfrm>
          <a:prstGeom prst="rect">
            <a:avLst/>
          </a:prstGeom>
          <a:noFill/>
        </p:spPr>
        <p:txBody>
          <a:bodyPr wrap="square" rtlCol="0">
            <a:spAutoFit/>
          </a:bodyPr>
          <a:lstStyle/>
          <a:p>
            <a:pPr>
              <a:lnSpc>
                <a:spcPct val="200000"/>
              </a:lnSpc>
            </a:pPr>
            <a:r>
              <a:rPr lang="zh-CN" altLang="en-US" sz="2000">
                <a:latin typeface="微软雅黑" panose="020B0503020204020204" charset="-122"/>
                <a:ea typeface="微软雅黑" panose="020B0503020204020204" charset="-122"/>
                <a:sym typeface="+mn-ea"/>
              </a:rPr>
              <a:t>尊重知识产权、合理使用电子资源</a:t>
            </a:r>
            <a:endParaRPr lang="zh-CN" altLang="en-US" sz="2000">
              <a:latin typeface="微软雅黑" panose="020B0503020204020204" charset="-122"/>
              <a:ea typeface="微软雅黑" panose="020B0503020204020204" charset="-122"/>
              <a:sym typeface="+mn-ea"/>
            </a:endParaRPr>
          </a:p>
          <a:p>
            <a:pPr>
              <a:lnSpc>
                <a:spcPct val="200000"/>
              </a:lnSpc>
            </a:pPr>
            <a:r>
              <a:rPr lang="zh-CN" altLang="en-US" sz="2000">
                <a:latin typeface="微软雅黑" panose="020B0503020204020204" charset="-122"/>
                <a:ea typeface="微软雅黑" panose="020B0503020204020204" charset="-122"/>
                <a:sym typeface="+mn-ea"/>
              </a:rPr>
              <a:t>不得使用任何工具软件下载</a:t>
            </a:r>
            <a:endParaRPr lang="zh-CN" altLang="en-US" sz="2000">
              <a:latin typeface="微软雅黑" panose="020B0503020204020204" charset="-122"/>
              <a:ea typeface="微软雅黑" panose="020B0503020204020204" charset="-122"/>
              <a:sym typeface="+mn-ea"/>
            </a:endParaRPr>
          </a:p>
          <a:p>
            <a:pPr>
              <a:lnSpc>
                <a:spcPct val="200000"/>
              </a:lnSpc>
            </a:pPr>
            <a:r>
              <a:rPr lang="zh-CN" altLang="en-US" sz="2000">
                <a:latin typeface="微软雅黑" panose="020B0503020204020204" charset="-122"/>
                <a:ea typeface="微软雅黑" panose="020B0503020204020204" charset="-122"/>
                <a:sym typeface="+mn-ea"/>
              </a:rPr>
              <a:t>不得连续、系统、集中、批量下载文献</a:t>
            </a:r>
            <a:endParaRPr lang="zh-CN" altLang="en-US" sz="2000">
              <a:latin typeface="微软雅黑" panose="020B0503020204020204" charset="-122"/>
              <a:ea typeface="微软雅黑" panose="020B0503020204020204" charset="-122"/>
              <a:sym typeface="+mn-ea"/>
            </a:endParaRPr>
          </a:p>
          <a:p>
            <a:pPr>
              <a:lnSpc>
                <a:spcPct val="200000"/>
              </a:lnSpc>
            </a:pPr>
            <a:r>
              <a:rPr lang="zh-CN" altLang="en-US" sz="2000">
                <a:latin typeface="微软雅黑" panose="020B0503020204020204" charset="-122"/>
                <a:ea typeface="微软雅黑" panose="020B0503020204020204" charset="-122"/>
                <a:sym typeface="+mn-ea"/>
              </a:rPr>
              <a:t>不能把个人帐号交给校外人员</a:t>
            </a:r>
            <a:endParaRPr lang="zh-CN" altLang="en-US" sz="2000">
              <a:latin typeface="微软雅黑" panose="020B0503020204020204" charset="-122"/>
              <a:ea typeface="微软雅黑" panose="020B0503020204020204" charset="-122"/>
              <a:sym typeface="+mn-ea"/>
            </a:endParaRPr>
          </a:p>
          <a:p>
            <a:pPr>
              <a:lnSpc>
                <a:spcPct val="200000"/>
              </a:lnSpc>
            </a:pPr>
            <a:r>
              <a:rPr lang="zh-CN" altLang="en-US" sz="2000">
                <a:latin typeface="微软雅黑" panose="020B0503020204020204" charset="-122"/>
                <a:ea typeface="微软雅黑" panose="020B0503020204020204" charset="-122"/>
                <a:cs typeface="微软雅黑" panose="020B0503020204020204" charset="-122"/>
                <a:sym typeface="+mn-ea"/>
              </a:rPr>
              <a:t>不得私自设置代理服务器...</a:t>
            </a:r>
            <a:endParaRPr lang="zh-CN" altLang="en-US" sz="2000" dirty="0">
              <a:latin typeface="微软雅黑" panose="020B0503020204020204" charset="-122"/>
              <a:ea typeface="微软雅黑" panose="020B0503020204020204" charset="-122"/>
              <a:sym typeface="+mn-ea"/>
            </a:endParaRPr>
          </a:p>
          <a:p>
            <a:endParaRPr lang="zh-CN" altLang="en-US" sz="2000" dirty="0">
              <a:latin typeface="微软雅黑" panose="020B0503020204020204" charset="-122"/>
              <a:ea typeface="微软雅黑" panose="020B0503020204020204" charset="-122"/>
              <a:sym typeface="+mn-ea"/>
            </a:endParaRPr>
          </a:p>
        </p:txBody>
      </p:sp>
      <p:grpSp>
        <p:nvGrpSpPr>
          <p:cNvPr id="37" name="组合 36"/>
          <p:cNvGrpSpPr/>
          <p:nvPr/>
        </p:nvGrpSpPr>
        <p:grpSpPr>
          <a:xfrm>
            <a:off x="-6509" y="258236"/>
            <a:ext cx="4899660" cy="1200863"/>
            <a:chOff x="-259892" y="-1"/>
            <a:chExt cx="4899660" cy="1200863"/>
          </a:xfrm>
        </p:grpSpPr>
        <p:sp>
          <p:nvSpPr>
            <p:cNvPr id="38" name="素材框 37"/>
            <p:cNvSpPr/>
            <p:nvPr/>
          </p:nvSpPr>
          <p:spPr>
            <a:xfrm>
              <a:off x="269620" y="258143"/>
              <a:ext cx="822256" cy="822256"/>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pic>
          <p:nvPicPr>
            <p:cNvPr id="39" name="图片 38"/>
            <p:cNvPicPr>
              <a:picLocks noChangeAspect="1"/>
            </p:cNvPicPr>
            <p:nvPr/>
          </p:nvPicPr>
          <p:blipFill rotWithShape="1">
            <a:blip r:embed="rId1" cstate="print">
              <a:extLst>
                <a:ext uri="{28A0092B-C50C-407E-A947-70E740481C1C}">
                  <a14:useLocalDpi xmlns:a14="http://schemas.microsoft.com/office/drawing/2010/main" val="0"/>
                </a:ext>
              </a:extLst>
            </a:blip>
            <a:srcRect l="28398"/>
            <a:stretch>
              <a:fillRect/>
            </a:stretch>
          </p:blipFill>
          <p:spPr>
            <a:xfrm rot="5400000">
              <a:off x="-109403" y="-150489"/>
              <a:ext cx="1200863" cy="1501840"/>
            </a:xfrm>
            <a:prstGeom prst="rect">
              <a:avLst/>
            </a:prstGeom>
          </p:spPr>
        </p:pic>
        <p:sp>
          <p:nvSpPr>
            <p:cNvPr id="41" name="文本框 40"/>
            <p:cNvSpPr txBox="1"/>
            <p:nvPr/>
          </p:nvSpPr>
          <p:spPr>
            <a:xfrm>
              <a:off x="1175208" y="418464"/>
              <a:ext cx="3464560" cy="521970"/>
            </a:xfrm>
            <a:prstGeom prst="rect">
              <a:avLst/>
            </a:prstGeom>
            <a:noFill/>
          </p:spPr>
          <p:txBody>
            <a:bodyPr wrap="square" rtlCol="0">
              <a:spAutoFit/>
              <a:scene3d>
                <a:camera prst="orthographicFront"/>
                <a:lightRig rig="threePt" dir="t"/>
              </a:scene3d>
            </a:bodyPr>
            <a:lstStyle/>
            <a:p>
              <a:r>
                <a:rPr lang="zh-CN" altLang="en-US" sz="2800" b="1" dirty="0">
                  <a:solidFill>
                    <a:schemeClr val="tx1"/>
                  </a:solidFill>
                  <a:effectLst/>
                  <a:latin typeface="微软雅黑" panose="020B0503020204020204" charset="-122"/>
                  <a:ea typeface="微软雅黑" panose="020B0503020204020204" charset="-122"/>
                </a:rPr>
                <a:t>电子资源的合理使用</a:t>
              </a:r>
              <a:endParaRPr lang="zh-CN" altLang="en-US" sz="2800" b="1" dirty="0">
                <a:solidFill>
                  <a:schemeClr val="tx1"/>
                </a:solidFill>
                <a:effectLst/>
                <a:latin typeface="微软雅黑" panose="020B0503020204020204" charset="-122"/>
                <a:ea typeface="微软雅黑" panose="020B0503020204020204" charset="-122"/>
              </a:endParaRPr>
            </a:p>
          </p:txBody>
        </p:sp>
      </p:grpSp>
      <p:sp>
        <p:nvSpPr>
          <p:cNvPr id="4" name="Rectangle 6"/>
          <p:cNvSpPr>
            <a:spLocks noChangeArrowheads="1"/>
          </p:cNvSpPr>
          <p:nvPr/>
        </p:nvSpPr>
        <p:spPr bwMode="auto">
          <a:xfrm>
            <a:off x="8708794" y="2723142"/>
            <a:ext cx="729945" cy="30507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5" name="Freeform 7"/>
          <p:cNvSpPr/>
          <p:nvPr/>
        </p:nvSpPr>
        <p:spPr bwMode="auto">
          <a:xfrm>
            <a:off x="9487261" y="2921547"/>
            <a:ext cx="1512631" cy="2999252"/>
          </a:xfrm>
          <a:custGeom>
            <a:avLst/>
            <a:gdLst>
              <a:gd name="T0" fmla="*/ 717 w 717"/>
              <a:gd name="T1" fmla="*/ 1049 h 1164"/>
              <a:gd name="T2" fmla="*/ 282 w 717"/>
              <a:gd name="T3" fmla="*/ 1164 h 1164"/>
              <a:gd name="T4" fmla="*/ 0 w 717"/>
              <a:gd name="T5" fmla="*/ 116 h 1164"/>
              <a:gd name="T6" fmla="*/ 436 w 717"/>
              <a:gd name="T7" fmla="*/ 0 h 1164"/>
              <a:gd name="T8" fmla="*/ 717 w 717"/>
              <a:gd name="T9" fmla="*/ 1049 h 1164"/>
            </a:gdLst>
            <a:ahLst/>
            <a:cxnLst>
              <a:cxn ang="0">
                <a:pos x="T0" y="T1"/>
              </a:cxn>
              <a:cxn ang="0">
                <a:pos x="T2" y="T3"/>
              </a:cxn>
              <a:cxn ang="0">
                <a:pos x="T4" y="T5"/>
              </a:cxn>
              <a:cxn ang="0">
                <a:pos x="T6" y="T7"/>
              </a:cxn>
              <a:cxn ang="0">
                <a:pos x="T8" y="T9"/>
              </a:cxn>
            </a:cxnLst>
            <a:rect l="0" t="0" r="r" b="b"/>
            <a:pathLst>
              <a:path w="717" h="1164">
                <a:moveTo>
                  <a:pt x="717" y="1049"/>
                </a:moveTo>
                <a:lnTo>
                  <a:pt x="282" y="1164"/>
                </a:lnTo>
                <a:lnTo>
                  <a:pt x="0" y="116"/>
                </a:lnTo>
                <a:lnTo>
                  <a:pt x="436" y="0"/>
                </a:lnTo>
                <a:lnTo>
                  <a:pt x="717" y="10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 name="Freeform 8"/>
          <p:cNvSpPr/>
          <p:nvPr/>
        </p:nvSpPr>
        <p:spPr bwMode="auto">
          <a:xfrm>
            <a:off x="9495699" y="3099336"/>
            <a:ext cx="683532" cy="2901339"/>
          </a:xfrm>
          <a:custGeom>
            <a:avLst/>
            <a:gdLst>
              <a:gd name="T0" fmla="*/ 18 w 84"/>
              <a:gd name="T1" fmla="*/ 12 h 292"/>
              <a:gd name="T2" fmla="*/ 1 w 84"/>
              <a:gd name="T3" fmla="*/ 1 h 292"/>
              <a:gd name="T4" fmla="*/ 0 w 84"/>
              <a:gd name="T5" fmla="*/ 1 h 292"/>
              <a:gd name="T6" fmla="*/ 0 w 84"/>
              <a:gd name="T7" fmla="*/ 60 h 292"/>
              <a:gd name="T8" fmla="*/ 55 w 84"/>
              <a:gd name="T9" fmla="*/ 280 h 292"/>
              <a:gd name="T10" fmla="*/ 72 w 84"/>
              <a:gd name="T11" fmla="*/ 291 h 292"/>
              <a:gd name="T12" fmla="*/ 83 w 84"/>
              <a:gd name="T13" fmla="*/ 274 h 292"/>
              <a:gd name="T14" fmla="*/ 18 w 84"/>
              <a:gd name="T15" fmla="*/ 12 h 2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92">
                <a:moveTo>
                  <a:pt x="18" y="12"/>
                </a:moveTo>
                <a:cubicBezTo>
                  <a:pt x="16" y="5"/>
                  <a:pt x="8" y="0"/>
                  <a:pt x="1" y="1"/>
                </a:cubicBezTo>
                <a:cubicBezTo>
                  <a:pt x="1" y="1"/>
                  <a:pt x="0" y="1"/>
                  <a:pt x="0" y="1"/>
                </a:cubicBezTo>
                <a:cubicBezTo>
                  <a:pt x="0" y="60"/>
                  <a:pt x="0" y="60"/>
                  <a:pt x="0" y="60"/>
                </a:cubicBezTo>
                <a:cubicBezTo>
                  <a:pt x="55" y="280"/>
                  <a:pt x="55" y="280"/>
                  <a:pt x="55" y="280"/>
                </a:cubicBezTo>
                <a:cubicBezTo>
                  <a:pt x="56" y="287"/>
                  <a:pt x="64" y="292"/>
                  <a:pt x="72" y="291"/>
                </a:cubicBezTo>
                <a:cubicBezTo>
                  <a:pt x="79" y="289"/>
                  <a:pt x="84" y="282"/>
                  <a:pt x="83" y="274"/>
                </a:cubicBezTo>
                <a:lnTo>
                  <a:pt x="18" y="12"/>
                </a:lnTo>
                <a:close/>
              </a:path>
            </a:pathLst>
          </a:custGeom>
          <a:solidFill>
            <a:srgbClr val="F3A3A8"/>
          </a:solidFill>
          <a:ln>
            <a:noFill/>
          </a:ln>
        </p:spPr>
        <p:txBody>
          <a:bodyPr vert="horz" wrap="square" lIns="121920" tIns="60960" rIns="121920" bIns="60960" numCol="1" anchor="t" anchorCtr="0" compatLnSpc="1"/>
          <a:lstStyle/>
          <a:p>
            <a:endParaRPr lang="zh-CN" altLang="en-US" sz="2400"/>
          </a:p>
        </p:txBody>
      </p:sp>
      <p:sp>
        <p:nvSpPr>
          <p:cNvPr id="19" name="Freeform 9"/>
          <p:cNvSpPr/>
          <p:nvPr/>
        </p:nvSpPr>
        <p:spPr bwMode="auto">
          <a:xfrm>
            <a:off x="9780504" y="3109643"/>
            <a:ext cx="641339" cy="2733853"/>
          </a:xfrm>
          <a:custGeom>
            <a:avLst/>
            <a:gdLst>
              <a:gd name="T0" fmla="*/ 13 w 79"/>
              <a:gd name="T1" fmla="*/ 5 h 275"/>
              <a:gd name="T2" fmla="*/ 5 w 79"/>
              <a:gd name="T3" fmla="*/ 0 h 275"/>
              <a:gd name="T4" fmla="*/ 1 w 79"/>
              <a:gd name="T5" fmla="*/ 8 h 275"/>
              <a:gd name="T6" fmla="*/ 66 w 79"/>
              <a:gd name="T7" fmla="*/ 269 h 275"/>
              <a:gd name="T8" fmla="*/ 73 w 79"/>
              <a:gd name="T9" fmla="*/ 274 h 275"/>
              <a:gd name="T10" fmla="*/ 78 w 79"/>
              <a:gd name="T11" fmla="*/ 267 h 275"/>
              <a:gd name="T12" fmla="*/ 13 w 79"/>
              <a:gd name="T13" fmla="*/ 5 h 275"/>
            </a:gdLst>
            <a:ahLst/>
            <a:cxnLst>
              <a:cxn ang="0">
                <a:pos x="T0" y="T1"/>
              </a:cxn>
              <a:cxn ang="0">
                <a:pos x="T2" y="T3"/>
              </a:cxn>
              <a:cxn ang="0">
                <a:pos x="T4" y="T5"/>
              </a:cxn>
              <a:cxn ang="0">
                <a:pos x="T6" y="T7"/>
              </a:cxn>
              <a:cxn ang="0">
                <a:pos x="T8" y="T9"/>
              </a:cxn>
              <a:cxn ang="0">
                <a:pos x="T10" y="T11"/>
              </a:cxn>
              <a:cxn ang="0">
                <a:pos x="T12" y="T13"/>
              </a:cxn>
            </a:cxnLst>
            <a:rect l="0" t="0" r="r" b="b"/>
            <a:pathLst>
              <a:path w="79" h="275">
                <a:moveTo>
                  <a:pt x="13" y="5"/>
                </a:moveTo>
                <a:cubicBezTo>
                  <a:pt x="12" y="2"/>
                  <a:pt x="9" y="0"/>
                  <a:pt x="5" y="0"/>
                </a:cubicBezTo>
                <a:cubicBezTo>
                  <a:pt x="2" y="1"/>
                  <a:pt x="0" y="4"/>
                  <a:pt x="1" y="8"/>
                </a:cubicBezTo>
                <a:cubicBezTo>
                  <a:pt x="66" y="269"/>
                  <a:pt x="66" y="269"/>
                  <a:pt x="66" y="269"/>
                </a:cubicBezTo>
                <a:cubicBezTo>
                  <a:pt x="66" y="273"/>
                  <a:pt x="70" y="275"/>
                  <a:pt x="73" y="274"/>
                </a:cubicBezTo>
                <a:cubicBezTo>
                  <a:pt x="77" y="273"/>
                  <a:pt x="79" y="270"/>
                  <a:pt x="78" y="267"/>
                </a:cubicBezTo>
                <a:lnTo>
                  <a:pt x="13" y="5"/>
                </a:lnTo>
                <a:close/>
              </a:path>
            </a:pathLst>
          </a:custGeom>
          <a:solidFill>
            <a:schemeClr val="tx1">
              <a:lumMod val="75000"/>
              <a:lumOff val="25000"/>
            </a:schemeClr>
          </a:solidFill>
          <a:ln>
            <a:noFill/>
          </a:ln>
        </p:spPr>
        <p:txBody>
          <a:bodyPr vert="horz" wrap="square" lIns="121920" tIns="60960" rIns="121920" bIns="60960" numCol="1" anchor="t" anchorCtr="0" compatLnSpc="1"/>
          <a:lstStyle/>
          <a:p>
            <a:endParaRPr lang="zh-CN" altLang="en-US" sz="2400"/>
          </a:p>
        </p:txBody>
      </p:sp>
      <p:sp>
        <p:nvSpPr>
          <p:cNvPr id="20" name="Freeform 10"/>
          <p:cNvSpPr/>
          <p:nvPr/>
        </p:nvSpPr>
        <p:spPr bwMode="auto">
          <a:xfrm>
            <a:off x="10048432" y="3040074"/>
            <a:ext cx="635009" cy="2733853"/>
          </a:xfrm>
          <a:custGeom>
            <a:avLst/>
            <a:gdLst>
              <a:gd name="T0" fmla="*/ 13 w 78"/>
              <a:gd name="T1" fmla="*/ 6 h 275"/>
              <a:gd name="T2" fmla="*/ 5 w 78"/>
              <a:gd name="T3" fmla="*/ 1 h 275"/>
              <a:gd name="T4" fmla="*/ 0 w 78"/>
              <a:gd name="T5" fmla="*/ 8 h 275"/>
              <a:gd name="T6" fmla="*/ 65 w 78"/>
              <a:gd name="T7" fmla="*/ 270 h 275"/>
              <a:gd name="T8" fmla="*/ 73 w 78"/>
              <a:gd name="T9" fmla="*/ 275 h 275"/>
              <a:gd name="T10" fmla="*/ 78 w 78"/>
              <a:gd name="T11" fmla="*/ 267 h 275"/>
              <a:gd name="T12" fmla="*/ 13 w 78"/>
              <a:gd name="T13" fmla="*/ 6 h 275"/>
            </a:gdLst>
            <a:ahLst/>
            <a:cxnLst>
              <a:cxn ang="0">
                <a:pos x="T0" y="T1"/>
              </a:cxn>
              <a:cxn ang="0">
                <a:pos x="T2" y="T3"/>
              </a:cxn>
              <a:cxn ang="0">
                <a:pos x="T4" y="T5"/>
              </a:cxn>
              <a:cxn ang="0">
                <a:pos x="T6" y="T7"/>
              </a:cxn>
              <a:cxn ang="0">
                <a:pos x="T8" y="T9"/>
              </a:cxn>
              <a:cxn ang="0">
                <a:pos x="T10" y="T11"/>
              </a:cxn>
              <a:cxn ang="0">
                <a:pos x="T12" y="T13"/>
              </a:cxn>
            </a:cxnLst>
            <a:rect l="0" t="0" r="r" b="b"/>
            <a:pathLst>
              <a:path w="78" h="275">
                <a:moveTo>
                  <a:pt x="13" y="6"/>
                </a:moveTo>
                <a:cubicBezTo>
                  <a:pt x="12" y="2"/>
                  <a:pt x="9" y="0"/>
                  <a:pt x="5" y="1"/>
                </a:cubicBezTo>
                <a:cubicBezTo>
                  <a:pt x="2" y="1"/>
                  <a:pt x="0" y="5"/>
                  <a:pt x="0" y="8"/>
                </a:cubicBezTo>
                <a:cubicBezTo>
                  <a:pt x="65" y="270"/>
                  <a:pt x="65" y="270"/>
                  <a:pt x="65" y="270"/>
                </a:cubicBezTo>
                <a:cubicBezTo>
                  <a:pt x="66" y="273"/>
                  <a:pt x="69" y="275"/>
                  <a:pt x="73" y="275"/>
                </a:cubicBezTo>
                <a:cubicBezTo>
                  <a:pt x="76" y="274"/>
                  <a:pt x="78" y="270"/>
                  <a:pt x="78" y="267"/>
                </a:cubicBezTo>
                <a:lnTo>
                  <a:pt x="13" y="6"/>
                </a:lnTo>
                <a:close/>
              </a:path>
            </a:pathLst>
          </a:custGeom>
          <a:solidFill>
            <a:schemeClr val="tx1">
              <a:lumMod val="75000"/>
              <a:lumOff val="25000"/>
            </a:schemeClr>
          </a:solidFill>
          <a:ln>
            <a:noFill/>
          </a:ln>
        </p:spPr>
        <p:txBody>
          <a:bodyPr vert="horz" wrap="square" lIns="121920" tIns="60960" rIns="121920" bIns="60960" numCol="1" anchor="t" anchorCtr="0" compatLnSpc="1"/>
          <a:lstStyle/>
          <a:p>
            <a:endParaRPr lang="zh-CN" altLang="en-US" sz="2400"/>
          </a:p>
        </p:txBody>
      </p:sp>
      <p:sp>
        <p:nvSpPr>
          <p:cNvPr id="21" name="Freeform 11"/>
          <p:cNvSpPr/>
          <p:nvPr/>
        </p:nvSpPr>
        <p:spPr bwMode="auto">
          <a:xfrm>
            <a:off x="10276276" y="2882896"/>
            <a:ext cx="780577" cy="2909067"/>
          </a:xfrm>
          <a:custGeom>
            <a:avLst/>
            <a:gdLst>
              <a:gd name="T0" fmla="*/ 30 w 96"/>
              <a:gd name="T1" fmla="*/ 12 h 293"/>
              <a:gd name="T2" fmla="*/ 13 w 96"/>
              <a:gd name="T3" fmla="*/ 1 h 293"/>
              <a:gd name="T4" fmla="*/ 2 w 96"/>
              <a:gd name="T5" fmla="*/ 18 h 293"/>
              <a:gd name="T6" fmla="*/ 67 w 96"/>
              <a:gd name="T7" fmla="*/ 280 h 293"/>
              <a:gd name="T8" fmla="*/ 84 w 96"/>
              <a:gd name="T9" fmla="*/ 291 h 293"/>
              <a:gd name="T10" fmla="*/ 95 w 96"/>
              <a:gd name="T11" fmla="*/ 274 h 293"/>
              <a:gd name="T12" fmla="*/ 30 w 96"/>
              <a:gd name="T13" fmla="*/ 12 h 293"/>
            </a:gdLst>
            <a:ahLst/>
            <a:cxnLst>
              <a:cxn ang="0">
                <a:pos x="T0" y="T1"/>
              </a:cxn>
              <a:cxn ang="0">
                <a:pos x="T2" y="T3"/>
              </a:cxn>
              <a:cxn ang="0">
                <a:pos x="T4" y="T5"/>
              </a:cxn>
              <a:cxn ang="0">
                <a:pos x="T6" y="T7"/>
              </a:cxn>
              <a:cxn ang="0">
                <a:pos x="T8" y="T9"/>
              </a:cxn>
              <a:cxn ang="0">
                <a:pos x="T10" y="T11"/>
              </a:cxn>
              <a:cxn ang="0">
                <a:pos x="T12" y="T13"/>
              </a:cxn>
            </a:cxnLst>
            <a:rect l="0" t="0" r="r" b="b"/>
            <a:pathLst>
              <a:path w="96" h="293">
                <a:moveTo>
                  <a:pt x="30" y="12"/>
                </a:moveTo>
                <a:cubicBezTo>
                  <a:pt x="28" y="5"/>
                  <a:pt x="20" y="0"/>
                  <a:pt x="13" y="1"/>
                </a:cubicBezTo>
                <a:cubicBezTo>
                  <a:pt x="5" y="3"/>
                  <a:pt x="0" y="10"/>
                  <a:pt x="2" y="18"/>
                </a:cubicBezTo>
                <a:cubicBezTo>
                  <a:pt x="67" y="280"/>
                  <a:pt x="67" y="280"/>
                  <a:pt x="67" y="280"/>
                </a:cubicBezTo>
                <a:cubicBezTo>
                  <a:pt x="68" y="288"/>
                  <a:pt x="76" y="293"/>
                  <a:pt x="84" y="291"/>
                </a:cubicBezTo>
                <a:cubicBezTo>
                  <a:pt x="91" y="289"/>
                  <a:pt x="96" y="282"/>
                  <a:pt x="95" y="274"/>
                </a:cubicBezTo>
                <a:lnTo>
                  <a:pt x="30" y="12"/>
                </a:lnTo>
                <a:close/>
              </a:path>
            </a:pathLst>
          </a:custGeom>
          <a:solidFill>
            <a:srgbClr val="F3A3A8"/>
          </a:solidFill>
          <a:ln>
            <a:noFill/>
          </a:ln>
        </p:spPr>
        <p:txBody>
          <a:bodyPr vert="horz" wrap="square" lIns="121920" tIns="60960" rIns="121920" bIns="60960" numCol="1" anchor="t" anchorCtr="0" compatLnSpc="1"/>
          <a:lstStyle/>
          <a:p>
            <a:endParaRPr lang="zh-CN" altLang="en-US" sz="2400"/>
          </a:p>
        </p:txBody>
      </p:sp>
      <p:sp>
        <p:nvSpPr>
          <p:cNvPr id="24" name="Freeform 12"/>
          <p:cNvSpPr>
            <a:spLocks noEditPoints="1"/>
          </p:cNvSpPr>
          <p:nvPr/>
        </p:nvSpPr>
        <p:spPr bwMode="auto">
          <a:xfrm>
            <a:off x="8651832" y="2256765"/>
            <a:ext cx="843867" cy="3764524"/>
          </a:xfrm>
          <a:custGeom>
            <a:avLst/>
            <a:gdLst>
              <a:gd name="T0" fmla="*/ 104 w 104"/>
              <a:gd name="T1" fmla="*/ 86 h 379"/>
              <a:gd name="T2" fmla="*/ 104 w 104"/>
              <a:gd name="T3" fmla="*/ 25 h 379"/>
              <a:gd name="T4" fmla="*/ 79 w 104"/>
              <a:gd name="T5" fmla="*/ 0 h 379"/>
              <a:gd name="T6" fmla="*/ 25 w 104"/>
              <a:gd name="T7" fmla="*/ 0 h 379"/>
              <a:gd name="T8" fmla="*/ 0 w 104"/>
              <a:gd name="T9" fmla="*/ 25 h 379"/>
              <a:gd name="T10" fmla="*/ 0 w 104"/>
              <a:gd name="T11" fmla="*/ 353 h 379"/>
              <a:gd name="T12" fmla="*/ 25 w 104"/>
              <a:gd name="T13" fmla="*/ 379 h 379"/>
              <a:gd name="T14" fmla="*/ 78 w 104"/>
              <a:gd name="T15" fmla="*/ 379 h 379"/>
              <a:gd name="T16" fmla="*/ 104 w 104"/>
              <a:gd name="T17" fmla="*/ 353 h 379"/>
              <a:gd name="T18" fmla="*/ 104 w 104"/>
              <a:gd name="T19" fmla="*/ 145 h 379"/>
              <a:gd name="T20" fmla="*/ 94 w 104"/>
              <a:gd name="T21" fmla="*/ 103 h 379"/>
              <a:gd name="T22" fmla="*/ 104 w 104"/>
              <a:gd name="T23" fmla="*/ 86 h 379"/>
              <a:gd name="T24" fmla="*/ 74 w 104"/>
              <a:gd name="T25" fmla="*/ 341 h 379"/>
              <a:gd name="T26" fmla="*/ 30 w 104"/>
              <a:gd name="T27" fmla="*/ 341 h 379"/>
              <a:gd name="T28" fmla="*/ 21 w 104"/>
              <a:gd name="T29" fmla="*/ 332 h 379"/>
              <a:gd name="T30" fmla="*/ 30 w 104"/>
              <a:gd name="T31" fmla="*/ 323 h 379"/>
              <a:gd name="T32" fmla="*/ 74 w 104"/>
              <a:gd name="T33" fmla="*/ 323 h 379"/>
              <a:gd name="T34" fmla="*/ 83 w 104"/>
              <a:gd name="T35" fmla="*/ 332 h 379"/>
              <a:gd name="T36" fmla="*/ 74 w 104"/>
              <a:gd name="T37" fmla="*/ 341 h 379"/>
              <a:gd name="T38" fmla="*/ 74 w 104"/>
              <a:gd name="T39" fmla="*/ 84 h 379"/>
              <a:gd name="T40" fmla="*/ 30 w 104"/>
              <a:gd name="T41" fmla="*/ 84 h 379"/>
              <a:gd name="T42" fmla="*/ 21 w 104"/>
              <a:gd name="T43" fmla="*/ 75 h 379"/>
              <a:gd name="T44" fmla="*/ 30 w 104"/>
              <a:gd name="T45" fmla="*/ 66 h 379"/>
              <a:gd name="T46" fmla="*/ 74 w 104"/>
              <a:gd name="T47" fmla="*/ 66 h 379"/>
              <a:gd name="T48" fmla="*/ 83 w 104"/>
              <a:gd name="T49" fmla="*/ 75 h 379"/>
              <a:gd name="T50" fmla="*/ 74 w 104"/>
              <a:gd name="T51" fmla="*/ 8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379">
                <a:moveTo>
                  <a:pt x="104" y="86"/>
                </a:moveTo>
                <a:cubicBezTo>
                  <a:pt x="104" y="25"/>
                  <a:pt x="104" y="25"/>
                  <a:pt x="104" y="25"/>
                </a:cubicBezTo>
                <a:cubicBezTo>
                  <a:pt x="104" y="11"/>
                  <a:pt x="93" y="0"/>
                  <a:pt x="79" y="0"/>
                </a:cubicBezTo>
                <a:cubicBezTo>
                  <a:pt x="25" y="0"/>
                  <a:pt x="25" y="0"/>
                  <a:pt x="25" y="0"/>
                </a:cubicBezTo>
                <a:cubicBezTo>
                  <a:pt x="11" y="0"/>
                  <a:pt x="0" y="11"/>
                  <a:pt x="0" y="25"/>
                </a:cubicBezTo>
                <a:cubicBezTo>
                  <a:pt x="0" y="353"/>
                  <a:pt x="0" y="353"/>
                  <a:pt x="0" y="353"/>
                </a:cubicBezTo>
                <a:cubicBezTo>
                  <a:pt x="0" y="367"/>
                  <a:pt x="11" y="379"/>
                  <a:pt x="25" y="379"/>
                </a:cubicBezTo>
                <a:cubicBezTo>
                  <a:pt x="78" y="379"/>
                  <a:pt x="78" y="379"/>
                  <a:pt x="78" y="379"/>
                </a:cubicBezTo>
                <a:cubicBezTo>
                  <a:pt x="93" y="379"/>
                  <a:pt x="104" y="367"/>
                  <a:pt x="104" y="353"/>
                </a:cubicBezTo>
                <a:cubicBezTo>
                  <a:pt x="104" y="145"/>
                  <a:pt x="104" y="145"/>
                  <a:pt x="104" y="145"/>
                </a:cubicBezTo>
                <a:cubicBezTo>
                  <a:pt x="94" y="103"/>
                  <a:pt x="94" y="103"/>
                  <a:pt x="94" y="103"/>
                </a:cubicBezTo>
                <a:cubicBezTo>
                  <a:pt x="92" y="96"/>
                  <a:pt x="97" y="88"/>
                  <a:pt x="104" y="86"/>
                </a:cubicBezTo>
                <a:close/>
                <a:moveTo>
                  <a:pt x="74" y="341"/>
                </a:moveTo>
                <a:cubicBezTo>
                  <a:pt x="30" y="341"/>
                  <a:pt x="30" y="341"/>
                  <a:pt x="30" y="341"/>
                </a:cubicBezTo>
                <a:cubicBezTo>
                  <a:pt x="25" y="341"/>
                  <a:pt x="21" y="337"/>
                  <a:pt x="21" y="332"/>
                </a:cubicBezTo>
                <a:cubicBezTo>
                  <a:pt x="21" y="327"/>
                  <a:pt x="25" y="323"/>
                  <a:pt x="30" y="323"/>
                </a:cubicBezTo>
                <a:cubicBezTo>
                  <a:pt x="74" y="323"/>
                  <a:pt x="74" y="323"/>
                  <a:pt x="74" y="323"/>
                </a:cubicBezTo>
                <a:cubicBezTo>
                  <a:pt x="78" y="323"/>
                  <a:pt x="83" y="327"/>
                  <a:pt x="83" y="332"/>
                </a:cubicBezTo>
                <a:cubicBezTo>
                  <a:pt x="83" y="337"/>
                  <a:pt x="79" y="341"/>
                  <a:pt x="74" y="341"/>
                </a:cubicBezTo>
                <a:close/>
                <a:moveTo>
                  <a:pt x="74" y="84"/>
                </a:moveTo>
                <a:cubicBezTo>
                  <a:pt x="30" y="84"/>
                  <a:pt x="30" y="84"/>
                  <a:pt x="30" y="84"/>
                </a:cubicBezTo>
                <a:cubicBezTo>
                  <a:pt x="25" y="84"/>
                  <a:pt x="21" y="80"/>
                  <a:pt x="21" y="75"/>
                </a:cubicBezTo>
                <a:cubicBezTo>
                  <a:pt x="21" y="70"/>
                  <a:pt x="25" y="66"/>
                  <a:pt x="30" y="66"/>
                </a:cubicBezTo>
                <a:cubicBezTo>
                  <a:pt x="74" y="66"/>
                  <a:pt x="74" y="66"/>
                  <a:pt x="74" y="66"/>
                </a:cubicBezTo>
                <a:cubicBezTo>
                  <a:pt x="79" y="66"/>
                  <a:pt x="83" y="70"/>
                  <a:pt x="83" y="75"/>
                </a:cubicBezTo>
                <a:cubicBezTo>
                  <a:pt x="83" y="80"/>
                  <a:pt x="79" y="84"/>
                  <a:pt x="74" y="84"/>
                </a:cubicBezTo>
                <a:close/>
              </a:path>
            </a:pathLst>
          </a:cu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25" name="Freeform 13"/>
          <p:cNvSpPr/>
          <p:nvPr/>
        </p:nvSpPr>
        <p:spPr bwMode="auto">
          <a:xfrm>
            <a:off x="9398654" y="3109643"/>
            <a:ext cx="97045" cy="587483"/>
          </a:xfrm>
          <a:custGeom>
            <a:avLst/>
            <a:gdLst>
              <a:gd name="T0" fmla="*/ 2 w 12"/>
              <a:gd name="T1" fmla="*/ 17 h 59"/>
              <a:gd name="T2" fmla="*/ 12 w 12"/>
              <a:gd name="T3" fmla="*/ 59 h 59"/>
              <a:gd name="T4" fmla="*/ 12 w 12"/>
              <a:gd name="T5" fmla="*/ 0 h 59"/>
              <a:gd name="T6" fmla="*/ 2 w 12"/>
              <a:gd name="T7" fmla="*/ 17 h 59"/>
            </a:gdLst>
            <a:ahLst/>
            <a:cxnLst>
              <a:cxn ang="0">
                <a:pos x="T0" y="T1"/>
              </a:cxn>
              <a:cxn ang="0">
                <a:pos x="T2" y="T3"/>
              </a:cxn>
              <a:cxn ang="0">
                <a:pos x="T4" y="T5"/>
              </a:cxn>
              <a:cxn ang="0">
                <a:pos x="T6" y="T7"/>
              </a:cxn>
            </a:cxnLst>
            <a:rect l="0" t="0" r="r" b="b"/>
            <a:pathLst>
              <a:path w="12" h="59">
                <a:moveTo>
                  <a:pt x="2" y="17"/>
                </a:moveTo>
                <a:cubicBezTo>
                  <a:pt x="12" y="59"/>
                  <a:pt x="12" y="59"/>
                  <a:pt x="12" y="59"/>
                </a:cubicBezTo>
                <a:cubicBezTo>
                  <a:pt x="12" y="0"/>
                  <a:pt x="12" y="0"/>
                  <a:pt x="12" y="0"/>
                </a:cubicBezTo>
                <a:cubicBezTo>
                  <a:pt x="5" y="2"/>
                  <a:pt x="0" y="10"/>
                  <a:pt x="2" y="17"/>
                </a:cubicBezTo>
                <a:close/>
              </a:path>
            </a:pathLst>
          </a:custGeom>
          <a:solidFill>
            <a:srgbClr val="F3A3A8"/>
          </a:solidFill>
          <a:ln>
            <a:noFill/>
          </a:ln>
        </p:spPr>
        <p:txBody>
          <a:bodyPr vert="horz" wrap="square" lIns="121920" tIns="60960" rIns="121920" bIns="60960" numCol="1" anchor="t" anchorCtr="0" compatLnSpc="1"/>
          <a:lstStyle/>
          <a:p>
            <a:endParaRPr lang="zh-CN" altLang="en-US" sz="2400"/>
          </a:p>
        </p:txBody>
      </p:sp>
      <p:sp>
        <p:nvSpPr>
          <p:cNvPr id="26" name="Rectangle 5"/>
          <p:cNvSpPr>
            <a:spLocks noChangeArrowheads="1"/>
          </p:cNvSpPr>
          <p:nvPr/>
        </p:nvSpPr>
        <p:spPr bwMode="auto">
          <a:xfrm>
            <a:off x="7660289" y="2692223"/>
            <a:ext cx="729944" cy="30507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9" name="Freeform 14"/>
          <p:cNvSpPr>
            <a:spLocks noEditPoints="1"/>
          </p:cNvSpPr>
          <p:nvPr/>
        </p:nvSpPr>
        <p:spPr bwMode="auto">
          <a:xfrm>
            <a:off x="7594890" y="2256765"/>
            <a:ext cx="852305" cy="3764524"/>
          </a:xfrm>
          <a:custGeom>
            <a:avLst/>
            <a:gdLst>
              <a:gd name="T0" fmla="*/ 79 w 105"/>
              <a:gd name="T1" fmla="*/ 0 h 379"/>
              <a:gd name="T2" fmla="*/ 26 w 105"/>
              <a:gd name="T3" fmla="*/ 0 h 379"/>
              <a:gd name="T4" fmla="*/ 0 w 105"/>
              <a:gd name="T5" fmla="*/ 25 h 379"/>
              <a:gd name="T6" fmla="*/ 0 w 105"/>
              <a:gd name="T7" fmla="*/ 353 h 379"/>
              <a:gd name="T8" fmla="*/ 26 w 105"/>
              <a:gd name="T9" fmla="*/ 379 h 379"/>
              <a:gd name="T10" fmla="*/ 79 w 105"/>
              <a:gd name="T11" fmla="*/ 379 h 379"/>
              <a:gd name="T12" fmla="*/ 105 w 105"/>
              <a:gd name="T13" fmla="*/ 353 h 379"/>
              <a:gd name="T14" fmla="*/ 105 w 105"/>
              <a:gd name="T15" fmla="*/ 25 h 379"/>
              <a:gd name="T16" fmla="*/ 79 w 105"/>
              <a:gd name="T17" fmla="*/ 0 h 379"/>
              <a:gd name="T18" fmla="*/ 74 w 105"/>
              <a:gd name="T19" fmla="*/ 341 h 379"/>
              <a:gd name="T20" fmla="*/ 31 w 105"/>
              <a:gd name="T21" fmla="*/ 341 h 379"/>
              <a:gd name="T22" fmla="*/ 22 w 105"/>
              <a:gd name="T23" fmla="*/ 332 h 379"/>
              <a:gd name="T24" fmla="*/ 31 w 105"/>
              <a:gd name="T25" fmla="*/ 323 h 379"/>
              <a:gd name="T26" fmla="*/ 74 w 105"/>
              <a:gd name="T27" fmla="*/ 323 h 379"/>
              <a:gd name="T28" fmla="*/ 83 w 105"/>
              <a:gd name="T29" fmla="*/ 332 h 379"/>
              <a:gd name="T30" fmla="*/ 74 w 105"/>
              <a:gd name="T31" fmla="*/ 341 h 379"/>
              <a:gd name="T32" fmla="*/ 74 w 105"/>
              <a:gd name="T33" fmla="*/ 84 h 379"/>
              <a:gd name="T34" fmla="*/ 31 w 105"/>
              <a:gd name="T35" fmla="*/ 84 h 379"/>
              <a:gd name="T36" fmla="*/ 22 w 105"/>
              <a:gd name="T37" fmla="*/ 75 h 379"/>
              <a:gd name="T38" fmla="*/ 31 w 105"/>
              <a:gd name="T39" fmla="*/ 66 h 379"/>
              <a:gd name="T40" fmla="*/ 74 w 105"/>
              <a:gd name="T41" fmla="*/ 66 h 379"/>
              <a:gd name="T42" fmla="*/ 83 w 105"/>
              <a:gd name="T43" fmla="*/ 75 h 379"/>
              <a:gd name="T44" fmla="*/ 74 w 105"/>
              <a:gd name="T45" fmla="*/ 8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79">
                <a:moveTo>
                  <a:pt x="79" y="0"/>
                </a:moveTo>
                <a:cubicBezTo>
                  <a:pt x="26" y="0"/>
                  <a:pt x="26" y="0"/>
                  <a:pt x="26" y="0"/>
                </a:cubicBezTo>
                <a:cubicBezTo>
                  <a:pt x="12" y="0"/>
                  <a:pt x="0" y="11"/>
                  <a:pt x="0" y="25"/>
                </a:cubicBezTo>
                <a:cubicBezTo>
                  <a:pt x="0" y="353"/>
                  <a:pt x="0" y="353"/>
                  <a:pt x="0" y="353"/>
                </a:cubicBezTo>
                <a:cubicBezTo>
                  <a:pt x="0" y="367"/>
                  <a:pt x="11" y="379"/>
                  <a:pt x="26" y="379"/>
                </a:cubicBezTo>
                <a:cubicBezTo>
                  <a:pt x="79" y="379"/>
                  <a:pt x="79" y="379"/>
                  <a:pt x="79" y="379"/>
                </a:cubicBezTo>
                <a:cubicBezTo>
                  <a:pt x="93" y="379"/>
                  <a:pt x="104" y="367"/>
                  <a:pt x="105" y="353"/>
                </a:cubicBezTo>
                <a:cubicBezTo>
                  <a:pt x="105" y="25"/>
                  <a:pt x="105" y="25"/>
                  <a:pt x="105" y="25"/>
                </a:cubicBezTo>
                <a:cubicBezTo>
                  <a:pt x="105" y="11"/>
                  <a:pt x="93" y="0"/>
                  <a:pt x="79" y="0"/>
                </a:cubicBezTo>
                <a:close/>
                <a:moveTo>
                  <a:pt x="74" y="341"/>
                </a:moveTo>
                <a:cubicBezTo>
                  <a:pt x="31" y="341"/>
                  <a:pt x="31" y="341"/>
                  <a:pt x="31" y="341"/>
                </a:cubicBezTo>
                <a:cubicBezTo>
                  <a:pt x="26" y="341"/>
                  <a:pt x="22" y="337"/>
                  <a:pt x="22" y="332"/>
                </a:cubicBezTo>
                <a:cubicBezTo>
                  <a:pt x="22" y="327"/>
                  <a:pt x="26" y="323"/>
                  <a:pt x="31" y="323"/>
                </a:cubicBezTo>
                <a:cubicBezTo>
                  <a:pt x="74" y="323"/>
                  <a:pt x="74" y="323"/>
                  <a:pt x="74" y="323"/>
                </a:cubicBezTo>
                <a:cubicBezTo>
                  <a:pt x="79" y="323"/>
                  <a:pt x="83" y="327"/>
                  <a:pt x="83" y="332"/>
                </a:cubicBezTo>
                <a:cubicBezTo>
                  <a:pt x="83" y="337"/>
                  <a:pt x="79" y="341"/>
                  <a:pt x="74" y="341"/>
                </a:cubicBezTo>
                <a:close/>
                <a:moveTo>
                  <a:pt x="74" y="84"/>
                </a:moveTo>
                <a:cubicBezTo>
                  <a:pt x="31" y="84"/>
                  <a:pt x="31" y="84"/>
                  <a:pt x="31" y="84"/>
                </a:cubicBezTo>
                <a:cubicBezTo>
                  <a:pt x="26" y="84"/>
                  <a:pt x="22" y="80"/>
                  <a:pt x="22" y="75"/>
                </a:cubicBezTo>
                <a:cubicBezTo>
                  <a:pt x="22" y="70"/>
                  <a:pt x="26" y="66"/>
                  <a:pt x="31" y="66"/>
                </a:cubicBezTo>
                <a:cubicBezTo>
                  <a:pt x="74" y="66"/>
                  <a:pt x="74" y="66"/>
                  <a:pt x="74" y="66"/>
                </a:cubicBezTo>
                <a:cubicBezTo>
                  <a:pt x="79" y="66"/>
                  <a:pt x="83" y="70"/>
                  <a:pt x="83" y="75"/>
                </a:cubicBezTo>
                <a:cubicBezTo>
                  <a:pt x="83" y="80"/>
                  <a:pt x="79" y="84"/>
                  <a:pt x="74" y="84"/>
                </a:cubicBezTo>
                <a:close/>
              </a:path>
            </a:pathLst>
          </a:cu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30" name="Rectangle 5"/>
          <p:cNvSpPr>
            <a:spLocks noChangeArrowheads="1"/>
          </p:cNvSpPr>
          <p:nvPr/>
        </p:nvSpPr>
        <p:spPr bwMode="auto">
          <a:xfrm>
            <a:off x="6597017" y="2692223"/>
            <a:ext cx="729944" cy="30507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33" name="Freeform 14"/>
          <p:cNvSpPr>
            <a:spLocks noEditPoints="1"/>
          </p:cNvSpPr>
          <p:nvPr/>
        </p:nvSpPr>
        <p:spPr bwMode="auto">
          <a:xfrm>
            <a:off x="6531618" y="2256765"/>
            <a:ext cx="852305" cy="3764524"/>
          </a:xfrm>
          <a:custGeom>
            <a:avLst/>
            <a:gdLst>
              <a:gd name="T0" fmla="*/ 79 w 105"/>
              <a:gd name="T1" fmla="*/ 0 h 379"/>
              <a:gd name="T2" fmla="*/ 26 w 105"/>
              <a:gd name="T3" fmla="*/ 0 h 379"/>
              <a:gd name="T4" fmla="*/ 0 w 105"/>
              <a:gd name="T5" fmla="*/ 25 h 379"/>
              <a:gd name="T6" fmla="*/ 0 w 105"/>
              <a:gd name="T7" fmla="*/ 353 h 379"/>
              <a:gd name="T8" fmla="*/ 26 w 105"/>
              <a:gd name="T9" fmla="*/ 379 h 379"/>
              <a:gd name="T10" fmla="*/ 79 w 105"/>
              <a:gd name="T11" fmla="*/ 379 h 379"/>
              <a:gd name="T12" fmla="*/ 105 w 105"/>
              <a:gd name="T13" fmla="*/ 353 h 379"/>
              <a:gd name="T14" fmla="*/ 105 w 105"/>
              <a:gd name="T15" fmla="*/ 25 h 379"/>
              <a:gd name="T16" fmla="*/ 79 w 105"/>
              <a:gd name="T17" fmla="*/ 0 h 379"/>
              <a:gd name="T18" fmla="*/ 74 w 105"/>
              <a:gd name="T19" fmla="*/ 341 h 379"/>
              <a:gd name="T20" fmla="*/ 31 w 105"/>
              <a:gd name="T21" fmla="*/ 341 h 379"/>
              <a:gd name="T22" fmla="*/ 22 w 105"/>
              <a:gd name="T23" fmla="*/ 332 h 379"/>
              <a:gd name="T24" fmla="*/ 31 w 105"/>
              <a:gd name="T25" fmla="*/ 323 h 379"/>
              <a:gd name="T26" fmla="*/ 74 w 105"/>
              <a:gd name="T27" fmla="*/ 323 h 379"/>
              <a:gd name="T28" fmla="*/ 83 w 105"/>
              <a:gd name="T29" fmla="*/ 332 h 379"/>
              <a:gd name="T30" fmla="*/ 74 w 105"/>
              <a:gd name="T31" fmla="*/ 341 h 379"/>
              <a:gd name="T32" fmla="*/ 74 w 105"/>
              <a:gd name="T33" fmla="*/ 84 h 379"/>
              <a:gd name="T34" fmla="*/ 31 w 105"/>
              <a:gd name="T35" fmla="*/ 84 h 379"/>
              <a:gd name="T36" fmla="*/ 22 w 105"/>
              <a:gd name="T37" fmla="*/ 75 h 379"/>
              <a:gd name="T38" fmla="*/ 31 w 105"/>
              <a:gd name="T39" fmla="*/ 66 h 379"/>
              <a:gd name="T40" fmla="*/ 74 w 105"/>
              <a:gd name="T41" fmla="*/ 66 h 379"/>
              <a:gd name="T42" fmla="*/ 83 w 105"/>
              <a:gd name="T43" fmla="*/ 75 h 379"/>
              <a:gd name="T44" fmla="*/ 74 w 105"/>
              <a:gd name="T45" fmla="*/ 8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79">
                <a:moveTo>
                  <a:pt x="79" y="0"/>
                </a:moveTo>
                <a:cubicBezTo>
                  <a:pt x="26" y="0"/>
                  <a:pt x="26" y="0"/>
                  <a:pt x="26" y="0"/>
                </a:cubicBezTo>
                <a:cubicBezTo>
                  <a:pt x="12" y="0"/>
                  <a:pt x="0" y="11"/>
                  <a:pt x="0" y="25"/>
                </a:cubicBezTo>
                <a:cubicBezTo>
                  <a:pt x="0" y="353"/>
                  <a:pt x="0" y="353"/>
                  <a:pt x="0" y="353"/>
                </a:cubicBezTo>
                <a:cubicBezTo>
                  <a:pt x="0" y="367"/>
                  <a:pt x="11" y="379"/>
                  <a:pt x="26" y="379"/>
                </a:cubicBezTo>
                <a:cubicBezTo>
                  <a:pt x="79" y="379"/>
                  <a:pt x="79" y="379"/>
                  <a:pt x="79" y="379"/>
                </a:cubicBezTo>
                <a:cubicBezTo>
                  <a:pt x="93" y="379"/>
                  <a:pt x="104" y="367"/>
                  <a:pt x="105" y="353"/>
                </a:cubicBezTo>
                <a:cubicBezTo>
                  <a:pt x="105" y="25"/>
                  <a:pt x="105" y="25"/>
                  <a:pt x="105" y="25"/>
                </a:cubicBezTo>
                <a:cubicBezTo>
                  <a:pt x="105" y="11"/>
                  <a:pt x="93" y="0"/>
                  <a:pt x="79" y="0"/>
                </a:cubicBezTo>
                <a:close/>
                <a:moveTo>
                  <a:pt x="74" y="341"/>
                </a:moveTo>
                <a:cubicBezTo>
                  <a:pt x="31" y="341"/>
                  <a:pt x="31" y="341"/>
                  <a:pt x="31" y="341"/>
                </a:cubicBezTo>
                <a:cubicBezTo>
                  <a:pt x="26" y="341"/>
                  <a:pt x="22" y="337"/>
                  <a:pt x="22" y="332"/>
                </a:cubicBezTo>
                <a:cubicBezTo>
                  <a:pt x="22" y="327"/>
                  <a:pt x="26" y="323"/>
                  <a:pt x="31" y="323"/>
                </a:cubicBezTo>
                <a:cubicBezTo>
                  <a:pt x="74" y="323"/>
                  <a:pt x="74" y="323"/>
                  <a:pt x="74" y="323"/>
                </a:cubicBezTo>
                <a:cubicBezTo>
                  <a:pt x="79" y="323"/>
                  <a:pt x="83" y="327"/>
                  <a:pt x="83" y="332"/>
                </a:cubicBezTo>
                <a:cubicBezTo>
                  <a:pt x="83" y="337"/>
                  <a:pt x="79" y="341"/>
                  <a:pt x="74" y="341"/>
                </a:cubicBezTo>
                <a:close/>
                <a:moveTo>
                  <a:pt x="74" y="84"/>
                </a:moveTo>
                <a:cubicBezTo>
                  <a:pt x="31" y="84"/>
                  <a:pt x="31" y="84"/>
                  <a:pt x="31" y="84"/>
                </a:cubicBezTo>
                <a:cubicBezTo>
                  <a:pt x="26" y="84"/>
                  <a:pt x="22" y="80"/>
                  <a:pt x="22" y="75"/>
                </a:cubicBezTo>
                <a:cubicBezTo>
                  <a:pt x="22" y="70"/>
                  <a:pt x="26" y="66"/>
                  <a:pt x="31" y="66"/>
                </a:cubicBezTo>
                <a:cubicBezTo>
                  <a:pt x="74" y="66"/>
                  <a:pt x="74" y="66"/>
                  <a:pt x="74" y="66"/>
                </a:cubicBezTo>
                <a:cubicBezTo>
                  <a:pt x="79" y="66"/>
                  <a:pt x="83" y="70"/>
                  <a:pt x="83" y="75"/>
                </a:cubicBezTo>
                <a:cubicBezTo>
                  <a:pt x="83" y="80"/>
                  <a:pt x="79" y="84"/>
                  <a:pt x="74" y="84"/>
                </a:cubicBezTo>
                <a:close/>
              </a:path>
            </a:pathLst>
          </a:cu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5" name="直角上箭头 4">
            <a:hlinkClick r:id="rId2" action="ppaction://hlinksldjump"/>
          </p:cNvPr>
          <p:cNvSpPr/>
          <p:nvPr/>
        </p:nvSpPr>
        <p:spPr>
          <a:xfrm>
            <a:off x="342265" y="6135370"/>
            <a:ext cx="458470" cy="391795"/>
          </a:xfrm>
          <a:prstGeom prst="ben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advClick="0" advTm="0"/>
    </mc:Choice>
    <mc:Fallback>
      <p:transition spd="med" advClick="0" advTm="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3"/>
          <p:cNvSpPr>
            <a:spLocks noChangeAspect="1" noTextEdit="1"/>
          </p:cNvSpPr>
          <p:nvPr/>
        </p:nvSpPr>
        <p:spPr>
          <a:xfrm>
            <a:off x="3143250" y="1557338"/>
            <a:ext cx="5975350" cy="3097212"/>
          </a:xfrm>
          <a:prstGeom prst="rect">
            <a:avLst/>
          </a:prstGeom>
          <a:noFill/>
          <a:ln w="9525">
            <a:noFill/>
          </a:ln>
        </p:spPr>
        <p:txBody>
          <a:bodyPr anchor="t"/>
          <a:lstStyle/>
          <a:p>
            <a:endParaRPr lang="zh-CN" altLang="en-US">
              <a:latin typeface="幼圆" panose="02010509060101010101" pitchFamily="49" charset="-122"/>
              <a:ea typeface="幼圆" panose="02010509060101010101" pitchFamily="49" charset="-122"/>
            </a:endParaRPr>
          </a:p>
        </p:txBody>
      </p:sp>
      <p:sp>
        <p:nvSpPr>
          <p:cNvPr id="90123" name="Text Box 11"/>
          <p:cNvSpPr txBox="1"/>
          <p:nvPr/>
        </p:nvSpPr>
        <p:spPr>
          <a:xfrm>
            <a:off x="1451610" y="647700"/>
            <a:ext cx="4917411" cy="521970"/>
          </a:xfrm>
          <a:prstGeom prst="rect">
            <a:avLst/>
          </a:prstGeom>
          <a:noFill/>
          <a:ln w="9525">
            <a:noFill/>
          </a:ln>
        </p:spPr>
        <p:txBody>
          <a:bodyPr wrap="square" anchor="t">
            <a:spAutoFit/>
          </a:bodyPr>
          <a:lstStyle/>
          <a:p>
            <a:r>
              <a:rPr lang="zh-CN" altLang="en-US" sz="2800" b="1" noProof="1">
                <a:solidFill>
                  <a:schemeClr val="tx1"/>
                </a:solidFill>
                <a:effectLst/>
                <a:latin typeface="微软雅黑" panose="020B0503020204020204" charset="-122"/>
                <a:ea typeface="微软雅黑" panose="020B0503020204020204" charset="-122"/>
                <a:cs typeface="+mj-cs"/>
                <a:sym typeface="Arial" panose="020B0604020202020204" pitchFamily="34" charset="0"/>
              </a:rPr>
              <a:t>了解收录评价体系</a:t>
            </a:r>
            <a:endParaRPr lang="zh-CN" altLang="en-US" sz="2800" b="1" noProof="1">
              <a:solidFill>
                <a:schemeClr val="tx1"/>
              </a:solidFill>
              <a:effectLst/>
              <a:latin typeface="微软雅黑" panose="020B0503020204020204" charset="-122"/>
              <a:ea typeface="微软雅黑" panose="020B0503020204020204" charset="-122"/>
              <a:cs typeface="+mj-cs"/>
              <a:sym typeface="Arial" panose="020B0604020202020204" pitchFamily="34" charset="0"/>
            </a:endParaRPr>
          </a:p>
        </p:txBody>
      </p:sp>
      <p:graphicFrame>
        <p:nvGraphicFramePr>
          <p:cNvPr id="21506" name="表格 21505"/>
          <p:cNvGraphicFramePr/>
          <p:nvPr/>
        </p:nvGraphicFramePr>
        <p:xfrm>
          <a:off x="1981200" y="1750060"/>
          <a:ext cx="8229600" cy="3790315"/>
        </p:xfrm>
        <a:graphic>
          <a:graphicData uri="http://schemas.openxmlformats.org/drawingml/2006/table">
            <a:tbl>
              <a:tblPr/>
              <a:tblGrid>
                <a:gridCol w="4041775"/>
                <a:gridCol w="4187825"/>
              </a:tblGrid>
              <a:tr h="803275">
                <a:tc>
                  <a:txBody>
                    <a:bodyPr/>
                    <a:lstStyle>
                      <a:lvl1pPr marL="266700" lvl="0" indent="-266700" algn="l" defTabSz="685800" eaLnBrk="1" fontAlgn="base" latinLnBrk="0" hangingPunct="1">
                        <a:lnSpc>
                          <a:spcPct val="90000"/>
                        </a:lnSpc>
                        <a:spcBef>
                          <a:spcPts val="1350"/>
                        </a:spcBef>
                        <a:spcAft>
                          <a:spcPct val="0"/>
                        </a:spcAft>
                        <a:buClr>
                          <a:srgbClr val="79A5E0"/>
                        </a:buClr>
                        <a:buSzPct val="60000"/>
                        <a:buFont typeface="Wingdings 2" panose="05020102010507070707" pitchFamily="2" charset="2"/>
                        <a:buChar char=""/>
                        <a:defRPr sz="2000" b="0" i="0" u="none" kern="1200" baseline="0">
                          <a:solidFill>
                            <a:srgbClr val="A5C3EA"/>
                          </a:solidFill>
                          <a:latin typeface="Arial" panose="020B0604020202020204" pitchFamily="34" charset="0"/>
                          <a:ea typeface="黑体" panose="02010609060101010101" charset="-122"/>
                        </a:defRPr>
                      </a:lvl1pPr>
                      <a:lvl2pPr lvl="1" algn="l">
                        <a:lnSpc>
                          <a:spcPct val="130000"/>
                        </a:lnSpc>
                        <a:spcBef>
                          <a:spcPct val="0"/>
                        </a:spcBef>
                        <a:buFont typeface="Calibri" panose="020F0502020204030204" charset="0"/>
                        <a:defRPr sz="1400" kern="1200">
                          <a:solidFill>
                            <a:schemeClr val="tx1"/>
                          </a:solidFill>
                        </a:defRPr>
                      </a:lvl2pPr>
                      <a:lvl3pPr marL="857250" lvl="2" indent="-171450" algn="l">
                        <a:lnSpc>
                          <a:spcPct val="90000"/>
                        </a:lnSpc>
                        <a:spcBef>
                          <a:spcPts val="375"/>
                        </a:spcBef>
                        <a:defRPr sz="1300" kern="1200">
                          <a:solidFill>
                            <a:srgbClr val="393B3C"/>
                          </a:solidFill>
                        </a:defRPr>
                      </a:lvl3pPr>
                      <a:lvl4pPr marL="1200150" lvl="3" indent="-171450" algn="l">
                        <a:defRPr sz="1100" kern="1200"/>
                      </a:lvl4pPr>
                      <a:lvl5pPr marL="1543050" lvl="4" indent="-171450" algn="l">
                        <a:defRPr sz="1100" kern="1200"/>
                      </a:lvl5pPr>
                    </a:lstStyle>
                    <a:p>
                      <a:pPr marL="0" lvl="0" indent="0" algn="ctr">
                        <a:buNone/>
                      </a:pPr>
                      <a:r>
                        <a:rPr lang="zh-CN" altLang="en-US" sz="3200" b="1" dirty="0">
                          <a:solidFill>
                            <a:srgbClr val="FFC000"/>
                          </a:solidFill>
                          <a:ea typeface="微软雅黑" panose="020B0503020204020204" charset="-122"/>
                        </a:rPr>
                        <a:t>国  际</a:t>
                      </a:r>
                      <a:endParaRPr lang="zh-CN" altLang="en-US" sz="3200" b="1" dirty="0">
                        <a:solidFill>
                          <a:srgbClr val="FFC000"/>
                        </a:solidFill>
                        <a:ea typeface="微软雅黑" panose="020B0503020204020204" charset="-122"/>
                      </a:endParaRPr>
                    </a:p>
                  </a:txBody>
                  <a:tcPr marL="90170" marR="90170" marT="46990" marB="4699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0070C0">
                        <a:alpha val="74000"/>
                      </a:srgbClr>
                    </a:solidFill>
                  </a:tcPr>
                </a:tc>
                <a:tc>
                  <a:txBody>
                    <a:bodyPr/>
                    <a:lstStyle>
                      <a:lvl1pPr marL="266700" lvl="0" indent="-266700" algn="l" defTabSz="685800" eaLnBrk="1" fontAlgn="base" latinLnBrk="0" hangingPunct="1">
                        <a:lnSpc>
                          <a:spcPct val="90000"/>
                        </a:lnSpc>
                        <a:spcBef>
                          <a:spcPts val="1350"/>
                        </a:spcBef>
                        <a:spcAft>
                          <a:spcPct val="0"/>
                        </a:spcAft>
                        <a:buClr>
                          <a:srgbClr val="79A5E0"/>
                        </a:buClr>
                        <a:buSzPct val="60000"/>
                        <a:buFont typeface="Wingdings 2" panose="05020102010507070707" pitchFamily="2" charset="2"/>
                        <a:buChar char=""/>
                        <a:defRPr sz="2000" b="0" i="0" u="none" kern="1200" baseline="0">
                          <a:solidFill>
                            <a:srgbClr val="A5C3EA"/>
                          </a:solidFill>
                          <a:latin typeface="Arial" panose="020B0604020202020204" pitchFamily="34" charset="0"/>
                          <a:ea typeface="黑体" panose="02010609060101010101" charset="-122"/>
                        </a:defRPr>
                      </a:lvl1pPr>
                      <a:lvl2pPr lvl="1" algn="l">
                        <a:lnSpc>
                          <a:spcPct val="130000"/>
                        </a:lnSpc>
                        <a:spcBef>
                          <a:spcPct val="0"/>
                        </a:spcBef>
                        <a:buFont typeface="Calibri" panose="020F0502020204030204" charset="0"/>
                        <a:defRPr sz="1400" kern="1200">
                          <a:solidFill>
                            <a:schemeClr val="tx1"/>
                          </a:solidFill>
                        </a:defRPr>
                      </a:lvl2pPr>
                      <a:lvl3pPr marL="857250" lvl="2" indent="-171450" algn="l">
                        <a:lnSpc>
                          <a:spcPct val="90000"/>
                        </a:lnSpc>
                        <a:spcBef>
                          <a:spcPts val="375"/>
                        </a:spcBef>
                        <a:defRPr sz="1300" kern="1200">
                          <a:solidFill>
                            <a:srgbClr val="393B3C"/>
                          </a:solidFill>
                        </a:defRPr>
                      </a:lvl3pPr>
                      <a:lvl4pPr marL="1200150" lvl="3" indent="-171450" algn="l">
                        <a:defRPr sz="1100" kern="1200"/>
                      </a:lvl4pPr>
                      <a:lvl5pPr marL="1543050" lvl="4" indent="-171450" algn="l">
                        <a:defRPr sz="1100" kern="1200"/>
                      </a:lvl5pPr>
                    </a:lstStyle>
                    <a:p>
                      <a:pPr marL="0" lvl="0" indent="0" algn="ctr">
                        <a:buNone/>
                      </a:pPr>
                      <a:r>
                        <a:rPr lang="zh-CN" altLang="en-US" sz="3200" b="1" dirty="0">
                          <a:solidFill>
                            <a:srgbClr val="FFC000"/>
                          </a:solidFill>
                          <a:ea typeface="微软雅黑" panose="020B0503020204020204" charset="-122"/>
                        </a:rPr>
                        <a:t>国  内</a:t>
                      </a:r>
                      <a:endParaRPr lang="zh-CN" altLang="en-US" sz="3200" b="1" dirty="0">
                        <a:solidFill>
                          <a:srgbClr val="FFC000"/>
                        </a:solidFill>
                        <a:ea typeface="微软雅黑" panose="020B0503020204020204" charset="-122"/>
                      </a:endParaRPr>
                    </a:p>
                  </a:txBody>
                  <a:tcPr marL="90170" marR="90170" marT="46990" marB="4699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0070C0">
                        <a:alpha val="74000"/>
                      </a:srgbClr>
                    </a:solidFill>
                  </a:tcPr>
                </a:tc>
              </a:tr>
              <a:tr h="772160">
                <a:tc>
                  <a:txBody>
                    <a:bodyPr/>
                    <a:lstStyle>
                      <a:lvl1pPr marL="266700" lvl="0" indent="-266700" algn="l" defTabSz="685800" eaLnBrk="1" fontAlgn="base" latinLnBrk="0" hangingPunct="1">
                        <a:lnSpc>
                          <a:spcPct val="90000"/>
                        </a:lnSpc>
                        <a:spcBef>
                          <a:spcPts val="1350"/>
                        </a:spcBef>
                        <a:spcAft>
                          <a:spcPct val="0"/>
                        </a:spcAft>
                        <a:buClr>
                          <a:srgbClr val="79A5E0"/>
                        </a:buClr>
                        <a:buSzPct val="60000"/>
                        <a:buFont typeface="Wingdings 2" panose="05020102010507070707" pitchFamily="2" charset="2"/>
                        <a:buChar char=""/>
                        <a:defRPr sz="2000" b="0" i="0" u="none" kern="1200" baseline="0">
                          <a:solidFill>
                            <a:srgbClr val="A5C3EA"/>
                          </a:solidFill>
                          <a:latin typeface="Arial" panose="020B0604020202020204" pitchFamily="34" charset="0"/>
                          <a:ea typeface="黑体" panose="02010609060101010101" charset="-122"/>
                        </a:defRPr>
                      </a:lvl1pPr>
                      <a:lvl2pPr lvl="1" algn="l">
                        <a:lnSpc>
                          <a:spcPct val="130000"/>
                        </a:lnSpc>
                        <a:spcBef>
                          <a:spcPct val="0"/>
                        </a:spcBef>
                        <a:buFont typeface="Calibri" panose="020F0502020204030204" charset="0"/>
                        <a:defRPr sz="1400" kern="1200">
                          <a:solidFill>
                            <a:schemeClr val="tx1"/>
                          </a:solidFill>
                        </a:defRPr>
                      </a:lvl2pPr>
                      <a:lvl3pPr marL="857250" lvl="2" indent="-171450" algn="l">
                        <a:lnSpc>
                          <a:spcPct val="90000"/>
                        </a:lnSpc>
                        <a:spcBef>
                          <a:spcPts val="375"/>
                        </a:spcBef>
                        <a:defRPr sz="1300" kern="1200">
                          <a:solidFill>
                            <a:srgbClr val="393B3C"/>
                          </a:solidFill>
                        </a:defRPr>
                      </a:lvl3pPr>
                      <a:lvl4pPr marL="1200150" lvl="3" indent="-171450" algn="l">
                        <a:defRPr sz="1100" kern="1200"/>
                      </a:lvl4pPr>
                      <a:lvl5pPr marL="1543050" lvl="4" indent="-171450" algn="l">
                        <a:defRPr sz="1100" kern="1200"/>
                      </a:lvl5pPr>
                    </a:lstStyle>
                    <a:p>
                      <a:pPr marL="0" lvl="0" algn="ctr" defTabSz="914400">
                        <a:buNone/>
                      </a:pP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rPr>
                        <a:t>SCI</a:t>
                      </a:r>
                      <a:r>
                        <a:rPr lang="en-US" altLang="zh-CN"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rPr>
                        <a:t>\</a:t>
                      </a: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rPr>
                        <a:t>SSCI</a:t>
                      </a:r>
                      <a:r>
                        <a:rPr lang="en-US" altLang="zh-CN"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rPr>
                        <a:t>\A&amp;HCI</a:t>
                      </a:r>
                      <a:endParaRPr lang="en-US" altLang="zh-CN"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endParaRPr>
                    </a:p>
                  </a:txBody>
                  <a:tcPr marL="90170" marR="90170" marT="46990" marB="4699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41000"/>
                      </a:srgbClr>
                    </a:solidFill>
                  </a:tcPr>
                </a:tc>
                <a:tc>
                  <a:txBody>
                    <a:bodyPr/>
                    <a:lstStyle>
                      <a:lvl1pPr marL="266700" lvl="0" indent="-266700" algn="l" defTabSz="685800" eaLnBrk="1" fontAlgn="base" latinLnBrk="0" hangingPunct="1">
                        <a:lnSpc>
                          <a:spcPct val="90000"/>
                        </a:lnSpc>
                        <a:spcBef>
                          <a:spcPts val="1350"/>
                        </a:spcBef>
                        <a:spcAft>
                          <a:spcPct val="0"/>
                        </a:spcAft>
                        <a:buClr>
                          <a:srgbClr val="79A5E0"/>
                        </a:buClr>
                        <a:buSzPct val="60000"/>
                        <a:buFont typeface="Wingdings 2" panose="05020102010507070707" pitchFamily="2" charset="2"/>
                        <a:buChar char=""/>
                        <a:defRPr sz="2000" b="0" i="0" u="none" kern="1200" baseline="0">
                          <a:solidFill>
                            <a:srgbClr val="A5C3EA"/>
                          </a:solidFill>
                          <a:latin typeface="Arial" panose="020B0604020202020204" pitchFamily="34" charset="0"/>
                          <a:ea typeface="黑体" panose="02010609060101010101" charset="-122"/>
                        </a:defRPr>
                      </a:lvl1pPr>
                      <a:lvl2pPr lvl="1" algn="l">
                        <a:lnSpc>
                          <a:spcPct val="130000"/>
                        </a:lnSpc>
                        <a:spcBef>
                          <a:spcPct val="0"/>
                        </a:spcBef>
                        <a:buFont typeface="Calibri" panose="020F0502020204030204" charset="0"/>
                        <a:defRPr sz="1400" kern="1200">
                          <a:solidFill>
                            <a:schemeClr val="tx1"/>
                          </a:solidFill>
                        </a:defRPr>
                      </a:lvl2pPr>
                      <a:lvl3pPr marL="857250" lvl="2" indent="-171450" algn="l">
                        <a:lnSpc>
                          <a:spcPct val="90000"/>
                        </a:lnSpc>
                        <a:spcBef>
                          <a:spcPts val="375"/>
                        </a:spcBef>
                        <a:defRPr sz="1300" kern="1200">
                          <a:solidFill>
                            <a:srgbClr val="393B3C"/>
                          </a:solidFill>
                        </a:defRPr>
                      </a:lvl3pPr>
                      <a:lvl4pPr marL="1200150" lvl="3" indent="-171450" algn="l">
                        <a:defRPr sz="1100" kern="1200"/>
                      </a:lvl4pPr>
                      <a:lvl5pPr marL="1543050" lvl="4" indent="-171450" algn="l">
                        <a:defRPr sz="1100" kern="1200"/>
                      </a:lvl5pPr>
                    </a:lstStyle>
                    <a:p>
                      <a:pPr marL="0" lvl="0" algn="ctr" defTabSz="914400">
                        <a:buNone/>
                      </a:pP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rPr>
                        <a:t>CSCD</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endParaRPr>
                    </a:p>
                  </a:txBody>
                  <a:tcPr marL="90170" marR="90170" marT="46990" marB="4699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41000"/>
                      </a:srgbClr>
                    </a:solidFill>
                  </a:tcPr>
                </a:tc>
              </a:tr>
              <a:tr h="772160">
                <a:tc>
                  <a:txBody>
                    <a:bodyPr/>
                    <a:lstStyle/>
                    <a:p>
                      <a:pPr marL="0" lvl="0" algn="ctr" defTabSz="914400">
                        <a:buNone/>
                      </a:pP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rPr>
                        <a:t>EI</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endParaRPr>
                    </a:p>
                  </a:txBody>
                  <a:tcPr marL="90170" marR="90170" marT="46990" marB="4699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41000"/>
                      </a:srgbClr>
                    </a:solidFill>
                  </a:tcPr>
                </a:tc>
                <a:tc>
                  <a:txBody>
                    <a:bodyPr/>
                    <a:lstStyle/>
                    <a:p>
                      <a:pPr marL="0" lvl="0" algn="ctr" defTabSz="914400">
                        <a:buNone/>
                      </a:pP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rPr>
                        <a:t>CSSCI</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endParaRPr>
                    </a:p>
                  </a:txBody>
                  <a:tcPr marL="90170" marR="90170" marT="46990" marB="4699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41000"/>
                      </a:srgbClr>
                    </a:solidFill>
                  </a:tcPr>
                </a:tc>
              </a:tr>
              <a:tr h="721360">
                <a:tc>
                  <a:txBody>
                    <a:bodyPr/>
                    <a:lstStyle>
                      <a:lvl1pPr marL="266700" lvl="0" indent="-266700" algn="l" defTabSz="685800" eaLnBrk="1" fontAlgn="base" latinLnBrk="0" hangingPunct="1">
                        <a:lnSpc>
                          <a:spcPct val="90000"/>
                        </a:lnSpc>
                        <a:spcBef>
                          <a:spcPts val="1350"/>
                        </a:spcBef>
                        <a:spcAft>
                          <a:spcPct val="0"/>
                        </a:spcAft>
                        <a:buClr>
                          <a:srgbClr val="79A5E0"/>
                        </a:buClr>
                        <a:buSzPct val="60000"/>
                        <a:buFont typeface="Wingdings 2" panose="05020102010507070707" pitchFamily="2" charset="2"/>
                        <a:buChar char=""/>
                        <a:defRPr sz="2000" b="0" i="0" u="none" kern="1200" baseline="0">
                          <a:solidFill>
                            <a:srgbClr val="A5C3EA"/>
                          </a:solidFill>
                          <a:latin typeface="Arial" panose="020B0604020202020204" pitchFamily="34" charset="0"/>
                          <a:ea typeface="黑体" panose="02010609060101010101" charset="-122"/>
                        </a:defRPr>
                      </a:lvl1pPr>
                      <a:lvl2pPr lvl="1" algn="l">
                        <a:lnSpc>
                          <a:spcPct val="130000"/>
                        </a:lnSpc>
                        <a:spcBef>
                          <a:spcPct val="0"/>
                        </a:spcBef>
                        <a:buFont typeface="Calibri" panose="020F0502020204030204" charset="0"/>
                        <a:defRPr sz="1400" kern="1200">
                          <a:solidFill>
                            <a:schemeClr val="tx1"/>
                          </a:solidFill>
                        </a:defRPr>
                      </a:lvl2pPr>
                      <a:lvl3pPr marL="857250" lvl="2" indent="-171450" algn="l">
                        <a:lnSpc>
                          <a:spcPct val="90000"/>
                        </a:lnSpc>
                        <a:spcBef>
                          <a:spcPts val="375"/>
                        </a:spcBef>
                        <a:defRPr sz="1300" kern="1200">
                          <a:solidFill>
                            <a:srgbClr val="393B3C"/>
                          </a:solidFill>
                        </a:defRPr>
                      </a:lvl3pPr>
                      <a:lvl4pPr marL="1200150" lvl="3" indent="-171450" algn="l">
                        <a:defRPr sz="1100" kern="1200"/>
                      </a:lvl4pPr>
                      <a:lvl5pPr marL="1543050" lvl="4" indent="-171450" algn="l">
                        <a:defRPr sz="1100" kern="1200"/>
                      </a:lvl5pPr>
                    </a:lstStyle>
                    <a:p>
                      <a:pPr marL="0" lvl="0" algn="ctr" defTabSz="914400">
                        <a:buNone/>
                      </a:pP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rPr>
                        <a:t>CPCI-S\CPCI-SSH</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endParaRPr>
                    </a:p>
                  </a:txBody>
                  <a:tcPr marL="90170" marR="90170" marT="46990" marB="4699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41000"/>
                      </a:srgbClr>
                    </a:solidFill>
                  </a:tcPr>
                </a:tc>
                <a:tc>
                  <a:txBody>
                    <a:bodyPr/>
                    <a:lstStyle>
                      <a:lvl1pPr marL="266700" lvl="0" indent="-266700" algn="l" defTabSz="685800" eaLnBrk="1" fontAlgn="base" latinLnBrk="0" hangingPunct="1">
                        <a:lnSpc>
                          <a:spcPct val="90000"/>
                        </a:lnSpc>
                        <a:spcBef>
                          <a:spcPts val="1350"/>
                        </a:spcBef>
                        <a:spcAft>
                          <a:spcPct val="0"/>
                        </a:spcAft>
                        <a:buClr>
                          <a:srgbClr val="79A5E0"/>
                        </a:buClr>
                        <a:buSzPct val="60000"/>
                        <a:buFont typeface="Wingdings 2" panose="05020102010507070707" pitchFamily="2" charset="2"/>
                        <a:buChar char=""/>
                        <a:defRPr sz="2000" b="0" i="0" u="none" kern="1200" baseline="0">
                          <a:solidFill>
                            <a:srgbClr val="A5C3EA"/>
                          </a:solidFill>
                          <a:latin typeface="Arial" panose="020B0604020202020204" pitchFamily="34" charset="0"/>
                          <a:ea typeface="黑体" panose="02010609060101010101" charset="-122"/>
                        </a:defRPr>
                      </a:lvl1pPr>
                      <a:lvl2pPr lvl="1" algn="l">
                        <a:lnSpc>
                          <a:spcPct val="130000"/>
                        </a:lnSpc>
                        <a:spcBef>
                          <a:spcPct val="0"/>
                        </a:spcBef>
                        <a:buFont typeface="Calibri" panose="020F0502020204030204" charset="0"/>
                        <a:defRPr sz="1400" kern="1200">
                          <a:solidFill>
                            <a:schemeClr val="tx1"/>
                          </a:solidFill>
                        </a:defRPr>
                      </a:lvl2pPr>
                      <a:lvl3pPr marL="857250" lvl="2" indent="-171450" algn="l">
                        <a:lnSpc>
                          <a:spcPct val="90000"/>
                        </a:lnSpc>
                        <a:spcBef>
                          <a:spcPts val="375"/>
                        </a:spcBef>
                        <a:defRPr sz="1300" kern="1200">
                          <a:solidFill>
                            <a:srgbClr val="393B3C"/>
                          </a:solidFill>
                        </a:defRPr>
                      </a:lvl3pPr>
                      <a:lvl4pPr marL="1200150" lvl="3" indent="-171450" algn="l">
                        <a:defRPr sz="1100" kern="1200"/>
                      </a:lvl4pPr>
                      <a:lvl5pPr marL="1543050" lvl="4" indent="-171450" algn="l">
                        <a:defRPr sz="1100" kern="1200"/>
                      </a:lvl5pPr>
                    </a:lstStyle>
                    <a:p>
                      <a:pPr marL="0" lvl="0" algn="ctr" defTabSz="914400">
                        <a:buNone/>
                      </a:pP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rPr>
                        <a:t>北大核心</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endParaRPr>
                    </a:p>
                  </a:txBody>
                  <a:tcPr marL="90170" marR="90170" marT="46990" marB="4699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41000"/>
                      </a:srgbClr>
                    </a:solidFill>
                  </a:tcPr>
                </a:tc>
              </a:tr>
              <a:tr h="721360">
                <a:tc>
                  <a:txBody>
                    <a:bodyPr/>
                    <a:p>
                      <a:pPr marL="0" lvl="0" algn="ctr" defTabSz="914400">
                        <a:buNone/>
                      </a:pPr>
                      <a:r>
                        <a:rPr lang="en-US" altLang="zh-CN"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rPr>
                        <a:t>ESI</a:t>
                      </a:r>
                      <a:endParaRPr lang="en-US" altLang="zh-CN"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endParaRPr>
                    </a:p>
                  </a:txBody>
                  <a:tcPr marL="90170" marR="90170" marT="46990" marB="4699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41000"/>
                      </a:srgbClr>
                    </a:solidFill>
                  </a:tcPr>
                </a:tc>
                <a:tc>
                  <a:txBody>
                    <a:bodyPr/>
                    <a:p>
                      <a:pPr marL="0" lvl="0" algn="ctr" defTabSz="914400">
                        <a:buNone/>
                      </a:pPr>
                      <a:r>
                        <a:rPr lang="zh-CN" altLang="zh-CN"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rPr>
                        <a:t>人大转载</a:t>
                      </a:r>
                      <a:endParaRPr lang="zh-CN" altLang="zh-CN"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mn-ea"/>
                        <a:sym typeface="+mn-ea"/>
                      </a:endParaRPr>
                    </a:p>
                  </a:txBody>
                  <a:tcPr marL="90170" marR="90170" marT="46990" marB="4699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0070C0">
                        <a:alpha val="41000"/>
                      </a:srgbClr>
                    </a:solidFill>
                  </a:tcPr>
                </a:tc>
              </a:tr>
            </a:tbl>
          </a:graphicData>
        </a:graphic>
      </p:graphicFrame>
      <p:sp>
        <p:nvSpPr>
          <p:cNvPr id="2" name="文本框 1"/>
          <p:cNvSpPr txBox="1"/>
          <p:nvPr/>
        </p:nvSpPr>
        <p:spPr>
          <a:xfrm>
            <a:off x="507365" y="564515"/>
            <a:ext cx="774700" cy="706755"/>
          </a:xfrm>
          <a:prstGeom prst="rect">
            <a:avLst/>
          </a:prstGeom>
          <a:noFill/>
        </p:spPr>
        <p:txBody>
          <a:bodyPr wrap="none" rtlCol="0">
            <a:spAutoFit/>
          </a:bodyPr>
          <a:lstStyle/>
          <a:p>
            <a:r>
              <a:rPr lang="en-US" altLang="zh-CN" sz="4000" b="1">
                <a:latin typeface="Times New Roman" panose="02020603050405020304" pitchFamily="18" charset="0"/>
                <a:cs typeface="Times New Roman" panose="02020603050405020304" pitchFamily="18" charset="0"/>
              </a:rPr>
              <a:t>(3)</a:t>
            </a:r>
            <a:endParaRPr lang="en-US" altLang="zh-CN" sz="4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123"/>
                                        </p:tgtEl>
                                        <p:attrNameLst>
                                          <p:attrName>style.visibility</p:attrName>
                                        </p:attrNameLst>
                                      </p:cBhvr>
                                      <p:to>
                                        <p:strVal val="visible"/>
                                      </p:to>
                                    </p:set>
                                    <p:animEffect transition="in" filter="wipe(up)">
                                      <p:cBhvr>
                                        <p:cTn id="7" dur="1000"/>
                                        <p:tgtEl>
                                          <p:spTgt spid="901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blinds(horizontal)">
                                      <p:cBhvr>
                                        <p:cTn id="12"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3"/>
          <p:cNvSpPr>
            <a:spLocks noGrp="1"/>
          </p:cNvSpPr>
          <p:nvPr/>
        </p:nvSpPr>
        <p:spPr>
          <a:xfrm>
            <a:off x="1897063" y="1454150"/>
            <a:ext cx="8396287" cy="3124200"/>
          </a:xfrm>
          <a:prstGeom prst="rect">
            <a:avLst/>
          </a:prstGeom>
          <a:noFill/>
          <a:ln w="9525">
            <a:noFill/>
          </a:ln>
        </p:spPr>
        <p:txBody>
          <a:bodyPr wrap="square" lIns="90170" tIns="46990" rIns="90170" bIns="46990" anchor="t"/>
          <a:lstStyle/>
          <a:p>
            <a:pPr eaLnBrk="0" hangingPunct="0">
              <a:lnSpc>
                <a:spcPct val="150000"/>
              </a:lnSpc>
              <a:spcAft>
                <a:spcPts val="1500"/>
              </a:spcAft>
            </a:pP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CSCD（</a:t>
            </a:r>
            <a:r>
              <a:rPr lang="zh-CN" altLang="en-US" sz="2800" dirty="0">
                <a:solidFill>
                  <a:srgbClr val="FF9900"/>
                </a:solidFill>
                <a:latin typeface="微软雅黑" panose="020B0503020204020204" charset="-122"/>
                <a:ea typeface="微软雅黑" panose="020B0503020204020204" charset="-122"/>
                <a:sym typeface="宋体" panose="02010600030101010101" pitchFamily="2" charset="-122"/>
              </a:rPr>
              <a:t>中国科学引文数据库</a:t>
            </a: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a:t>
            </a:r>
            <a:endParaRPr lang="zh-CN" altLang="en-US" sz="2800" dirty="0">
              <a:solidFill>
                <a:schemeClr val="tx2"/>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收录</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自然科学、工程技术</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领域的</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中英文科技</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核心期刊</a:t>
            </a:r>
            <a:endParaRPr lang="zh-CN" altLang="en-US" sz="2400" dirty="0">
              <a:solidFill>
                <a:srgbClr val="7F7F7F"/>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宋体" panose="02010600030101010101" pitchFamily="2" charset="-122"/>
              </a:rPr>
              <a:t>收录期刊</a:t>
            </a:r>
            <a:r>
              <a:rPr lang="zh-CN" altLang="en-US" sz="2400" dirty="0">
                <a:solidFill>
                  <a:srgbClr val="3366FF"/>
                </a:solidFill>
                <a:latin typeface="微软雅黑" panose="020B0503020204020204" charset="-122"/>
                <a:ea typeface="微软雅黑" panose="020B0503020204020204" charset="-122"/>
                <a:sym typeface="宋体" panose="02010600030101010101" pitchFamily="2" charset="-122"/>
              </a:rPr>
              <a:t>1229</a:t>
            </a:r>
            <a:r>
              <a:rPr lang="zh-CN" altLang="en-US" sz="2400" dirty="0">
                <a:solidFill>
                  <a:srgbClr val="808080"/>
                </a:solidFill>
                <a:latin typeface="微软雅黑" panose="020B0503020204020204" charset="-122"/>
                <a:ea typeface="微软雅黑" panose="020B0503020204020204" charset="-122"/>
                <a:sym typeface="宋体" panose="02010600030101010101" pitchFamily="2" charset="-122"/>
              </a:rPr>
              <a:t>余种   </a:t>
            </a:r>
            <a:r>
              <a:rPr lang="zh-CN" altLang="en-US" sz="2400" dirty="0">
                <a:solidFill>
                  <a:srgbClr val="7F7F7F"/>
                </a:solidFill>
                <a:latin typeface="微软雅黑" panose="020B0503020204020204" charset="-122"/>
                <a:ea typeface="微软雅黑" panose="020B0503020204020204" charset="-122"/>
                <a:sym typeface="宋体" panose="02010600030101010101" pitchFamily="2" charset="-122"/>
              </a:rPr>
              <a:t> </a:t>
            </a:r>
            <a:r>
              <a:rPr lang="zh-CN" altLang="en-US" sz="2400" dirty="0">
                <a:latin typeface="微软雅黑" panose="020B0503020204020204" charset="-122"/>
                <a:ea typeface="微软雅黑" panose="020B0503020204020204" charset="-122"/>
                <a:sym typeface="Arial" panose="020B0604020202020204" pitchFamily="34" charset="0"/>
              </a:rPr>
              <a:t>      </a:t>
            </a:r>
            <a:endParaRPr lang="zh-CN" altLang="en-US" sz="2400" dirty="0">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数据库版本</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每一年</a:t>
            </a:r>
            <a:r>
              <a:rPr lang="zh-CN" altLang="en-US" sz="2400" dirty="0">
                <a:solidFill>
                  <a:srgbClr val="7F7F7F"/>
                </a:solidFill>
                <a:latin typeface="微软雅黑" panose="020B0503020204020204" charset="-122"/>
                <a:ea typeface="微软雅黑" panose="020B0503020204020204" charset="-122"/>
                <a:sym typeface="Arial" panose="020B0604020202020204" pitchFamily="34" charset="0"/>
              </a:rPr>
              <a:t>更新一次</a:t>
            </a:r>
            <a:r>
              <a:rPr lang="zh-CN" altLang="en-US" sz="2400" dirty="0">
                <a:latin typeface="微软雅黑" panose="020B0503020204020204" charset="-122"/>
                <a:ea typeface="微软雅黑" panose="020B0503020204020204" charset="-122"/>
                <a:sym typeface="Arial" panose="020B0604020202020204" pitchFamily="34" charset="0"/>
              </a:rPr>
              <a:t>  </a:t>
            </a:r>
            <a:r>
              <a:rPr lang="zh-CN" altLang="en-US" sz="2800" dirty="0">
                <a:latin typeface="微软雅黑" panose="020B0503020204020204" charset="-122"/>
                <a:ea typeface="微软雅黑" panose="020B0503020204020204" charset="-122"/>
                <a:sym typeface="Arial" panose="020B0604020202020204" pitchFamily="34" charset="0"/>
              </a:rPr>
              <a:t> </a:t>
            </a:r>
            <a:endParaRPr lang="zh-CN" altLang="en-US" sz="2800" dirty="0">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被誉为“</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中国的SCI</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文本占位符 16385"/>
          <p:cNvSpPr>
            <a:spLocks noGrp="1"/>
          </p:cNvSpPr>
          <p:nvPr/>
        </p:nvSpPr>
        <p:spPr>
          <a:xfrm>
            <a:off x="2039938" y="1524000"/>
            <a:ext cx="8183562" cy="3181350"/>
          </a:xfrm>
          <a:prstGeom prst="rect">
            <a:avLst/>
          </a:prstGeom>
          <a:noFill/>
          <a:ln w="9525">
            <a:noFill/>
          </a:ln>
        </p:spPr>
        <p:txBody>
          <a:bodyPr lIns="90170" tIns="46990" rIns="90170" bIns="46990" anchor="t"/>
          <a:lstStyle/>
          <a:p>
            <a:pPr eaLnBrk="0" hangingPunct="0">
              <a:lnSpc>
                <a:spcPct val="150000"/>
              </a:lnSpc>
              <a:spcAft>
                <a:spcPts val="2000"/>
              </a:spcAft>
            </a:pP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CSSCI（中文社会科学引文索引）：</a:t>
            </a:r>
            <a:endParaRPr lang="zh-CN" altLang="en-US" sz="2800" dirty="0">
              <a:solidFill>
                <a:srgbClr val="000000"/>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由</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南京大学中国社会科学研究评价中心</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开发研制</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检索</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中文社会科学领域</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的论文收录和文献被引用情况</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收录期刊</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500</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余种         </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25</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个大类学科</a:t>
            </a:r>
            <a:endParaRPr lang="zh-CN" altLang="en-US" sz="2400" dirty="0">
              <a:solidFill>
                <a:srgbClr val="000000"/>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数据库版本</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每两年</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更新一次</a:t>
            </a:r>
            <a:r>
              <a:rPr lang="zh-CN" altLang="en-US" sz="2400" dirty="0">
                <a:solidFill>
                  <a:srgbClr val="000000"/>
                </a:solidFill>
                <a:latin typeface="微软雅黑" panose="020B0503020204020204" charset="-122"/>
                <a:ea typeface="微软雅黑" panose="020B0503020204020204" charset="-122"/>
                <a:sym typeface="Arial" panose="020B0604020202020204" pitchFamily="34" charset="0"/>
              </a:rPr>
              <a:t>  </a:t>
            </a:r>
            <a:r>
              <a:rPr lang="zh-CN" altLang="en-US" sz="2800" dirty="0">
                <a:solidFill>
                  <a:srgbClr val="000000"/>
                </a:solidFill>
                <a:latin typeface="微软雅黑" panose="020B0503020204020204" charset="-122"/>
                <a:ea typeface="微软雅黑" panose="020B0503020204020204" charset="-122"/>
                <a:sym typeface="Arial" panose="020B0604020202020204" pitchFamily="34" charset="0"/>
              </a:rPr>
              <a:t>      </a:t>
            </a:r>
            <a:r>
              <a:rPr lang="zh-CN" altLang="en-US" sz="2800" dirty="0">
                <a:solidFill>
                  <a:srgbClr val="3366FF"/>
                </a:solidFill>
                <a:latin typeface="微软雅黑" panose="020B0503020204020204" charset="-122"/>
                <a:ea typeface="微软雅黑" panose="020B0503020204020204" charset="-122"/>
                <a:sym typeface="Arial" panose="020B0604020202020204" pitchFamily="34" charset="0"/>
              </a:rPr>
              <a:t> </a:t>
            </a:r>
            <a:endParaRPr lang="zh-CN" altLang="en-US" sz="2800" dirty="0">
              <a:solidFill>
                <a:srgbClr val="808080"/>
              </a:solidFill>
              <a:latin typeface="微软雅黑" panose="020B0503020204020204" charset="-122"/>
              <a:ea typeface="微软雅黑" panose="020B0503020204020204"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a:spLocks noGrp="1"/>
          </p:cNvSpPr>
          <p:nvPr/>
        </p:nvSpPr>
        <p:spPr>
          <a:xfrm>
            <a:off x="2176463" y="1657350"/>
            <a:ext cx="8229600" cy="3455988"/>
          </a:xfrm>
          <a:prstGeom prst="rect">
            <a:avLst/>
          </a:prstGeom>
          <a:noFill/>
          <a:ln w="9525">
            <a:noFill/>
          </a:ln>
        </p:spPr>
        <p:txBody>
          <a:bodyPr wrap="square" lIns="90170" tIns="46990" rIns="90170" bIns="46990" anchor="t"/>
          <a:lstStyle/>
          <a:p>
            <a:pPr eaLnBrk="0" hangingPunct="0">
              <a:lnSpc>
                <a:spcPct val="150000"/>
              </a:lnSpc>
              <a:spcAft>
                <a:spcPts val="2000"/>
              </a:spcAft>
            </a:pP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北大核心（PKU）：</a:t>
            </a:r>
            <a:endParaRPr lang="zh-CN" altLang="en-US" sz="2800" dirty="0">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涵盖</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各学科</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领域的</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中文学术期刊      </a:t>
            </a:r>
            <a:endPar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收录</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近2000种</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期刊             </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73</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个学科</a:t>
            </a:r>
            <a:endParaRPr lang="zh-CN" altLang="en-US" sz="2400" dirty="0">
              <a:solidFill>
                <a:srgbClr val="FFC000"/>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数据库版本</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每三年</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更新一次</a:t>
            </a:r>
            <a:r>
              <a:rPr lang="zh-CN" altLang="en-US" sz="2400" dirty="0">
                <a:latin typeface="微软雅黑" panose="020B0503020204020204" charset="-122"/>
                <a:ea typeface="微软雅黑" panose="020B0503020204020204" charset="-122"/>
                <a:sym typeface="Arial" panose="020B0604020202020204" pitchFamily="34" charset="0"/>
              </a:rPr>
              <a:t>  </a:t>
            </a:r>
            <a:r>
              <a:rPr lang="zh-CN" altLang="en-US" sz="2800" dirty="0">
                <a:latin typeface="微软雅黑" panose="020B0503020204020204" charset="-122"/>
                <a:ea typeface="微软雅黑" panose="020B0503020204020204" charset="-122"/>
                <a:sym typeface="Arial" panose="020B0604020202020204" pitchFamily="34" charset="0"/>
              </a:rPr>
              <a:t>     </a:t>
            </a:r>
            <a:endParaRPr lang="zh-CN" altLang="en-US" sz="2800" dirty="0">
              <a:solidFill>
                <a:srgbClr val="FF0000"/>
              </a:solidFill>
              <a:latin typeface="微软雅黑" panose="020B0503020204020204" charset="-122"/>
              <a:ea typeface="微软雅黑" panose="020B0503020204020204" charset="-122"/>
              <a:sym typeface="Arial" panose="020B0604020202020204" pitchFamily="34" charset="0"/>
            </a:endParaRPr>
          </a:p>
          <a:p>
            <a:pPr eaLnBrk="0" hangingPunct="0">
              <a:spcBef>
                <a:spcPct val="20000"/>
              </a:spcBef>
            </a:pPr>
            <a:endParaRPr lang="zh-CN" altLang="en-US" sz="2800" dirty="0">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a:spLocks noGrp="1"/>
          </p:cNvSpPr>
          <p:nvPr/>
        </p:nvSpPr>
        <p:spPr>
          <a:xfrm>
            <a:off x="1906588" y="1139190"/>
            <a:ext cx="8229600" cy="3455988"/>
          </a:xfrm>
          <a:prstGeom prst="rect">
            <a:avLst/>
          </a:prstGeom>
          <a:noFill/>
          <a:ln w="9525">
            <a:noFill/>
          </a:ln>
        </p:spPr>
        <p:txBody>
          <a:bodyPr wrap="square" lIns="90170" tIns="46990" rIns="90170" bIns="46990" anchor="t"/>
          <a:lstStyle/>
          <a:p>
            <a:pPr eaLnBrk="0" hangingPunct="0">
              <a:lnSpc>
                <a:spcPct val="150000"/>
              </a:lnSpc>
              <a:spcAft>
                <a:spcPts val="2000"/>
              </a:spcAft>
            </a:pP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人大转载：</a:t>
            </a:r>
            <a:endParaRPr lang="zh-CN" altLang="en-US" sz="2800" dirty="0">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囊括了政治学与社会学类、哲学类、法律类、经济学与经济管理类、教育类、文学与艺术类、历史学类、文化信息传播类以及其他类。 </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分为</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全文转载、</a:t>
            </a:r>
            <a:r>
              <a:rPr lang="en-US" altLang="zh-CN" sz="2400" dirty="0">
                <a:solidFill>
                  <a:srgbClr val="3366FF"/>
                </a:solidFill>
                <a:latin typeface="微软雅黑" panose="020B0503020204020204" charset="-122"/>
                <a:ea typeface="微软雅黑" panose="020B0503020204020204" charset="-122"/>
                <a:sym typeface="Arial" panose="020B0604020202020204" pitchFamily="34" charset="0"/>
              </a:rPr>
              <a:t>文摘转载、目录索引转载</a:t>
            </a:r>
            <a:endPar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收录</a:t>
            </a:r>
            <a:r>
              <a:rPr lang="en-US" altLang="zh-CN" sz="2400" dirty="0">
                <a:solidFill>
                  <a:srgbClr val="3366FF"/>
                </a:solidFill>
                <a:latin typeface="微软雅黑" panose="020B0503020204020204" charset="-122"/>
                <a:ea typeface="微软雅黑" panose="020B0503020204020204" charset="-122"/>
                <a:sym typeface="Arial" panose="020B0604020202020204" pitchFamily="34" charset="0"/>
              </a:rPr>
              <a:t>136</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种</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期刊  其中</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8种</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原发刊</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Grp="1"/>
          </p:cNvSpPr>
          <p:nvPr/>
        </p:nvSpPr>
        <p:spPr>
          <a:xfrm>
            <a:off x="1879600" y="1247775"/>
            <a:ext cx="8361363" cy="3900488"/>
          </a:xfrm>
          <a:prstGeom prst="rect">
            <a:avLst/>
          </a:prstGeom>
          <a:noFill/>
          <a:ln w="9525">
            <a:noFill/>
          </a:ln>
        </p:spPr>
        <p:txBody>
          <a:bodyPr wrap="square" lIns="90170" tIns="46990" rIns="90170" bIns="46990" anchor="t"/>
          <a:lstStyle/>
          <a:p>
            <a:pPr eaLnBrk="0" fontAlgn="base" hangingPunct="0">
              <a:lnSpc>
                <a:spcPct val="150000"/>
              </a:lnSpc>
              <a:spcBef>
                <a:spcPts val="0"/>
              </a:spcBef>
              <a:spcAft>
                <a:spcPts val="2000"/>
              </a:spcAft>
            </a:pPr>
            <a:r>
              <a:rPr lang="zh-CN" altLang="en-US" sz="2800" strike="noStrike" noProof="1">
                <a:solidFill>
                  <a:srgbClr val="FF9900"/>
                </a:solidFill>
                <a:latin typeface="微软雅黑" panose="020B0503020204020204" charset="-122"/>
                <a:ea typeface="微软雅黑" panose="020B0503020204020204" charset="-122"/>
                <a:cs typeface="+mn-cs"/>
                <a:sym typeface="Arial" panose="020B0604020202020204" pitchFamily="34" charset="0"/>
              </a:rPr>
              <a:t>SCI（科学引文索引）：</a:t>
            </a:r>
            <a:r>
              <a:rPr lang="zh-CN" altLang="en-US" sz="2800" strike="noStrike" noProof="1">
                <a:latin typeface="微软雅黑" panose="020B0503020204020204" charset="-122"/>
                <a:ea typeface="微软雅黑" panose="020B0503020204020204" charset="-122"/>
                <a:cs typeface="+mn-cs"/>
                <a:sym typeface="Arial" panose="020B0604020202020204" pitchFamily="34" charset="0"/>
              </a:rPr>
              <a:t>             </a:t>
            </a:r>
            <a:endParaRPr lang="zh-CN" altLang="zh-CN" sz="2800" strike="noStrike" noProof="1">
              <a:latin typeface="微软雅黑" panose="020B0503020204020204" charset="-122"/>
              <a:ea typeface="微软雅黑" panose="020B0503020204020204" charset="-122"/>
              <a:sym typeface="Arial" panose="020B0604020202020204" pitchFamily="34" charset="0"/>
            </a:endParaRPr>
          </a:p>
          <a:p>
            <a:pPr marL="800100" lvl="1" indent="-342900" eaLnBrk="0" fontAlgn="base" hangingPunct="0">
              <a:lnSpc>
                <a:spcPct val="150000"/>
              </a:lnSpc>
              <a:buFont typeface="Wingdings" panose="05000000000000000000" charset="0"/>
              <a:buChar char=""/>
            </a:pPr>
            <a:r>
              <a:rPr lang="zh-CN" altLang="en-US" sz="24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由美国科学信息研究所(ISI)创办出版的</a:t>
            </a:r>
            <a:r>
              <a:rPr lang="zh-CN" altLang="en-US" sz="2400" strike="noStrike" noProof="1">
                <a:solidFill>
                  <a:srgbClr val="3366FF"/>
                </a:solidFill>
                <a:latin typeface="微软雅黑" panose="020B0503020204020204" charset="-122"/>
                <a:ea typeface="微软雅黑" panose="020B0503020204020204" charset="-122"/>
                <a:cs typeface="+mn-cs"/>
                <a:sym typeface="Arial" panose="020B0604020202020204" pitchFamily="34" charset="0"/>
              </a:rPr>
              <a:t>引文分析工具</a:t>
            </a:r>
            <a:endParaRPr lang="zh-CN" altLang="en-US" sz="2400" strike="noStrike" noProof="1">
              <a:latin typeface="微软雅黑" panose="020B0503020204020204" charset="-122"/>
              <a:ea typeface="微软雅黑" panose="020B0503020204020204" charset="-122"/>
              <a:sym typeface="Arial" panose="020B0604020202020204" pitchFamily="34" charset="0"/>
            </a:endParaRPr>
          </a:p>
          <a:p>
            <a:pPr marL="800100" lvl="1" indent="-342900" eaLnBrk="0" fontAlgn="base" hangingPunct="0">
              <a:lnSpc>
                <a:spcPct val="150000"/>
              </a:lnSpc>
              <a:buFont typeface="Wingdings" panose="05000000000000000000" charset="0"/>
              <a:buChar char=""/>
            </a:pPr>
            <a:r>
              <a:rPr lang="zh-CN" altLang="en-US" sz="24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主要收录</a:t>
            </a:r>
            <a:r>
              <a:rPr lang="zh-CN" altLang="en-US" sz="2400" strike="noStrike" noProof="1">
                <a:solidFill>
                  <a:srgbClr val="3366FF"/>
                </a:solidFill>
                <a:latin typeface="微软雅黑" panose="020B0503020204020204" charset="-122"/>
                <a:ea typeface="微软雅黑" panose="020B0503020204020204" charset="-122"/>
                <a:cs typeface="+mn-cs"/>
                <a:sym typeface="Arial" panose="020B0604020202020204" pitchFamily="34" charset="0"/>
              </a:rPr>
              <a:t>自然科学</a:t>
            </a:r>
            <a:r>
              <a:rPr lang="zh-CN" altLang="en-US" sz="24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a:t>
            </a:r>
            <a:r>
              <a:rPr lang="zh-CN" altLang="en-US" sz="2400" strike="noStrike" noProof="1">
                <a:solidFill>
                  <a:srgbClr val="3366FF"/>
                </a:solidFill>
                <a:latin typeface="微软雅黑" panose="020B0503020204020204" charset="-122"/>
                <a:ea typeface="微软雅黑" panose="020B0503020204020204" charset="-122"/>
                <a:cs typeface="+mn-cs"/>
                <a:sym typeface="Arial" panose="020B0604020202020204" pitchFamily="34" charset="0"/>
              </a:rPr>
              <a:t>工程技术</a:t>
            </a:r>
            <a:r>
              <a:rPr lang="zh-CN" altLang="en-US" sz="24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领域最具影响力的期刊</a:t>
            </a:r>
            <a:endParaRPr lang="zh-CN" altLang="en-US" sz="2400" strike="noStrike" noProof="1">
              <a:solidFill>
                <a:srgbClr val="808080"/>
              </a:solidFill>
              <a:latin typeface="微软雅黑" panose="020B0503020204020204" charset="-122"/>
              <a:ea typeface="微软雅黑" panose="020B0503020204020204" charset="-122"/>
              <a:sym typeface="Arial" panose="020B0604020202020204" pitchFamily="34" charset="0"/>
            </a:endParaRPr>
          </a:p>
          <a:p>
            <a:pPr eaLnBrk="0" fontAlgn="base" hangingPunct="0">
              <a:lnSpc>
                <a:spcPct val="150000"/>
              </a:lnSpc>
              <a:spcBef>
                <a:spcPts val="1000"/>
              </a:spcBef>
              <a:spcAft>
                <a:spcPts val="1000"/>
              </a:spcAft>
            </a:pPr>
            <a:r>
              <a:rPr lang="zh-CN" altLang="en-US" sz="2800" strike="noStrike" noProof="1">
                <a:solidFill>
                  <a:srgbClr val="FF9900"/>
                </a:solidFill>
                <a:latin typeface="微软雅黑" panose="020B0503020204020204" charset="-122"/>
                <a:ea typeface="微软雅黑" panose="020B0503020204020204" charset="-122"/>
                <a:cs typeface="+mn-cs"/>
                <a:sym typeface="Arial" panose="020B0604020202020204" pitchFamily="34" charset="0"/>
              </a:rPr>
              <a:t>SCI-E: </a:t>
            </a:r>
            <a:r>
              <a:rPr lang="zh-CN" altLang="en-US" sz="27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科学引文索引扩展版（即</a:t>
            </a:r>
            <a:r>
              <a:rPr lang="zh-CN" altLang="en-US" sz="2700" strike="noStrike" noProof="1">
                <a:solidFill>
                  <a:srgbClr val="3366FF"/>
                </a:solidFill>
                <a:latin typeface="微软雅黑" panose="020B0503020204020204" charset="-122"/>
                <a:ea typeface="微软雅黑" panose="020B0503020204020204" charset="-122"/>
                <a:cs typeface="+mn-cs"/>
                <a:sym typeface="Arial" panose="020B0604020202020204" pitchFamily="34" charset="0"/>
              </a:rPr>
              <a:t>网络版</a:t>
            </a:r>
            <a:r>
              <a:rPr lang="zh-CN" altLang="en-US" sz="27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a:t>
            </a:r>
            <a:endParaRPr lang="zh-CN" altLang="en-US" sz="2700" strike="noStrike" noProof="1">
              <a:solidFill>
                <a:srgbClr val="808080"/>
              </a:solidFill>
              <a:latin typeface="微软雅黑" panose="020B0503020204020204" charset="-122"/>
              <a:ea typeface="微软雅黑" panose="020B0503020204020204" charset="-122"/>
              <a:sym typeface="Arial" panose="020B0604020202020204" pitchFamily="34" charset="0"/>
            </a:endParaRPr>
          </a:p>
          <a:p>
            <a:pPr lvl="1" eaLnBrk="0" fontAlgn="base" hangingPunct="0">
              <a:lnSpc>
                <a:spcPct val="150000"/>
              </a:lnSpc>
              <a:buFont typeface="Wingdings" panose="05000000000000000000" charset="0"/>
              <a:buChar char=""/>
            </a:pPr>
            <a:r>
              <a:rPr lang="zh-CN" altLang="en-US" sz="24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 目前收录</a:t>
            </a:r>
            <a:r>
              <a:rPr lang="en-US" sz="2400" strike="noStrike" noProof="1">
                <a:solidFill>
                  <a:srgbClr val="3366FF"/>
                </a:solidFill>
                <a:latin typeface="微软雅黑" panose="020B0503020204020204" charset="-122"/>
                <a:ea typeface="微软雅黑" panose="020B0503020204020204" charset="-122"/>
                <a:cs typeface="+mn-cs"/>
                <a:sym typeface="Arial" panose="020B0604020202020204" pitchFamily="34" charset="0"/>
              </a:rPr>
              <a:t>9200</a:t>
            </a:r>
            <a:r>
              <a:rPr lang="zh-CN" altLang="en-US" sz="2400" strike="noStrike" noProof="1">
                <a:solidFill>
                  <a:srgbClr val="3366FF"/>
                </a:solidFill>
                <a:latin typeface="微软雅黑" panose="020B0503020204020204" charset="-122"/>
                <a:ea typeface="微软雅黑" panose="020B0503020204020204" charset="-122"/>
                <a:cs typeface="+mn-cs"/>
                <a:sym typeface="Arial" panose="020B0604020202020204" pitchFamily="34" charset="0"/>
              </a:rPr>
              <a:t>余种</a:t>
            </a:r>
            <a:r>
              <a:rPr lang="zh-CN" altLang="en-US" sz="24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期刊，分为</a:t>
            </a:r>
            <a:r>
              <a:rPr lang="zh-CN" altLang="en-US" sz="2400" strike="noStrike" noProof="1">
                <a:solidFill>
                  <a:srgbClr val="3366FF"/>
                </a:solidFill>
                <a:latin typeface="微软雅黑" panose="020B0503020204020204" charset="-122"/>
                <a:ea typeface="微软雅黑" panose="020B0503020204020204" charset="-122"/>
                <a:cs typeface="+mn-cs"/>
                <a:sym typeface="Arial" panose="020B0604020202020204" pitchFamily="34" charset="0"/>
              </a:rPr>
              <a:t>17</a:t>
            </a:r>
            <a:r>
              <a:rPr lang="en-US" altLang="zh-CN" sz="2400" strike="noStrike" noProof="1">
                <a:solidFill>
                  <a:srgbClr val="3366FF"/>
                </a:solidFill>
                <a:latin typeface="微软雅黑" panose="020B0503020204020204" charset="-122"/>
                <a:ea typeface="微软雅黑" panose="020B0503020204020204" charset="-122"/>
                <a:cs typeface="+mn-cs"/>
                <a:sym typeface="Arial" panose="020B0604020202020204" pitchFamily="34" charset="0"/>
              </a:rPr>
              <a:t>8</a:t>
            </a:r>
            <a:r>
              <a:rPr lang="zh-CN" altLang="en-US" sz="24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个学科</a:t>
            </a:r>
            <a:endParaRPr lang="zh-CN" altLang="en-US" sz="2400" strike="noStrike" noProof="1">
              <a:solidFill>
                <a:srgbClr val="808080"/>
              </a:solidFill>
              <a:latin typeface="微软雅黑" panose="020B0503020204020204" charset="-122"/>
              <a:ea typeface="微软雅黑" panose="020B0503020204020204" charset="-122"/>
              <a:sym typeface="Arial" panose="020B0604020202020204" pitchFamily="34" charset="0"/>
            </a:endParaRPr>
          </a:p>
          <a:p>
            <a:pPr marL="800100" lvl="1" indent="-342900" eaLnBrk="0" fontAlgn="base" hangingPunct="0">
              <a:lnSpc>
                <a:spcPct val="150000"/>
              </a:lnSpc>
              <a:buFont typeface="Wingdings" panose="05000000000000000000" charset="0"/>
              <a:buChar char=""/>
            </a:pPr>
            <a:r>
              <a:rPr lang="zh-CN" altLang="en-US" sz="24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数据库版本</a:t>
            </a:r>
            <a:r>
              <a:rPr lang="zh-CN" altLang="en-US" sz="2400" strike="noStrike" noProof="1">
                <a:solidFill>
                  <a:srgbClr val="3366FF"/>
                </a:solidFill>
                <a:latin typeface="微软雅黑" panose="020B0503020204020204" charset="-122"/>
                <a:ea typeface="微软雅黑" panose="020B0503020204020204" charset="-122"/>
                <a:cs typeface="+mn-cs"/>
                <a:sym typeface="Arial" panose="020B0604020202020204" pitchFamily="34" charset="0"/>
              </a:rPr>
              <a:t>每一年</a:t>
            </a:r>
            <a:r>
              <a:rPr lang="zh-CN" altLang="en-US" sz="2400" strike="noStrike" noProof="1">
                <a:solidFill>
                  <a:srgbClr val="808080"/>
                </a:solidFill>
                <a:latin typeface="微软雅黑" panose="020B0503020204020204" charset="-122"/>
                <a:ea typeface="微软雅黑" panose="020B0503020204020204" charset="-122"/>
                <a:cs typeface="+mn-cs"/>
                <a:sym typeface="Arial" panose="020B0604020202020204" pitchFamily="34" charset="0"/>
              </a:rPr>
              <a:t>更新一次</a:t>
            </a:r>
            <a:endParaRPr lang="zh-CN" altLang="en-US" sz="2400" strike="noStrike" noProof="1">
              <a:solidFill>
                <a:srgbClr val="808080"/>
              </a:solidFill>
              <a:latin typeface="微软雅黑" panose="020B0503020204020204" charset="-122"/>
              <a:ea typeface="微软雅黑" panose="020B0503020204020204"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文本占位符 19457"/>
          <p:cNvSpPr>
            <a:spLocks noGrp="1"/>
          </p:cNvSpPr>
          <p:nvPr/>
        </p:nvSpPr>
        <p:spPr>
          <a:xfrm>
            <a:off x="1952625" y="1114425"/>
            <a:ext cx="8483600" cy="4900613"/>
          </a:xfrm>
          <a:prstGeom prst="rect">
            <a:avLst/>
          </a:prstGeom>
          <a:noFill/>
          <a:ln w="9525">
            <a:noFill/>
          </a:ln>
        </p:spPr>
        <p:txBody>
          <a:bodyPr lIns="90170" tIns="46990" rIns="90170" bIns="46990" anchor="t"/>
          <a:lstStyle/>
          <a:p>
            <a:pPr eaLnBrk="0" hangingPunct="0">
              <a:lnSpc>
                <a:spcPct val="150000"/>
              </a:lnSpc>
            </a:pP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SSCI（社会科学引文索引）：</a:t>
            </a:r>
            <a:endParaRPr lang="zh-CN" altLang="en-US" sz="2400" dirty="0">
              <a:solidFill>
                <a:srgbClr val="FFC000"/>
              </a:solidFill>
              <a:latin typeface="微软雅黑" panose="020B0503020204020204" charset="-122"/>
              <a:ea typeface="微软雅黑" panose="020B0503020204020204" charset="-122"/>
              <a:sym typeface="Arial" panose="020B0604020202020204" pitchFamily="34" charset="0"/>
            </a:endParaRPr>
          </a:p>
          <a:p>
            <a:pPr marL="1257300" lvl="2"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主要收录</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社会科学</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领域最具影响力的重要期刊</a:t>
            </a:r>
            <a:endParaRPr lang="zh-CN" altLang="en-US" sz="2400" dirty="0">
              <a:solidFill>
                <a:srgbClr val="FF0000"/>
              </a:solidFill>
              <a:latin typeface="微软雅黑" panose="020B0503020204020204" charset="-122"/>
              <a:ea typeface="微软雅黑" panose="020B0503020204020204" charset="-122"/>
              <a:sym typeface="Arial" panose="020B0604020202020204" pitchFamily="34" charset="0"/>
            </a:endParaRPr>
          </a:p>
          <a:p>
            <a:pPr marL="1257300" lvl="2"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收录期刊</a:t>
            </a:r>
            <a:r>
              <a:rPr lang="en-US" altLang="zh-CN" sz="2400" dirty="0">
                <a:solidFill>
                  <a:srgbClr val="3366FF"/>
                </a:solidFill>
                <a:latin typeface="微软雅黑" panose="020B0503020204020204" charset="-122"/>
                <a:ea typeface="微软雅黑" panose="020B0503020204020204" charset="-122"/>
                <a:sym typeface="Arial" panose="020B0604020202020204" pitchFamily="34" charset="0"/>
              </a:rPr>
              <a:t>34</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00余种            5</a:t>
            </a:r>
            <a:r>
              <a:rPr lang="en-US" altLang="zh-CN" sz="2400" dirty="0">
                <a:solidFill>
                  <a:srgbClr val="3366FF"/>
                </a:solidFill>
                <a:latin typeface="微软雅黑" panose="020B0503020204020204" charset="-122"/>
                <a:ea typeface="微软雅黑" panose="020B0503020204020204" charset="-122"/>
                <a:sym typeface="Arial" panose="020B0604020202020204" pitchFamily="34" charset="0"/>
              </a:rPr>
              <a:t>8</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个学科</a:t>
            </a:r>
            <a:endParaRPr lang="zh-CN" altLang="en-US" sz="2400" dirty="0">
              <a:solidFill>
                <a:srgbClr val="808080"/>
              </a:solidFill>
              <a:latin typeface="微软雅黑" panose="020B0503020204020204" charset="-122"/>
              <a:ea typeface="微软雅黑" panose="020B0503020204020204" charset="-122"/>
            </a:endParaRPr>
          </a:p>
          <a:p>
            <a:pPr marL="1257300" lvl="2" indent="-342900" eaLnBrk="0" hangingPunct="0">
              <a:lnSpc>
                <a:spcPct val="110000"/>
              </a:lnSpc>
              <a:spcBef>
                <a:spcPct val="20000"/>
              </a:spcBef>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数据库版本</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每一年</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更新一次</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eaLnBrk="0" hangingPunct="0">
              <a:lnSpc>
                <a:spcPct val="150000"/>
              </a:lnSpc>
              <a:spcBef>
                <a:spcPct val="20000"/>
              </a:spcBef>
              <a:buFont typeface="Wingdings" panose="05000000000000000000" charset="0"/>
              <a:buNone/>
            </a:pP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A&amp;HCI(艺术与人文科学索引)：</a:t>
            </a:r>
            <a:endPar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endParaRPr>
          </a:p>
          <a:p>
            <a:pPr marL="1257300" lvl="2"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主要收录</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艺术与人文社科</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领域最具影响力的重要期刊</a:t>
            </a:r>
            <a:endParaRPr lang="zh-CN" altLang="en-US" sz="2400" dirty="0">
              <a:solidFill>
                <a:srgbClr val="FF0000"/>
              </a:solidFill>
              <a:latin typeface="微软雅黑" panose="020B0503020204020204" charset="-122"/>
              <a:ea typeface="微软雅黑" panose="020B0503020204020204" charset="-122"/>
              <a:sym typeface="Arial" panose="020B0604020202020204" pitchFamily="34" charset="0"/>
            </a:endParaRPr>
          </a:p>
          <a:p>
            <a:pPr marL="1257300" lvl="2"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收录期刊近</a:t>
            </a:r>
            <a:r>
              <a:rPr lang="en-US" sz="2400" dirty="0">
                <a:solidFill>
                  <a:srgbClr val="3366FF"/>
                </a:solidFill>
                <a:latin typeface="微软雅黑" panose="020B0503020204020204" charset="-122"/>
                <a:ea typeface="微软雅黑" panose="020B0503020204020204" charset="-122"/>
                <a:sym typeface="Arial" panose="020B0604020202020204" pitchFamily="34" charset="0"/>
              </a:rPr>
              <a:t>1800</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种            </a:t>
            </a:r>
            <a:r>
              <a:rPr lang="en-US" altLang="zh-CN" sz="2400" dirty="0">
                <a:solidFill>
                  <a:srgbClr val="3366FF"/>
                </a:solidFill>
                <a:latin typeface="微软雅黑" panose="020B0503020204020204" charset="-122"/>
                <a:ea typeface="微软雅黑" panose="020B0503020204020204" charset="-122"/>
                <a:sym typeface="Arial" panose="020B0604020202020204" pitchFamily="34" charset="0"/>
              </a:rPr>
              <a:t>28</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个学科</a:t>
            </a:r>
            <a:endParaRPr lang="zh-CN" altLang="en-US" sz="2400" dirty="0">
              <a:solidFill>
                <a:srgbClr val="808080"/>
              </a:solidFill>
              <a:latin typeface="微软雅黑" panose="020B0503020204020204" charset="-122"/>
              <a:ea typeface="微软雅黑" panose="020B0503020204020204" charset="-122"/>
            </a:endParaRPr>
          </a:p>
          <a:p>
            <a:pPr marL="1257300" lvl="2" indent="-342900" eaLnBrk="0" hangingPunct="0">
              <a:lnSpc>
                <a:spcPct val="110000"/>
              </a:lnSpc>
              <a:spcBef>
                <a:spcPct val="20000"/>
              </a:spcBef>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数据库版本</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每一年</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更新一次</a:t>
            </a:r>
            <a:endParaRPr lang="zh-CN" altLang="en-US" sz="2400" dirty="0">
              <a:solidFill>
                <a:srgbClr val="FF9900"/>
              </a:solidFill>
              <a:latin typeface="微软雅黑" panose="020B0503020204020204" charset="-122"/>
              <a:ea typeface="微软雅黑" panose="020B0503020204020204"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3"/>
          <p:cNvSpPr>
            <a:spLocks noGrp="1"/>
          </p:cNvSpPr>
          <p:nvPr/>
        </p:nvSpPr>
        <p:spPr>
          <a:xfrm>
            <a:off x="2465388" y="1549400"/>
            <a:ext cx="7259637" cy="3759200"/>
          </a:xfrm>
          <a:prstGeom prst="rect">
            <a:avLst/>
          </a:prstGeom>
          <a:noFill/>
          <a:ln w="9525">
            <a:noFill/>
          </a:ln>
        </p:spPr>
        <p:txBody>
          <a:bodyPr wrap="square" lIns="90170" tIns="46990" rIns="90170" bIns="46990" anchor="t"/>
          <a:lstStyle/>
          <a:p>
            <a:pPr eaLnBrk="0" hangingPunct="0">
              <a:spcBef>
                <a:spcPts val="25"/>
              </a:spcBef>
              <a:spcAft>
                <a:spcPts val="2000"/>
              </a:spcAft>
            </a:pPr>
            <a:r>
              <a:rPr lang="en-US" altLang="zh-CN" sz="2800" dirty="0">
                <a:solidFill>
                  <a:srgbClr val="FF9900"/>
                </a:solidFill>
                <a:latin typeface="微软雅黑" panose="020B0503020204020204" charset="-122"/>
                <a:ea typeface="微软雅黑" panose="020B0503020204020204" charset="-122"/>
                <a:sym typeface="Arial" panose="020B0604020202020204" pitchFamily="34" charset="0"/>
              </a:rPr>
              <a:t>EI</a:t>
            </a: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a:t>
            </a:r>
            <a:r>
              <a:rPr lang="en-US" altLang="zh-CN" sz="2800" dirty="0">
                <a:solidFill>
                  <a:srgbClr val="FF9900"/>
                </a:solidFill>
                <a:latin typeface="微软雅黑" panose="020B0503020204020204" charset="-122"/>
                <a:ea typeface="微软雅黑" panose="020B0503020204020204" charset="-122"/>
                <a:sym typeface="Arial" panose="020B0604020202020204" pitchFamily="34" charset="0"/>
              </a:rPr>
              <a:t>工程索引</a:t>
            </a: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a:t>
            </a:r>
            <a:r>
              <a:rPr lang="zh-CN" altLang="en-US" sz="2800" dirty="0">
                <a:latin typeface="微软雅黑" panose="020B0503020204020204" charset="-122"/>
                <a:ea typeface="微软雅黑" panose="020B0503020204020204" charset="-122"/>
                <a:sym typeface="Arial" panose="020B0604020202020204" pitchFamily="34" charset="0"/>
              </a:rPr>
              <a:t> </a:t>
            </a:r>
            <a:endParaRPr lang="zh-CN" altLang="en-US" sz="2800" dirty="0">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历史</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最悠久</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的</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综合性检索工具</a:t>
            </a:r>
            <a:endParaRPr lang="zh-CN" altLang="en-US" sz="2400" dirty="0">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收录内容涉及</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工程技术</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各个领域，如</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机械制造、土木、建筑、矿业、冶金、电工、电子、计算机、自动控制、动力、金属工艺、水利</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等</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800100" lvl="1" indent="-3429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主要收录国际</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期刊</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及</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会议</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论文</a:t>
            </a:r>
            <a:endParaRPr lang="zh-CN" altLang="en-US" sz="2800" dirty="0">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内容占位符 3"/>
          <p:cNvSpPr>
            <a:spLocks noGrp="1"/>
          </p:cNvSpPr>
          <p:nvPr/>
        </p:nvSpPr>
        <p:spPr>
          <a:xfrm>
            <a:off x="2039620" y="1273810"/>
            <a:ext cx="8996680" cy="5276850"/>
          </a:xfrm>
          <a:prstGeom prst="rect">
            <a:avLst/>
          </a:prstGeom>
          <a:noFill/>
          <a:ln w="9525">
            <a:noFill/>
          </a:ln>
        </p:spPr>
        <p:txBody>
          <a:bodyPr anchor="t"/>
          <a:lstStyle/>
          <a:p>
            <a:pPr marL="85725" indent="0" algn="just">
              <a:lnSpc>
                <a:spcPct val="140000"/>
              </a:lnSpc>
              <a:spcBef>
                <a:spcPts val="25"/>
              </a:spcBef>
              <a:spcAft>
                <a:spcPts val="25"/>
              </a:spcAft>
              <a:buClr>
                <a:srgbClr val="FF0000"/>
              </a:buClr>
              <a:buSzPct val="80000"/>
              <a:buFont typeface="Wingdings" panose="05000000000000000000" pitchFamily="2" charset="2"/>
              <a:buNone/>
            </a:pPr>
            <a:r>
              <a:rPr lang="zh-CN" altLang="en-US" sz="2000" b="0" dirty="0">
                <a:solidFill>
                  <a:srgbClr val="FF0000"/>
                </a:solidFill>
                <a:latin typeface="微软雅黑" panose="020B0503020204020204" charset="-122"/>
                <a:ea typeface="微软雅黑" panose="020B0503020204020204" charset="-122"/>
                <a:cs typeface="微软雅黑" panose="020B0503020204020204" charset="-122"/>
              </a:rPr>
              <a:t>成立时间：</a:t>
            </a:r>
            <a:r>
              <a:rPr lang="en-US" altLang="zh-CN" sz="2000" b="0" dirty="0">
                <a:latin typeface="微软雅黑" panose="020B0503020204020204" charset="-122"/>
                <a:ea typeface="微软雅黑" panose="020B0503020204020204" charset="-122"/>
                <a:cs typeface="微软雅黑" panose="020B0503020204020204" charset="-122"/>
              </a:rPr>
              <a:t>1958</a:t>
            </a:r>
            <a:r>
              <a:rPr lang="zh-CN" altLang="en-US" sz="2000" b="0" dirty="0">
                <a:latin typeface="微软雅黑" panose="020B0503020204020204" charset="-122"/>
                <a:ea typeface="微软雅黑" panose="020B0503020204020204" charset="-122"/>
                <a:cs typeface="微软雅黑" panose="020B0503020204020204" charset="-122"/>
              </a:rPr>
              <a:t>年</a:t>
            </a:r>
            <a:endParaRPr lang="zh-CN" altLang="en-US" sz="2000" b="0" dirty="0">
              <a:latin typeface="微软雅黑" panose="020B0503020204020204" charset="-122"/>
              <a:ea typeface="微软雅黑" panose="020B0503020204020204" charset="-122"/>
              <a:cs typeface="微软雅黑" panose="020B0503020204020204" charset="-122"/>
            </a:endParaRPr>
          </a:p>
          <a:p>
            <a:pPr marL="85725" indent="0" algn="just">
              <a:lnSpc>
                <a:spcPct val="140000"/>
              </a:lnSpc>
              <a:spcBef>
                <a:spcPts val="25"/>
              </a:spcBef>
              <a:spcAft>
                <a:spcPts val="25"/>
              </a:spcAft>
              <a:buClr>
                <a:srgbClr val="FF0000"/>
              </a:buClr>
              <a:buSzPct val="80000"/>
              <a:buFont typeface="Wingdings" panose="05000000000000000000" pitchFamily="2" charset="2"/>
              <a:buNone/>
            </a:pPr>
            <a:r>
              <a:rPr lang="zh-CN" altLang="en-US" sz="2000" b="0" dirty="0">
                <a:solidFill>
                  <a:srgbClr val="FF0000"/>
                </a:solidFill>
                <a:latin typeface="微软雅黑" panose="020B0503020204020204" charset="-122"/>
                <a:ea typeface="微软雅黑" panose="020B0503020204020204" charset="-122"/>
                <a:cs typeface="微软雅黑" panose="020B0503020204020204" charset="-122"/>
              </a:rPr>
              <a:t>构      成：</a:t>
            </a:r>
            <a:r>
              <a:rPr lang="zh-CN" altLang="en-US" sz="2000" b="0" dirty="0">
                <a:latin typeface="微软雅黑" panose="020B0503020204020204" charset="-122"/>
                <a:ea typeface="微软雅黑" panose="020B0503020204020204" charset="-122"/>
                <a:cs typeface="微软雅黑" panose="020B0503020204020204" charset="-122"/>
              </a:rPr>
              <a:t>由雁塔校区图书馆和临潼校区图书馆组成。</a:t>
            </a:r>
            <a:endParaRPr lang="zh-CN" altLang="en-US" sz="2000" b="0" dirty="0">
              <a:latin typeface="微软雅黑" panose="020B0503020204020204" charset="-122"/>
              <a:ea typeface="微软雅黑" panose="020B0503020204020204" charset="-122"/>
              <a:cs typeface="微软雅黑" panose="020B0503020204020204" charset="-122"/>
            </a:endParaRPr>
          </a:p>
          <a:p>
            <a:pPr marL="85725" indent="0" algn="just">
              <a:lnSpc>
                <a:spcPct val="140000"/>
              </a:lnSpc>
              <a:spcBef>
                <a:spcPts val="25"/>
              </a:spcBef>
              <a:spcAft>
                <a:spcPts val="25"/>
              </a:spcAft>
              <a:buClr>
                <a:srgbClr val="FF0000"/>
              </a:buClr>
              <a:buSzPct val="80000"/>
              <a:buFont typeface="Wingdings" panose="05000000000000000000" pitchFamily="2" charset="2"/>
              <a:buNone/>
            </a:pPr>
            <a:r>
              <a:rPr lang="zh-CN" altLang="en-US" sz="2000" b="0" dirty="0">
                <a:solidFill>
                  <a:srgbClr val="FF0000"/>
                </a:solidFill>
                <a:latin typeface="微软雅黑" panose="020B0503020204020204" charset="-122"/>
                <a:ea typeface="微软雅黑" panose="020B0503020204020204" charset="-122"/>
                <a:cs typeface="微软雅黑" panose="020B0503020204020204" charset="-122"/>
              </a:rPr>
              <a:t>总  面 积：</a:t>
            </a:r>
            <a:r>
              <a:rPr lang="en-US" altLang="zh-CN" sz="2000" b="0" dirty="0">
                <a:latin typeface="微软雅黑" panose="020B0503020204020204" charset="-122"/>
                <a:ea typeface="微软雅黑" panose="020B0503020204020204" charset="-122"/>
                <a:cs typeface="微软雅黑" panose="020B0503020204020204" charset="-122"/>
              </a:rPr>
              <a:t>5.85</a:t>
            </a:r>
            <a:r>
              <a:rPr lang="zh-CN" altLang="en-US" sz="2000" b="0" dirty="0">
                <a:latin typeface="微软雅黑" panose="020B0503020204020204" charset="-122"/>
                <a:ea typeface="微软雅黑" panose="020B0503020204020204" charset="-122"/>
                <a:cs typeface="微软雅黑" panose="020B0503020204020204" charset="-122"/>
              </a:rPr>
              <a:t>万平方米</a:t>
            </a:r>
            <a:endParaRPr lang="zh-CN" altLang="en-US" sz="2000" b="0" dirty="0">
              <a:latin typeface="微软雅黑" panose="020B0503020204020204" charset="-122"/>
              <a:ea typeface="微软雅黑" panose="020B0503020204020204" charset="-122"/>
              <a:cs typeface="微软雅黑" panose="020B0503020204020204" charset="-122"/>
            </a:endParaRPr>
          </a:p>
          <a:p>
            <a:pPr marL="85725" indent="0" algn="just">
              <a:lnSpc>
                <a:spcPct val="140000"/>
              </a:lnSpc>
              <a:spcBef>
                <a:spcPts val="25"/>
              </a:spcBef>
              <a:spcAft>
                <a:spcPts val="25"/>
              </a:spcAft>
              <a:buClr>
                <a:srgbClr val="FF0000"/>
              </a:buClr>
              <a:buSzPct val="80000"/>
              <a:buFont typeface="Wingdings" panose="05000000000000000000" pitchFamily="2" charset="2"/>
              <a:buNone/>
            </a:pPr>
            <a:r>
              <a:rPr lang="zh-CN" altLang="en-US" sz="2000" b="0" dirty="0">
                <a:solidFill>
                  <a:srgbClr val="FF0000"/>
                </a:solidFill>
                <a:latin typeface="微软雅黑" panose="020B0503020204020204" charset="-122"/>
                <a:ea typeface="微软雅黑" panose="020B0503020204020204" charset="-122"/>
                <a:cs typeface="微软雅黑" panose="020B0503020204020204" charset="-122"/>
              </a:rPr>
              <a:t>本馆设施：</a:t>
            </a:r>
            <a:r>
              <a:rPr lang="zh-CN" altLang="en-US" sz="2000" b="0" dirty="0">
                <a:latin typeface="微软雅黑" panose="020B0503020204020204" charset="-122"/>
                <a:ea typeface="微软雅黑" panose="020B0503020204020204" charset="-122"/>
                <a:cs typeface="微软雅黑" panose="020B0503020204020204" charset="-122"/>
              </a:rPr>
              <a:t>宽敞的图书、电子、多媒体阅览室，阅览座位</a:t>
            </a:r>
            <a:r>
              <a:rPr lang="en-US" altLang="zh-CN" sz="2000" b="0" dirty="0">
                <a:latin typeface="微软雅黑" panose="020B0503020204020204" charset="-122"/>
                <a:ea typeface="微软雅黑" panose="020B0503020204020204" charset="-122"/>
                <a:cs typeface="微软雅黑" panose="020B0503020204020204" charset="-122"/>
              </a:rPr>
              <a:t>5500</a:t>
            </a:r>
            <a:r>
              <a:rPr lang="zh-CN" altLang="en-US" sz="2000" dirty="0">
                <a:latin typeface="微软雅黑" panose="020B0503020204020204" charset="-122"/>
                <a:ea typeface="微软雅黑" panose="020B0503020204020204" charset="-122"/>
                <a:cs typeface="微软雅黑" panose="020B0503020204020204" charset="-122"/>
                <a:sym typeface="+mn-ea"/>
              </a:rPr>
              <a:t>余</a:t>
            </a:r>
            <a:r>
              <a:rPr lang="zh-CN" altLang="en-US" sz="2000" b="0" dirty="0">
                <a:latin typeface="微软雅黑" panose="020B0503020204020204" charset="-122"/>
                <a:ea typeface="微软雅黑" panose="020B0503020204020204" charset="-122"/>
                <a:cs typeface="微软雅黑" panose="020B0503020204020204" charset="-122"/>
              </a:rPr>
              <a:t>个，功能完备的学术报告厅</a:t>
            </a:r>
            <a:r>
              <a:rPr lang="en-US" altLang="zh-CN" sz="2000" b="0" dirty="0">
                <a:latin typeface="微软雅黑" panose="020B0503020204020204" charset="-122"/>
                <a:ea typeface="微软雅黑" panose="020B0503020204020204" charset="-122"/>
                <a:cs typeface="微软雅黑" panose="020B0503020204020204" charset="-122"/>
              </a:rPr>
              <a:t>3</a:t>
            </a:r>
            <a:r>
              <a:rPr lang="zh-CN" altLang="en-US" sz="2000" b="0" dirty="0">
                <a:latin typeface="微软雅黑" panose="020B0503020204020204" charset="-122"/>
                <a:ea typeface="微软雅黑" panose="020B0503020204020204" charset="-122"/>
                <a:cs typeface="微软雅黑" panose="020B0503020204020204" charset="-122"/>
              </a:rPr>
              <a:t>个、国际会议中心</a:t>
            </a:r>
            <a:r>
              <a:rPr lang="en-US" altLang="zh-CN" sz="2000" b="0" dirty="0">
                <a:latin typeface="微软雅黑" panose="020B0503020204020204" charset="-122"/>
                <a:ea typeface="微软雅黑" panose="020B0503020204020204" charset="-122"/>
                <a:cs typeface="微软雅黑" panose="020B0503020204020204" charset="-122"/>
              </a:rPr>
              <a:t>1</a:t>
            </a:r>
            <a:r>
              <a:rPr lang="zh-CN" altLang="en-US" sz="2000" b="0" dirty="0">
                <a:latin typeface="微软雅黑" panose="020B0503020204020204" charset="-122"/>
                <a:ea typeface="微软雅黑" panose="020B0503020204020204" charset="-122"/>
                <a:cs typeface="微软雅黑" panose="020B0503020204020204" charset="-122"/>
              </a:rPr>
              <a:t>个。</a:t>
            </a:r>
            <a:endParaRPr lang="zh-CN" altLang="en-US" sz="2000" b="0" u="sng" dirty="0">
              <a:latin typeface="微软雅黑" panose="020B0503020204020204" charset="-122"/>
              <a:ea typeface="微软雅黑" panose="020B0503020204020204" charset="-122"/>
              <a:cs typeface="微软雅黑" panose="020B0503020204020204" charset="-122"/>
            </a:endParaRPr>
          </a:p>
          <a:p>
            <a:pPr marL="85725" indent="0" algn="just">
              <a:lnSpc>
                <a:spcPct val="140000"/>
              </a:lnSpc>
              <a:spcBef>
                <a:spcPts val="25"/>
              </a:spcBef>
              <a:spcAft>
                <a:spcPts val="25"/>
              </a:spcAft>
              <a:buClr>
                <a:srgbClr val="FF0000"/>
              </a:buClr>
              <a:buSzPct val="80000"/>
              <a:buFont typeface="Wingdings" panose="05000000000000000000" pitchFamily="2" charset="2"/>
              <a:buNone/>
            </a:pPr>
            <a:r>
              <a:rPr lang="zh-CN" altLang="en-US" sz="2000" b="0" dirty="0">
                <a:solidFill>
                  <a:srgbClr val="FF0000"/>
                </a:solidFill>
                <a:latin typeface="微软雅黑" panose="020B0503020204020204" charset="-122"/>
                <a:ea typeface="微软雅黑" panose="020B0503020204020204" charset="-122"/>
                <a:cs typeface="微软雅黑" panose="020B0503020204020204" charset="-122"/>
              </a:rPr>
              <a:t>本馆服务：</a:t>
            </a:r>
            <a:r>
              <a:rPr lang="zh-CN" altLang="en-US" sz="2000" b="0" dirty="0">
                <a:latin typeface="微软雅黑" panose="020B0503020204020204" charset="-122"/>
                <a:ea typeface="微软雅黑" panose="020B0503020204020204" charset="-122"/>
                <a:cs typeface="微软雅黑" panose="020B0503020204020204" charset="-122"/>
              </a:rPr>
              <a:t>提供</a:t>
            </a:r>
            <a:r>
              <a:rPr lang="en-US" altLang="zh-CN" sz="2000" b="0" dirty="0">
                <a:latin typeface="微软雅黑" panose="020B0503020204020204" charset="-122"/>
                <a:ea typeface="微软雅黑" panose="020B0503020204020204" charset="-122"/>
                <a:cs typeface="微软雅黑" panose="020B0503020204020204" charset="-122"/>
              </a:rPr>
              <a:t>24</a:t>
            </a:r>
            <a:r>
              <a:rPr lang="zh-CN" altLang="en-US" sz="2000" b="0" dirty="0">
                <a:latin typeface="微软雅黑" panose="020B0503020204020204" charset="-122"/>
                <a:ea typeface="微软雅黑" panose="020B0503020204020204" charset="-122"/>
                <a:cs typeface="微软雅黑" panose="020B0503020204020204" charset="-122"/>
              </a:rPr>
              <a:t>小时网上书目信息查询和电子文献服务，全校师生可在校园网内随时查询文献信息、远程续借、预约图书。</a:t>
            </a:r>
            <a:r>
              <a:rPr lang="en-US" altLang="zh-CN" sz="2000" b="0" dirty="0">
                <a:solidFill>
                  <a:schemeClr val="tx1"/>
                </a:solidFill>
                <a:latin typeface="微软雅黑" panose="020B0503020204020204" charset="-122"/>
                <a:ea typeface="微软雅黑" panose="020B0503020204020204" charset="-122"/>
                <a:cs typeface="微软雅黑" panose="020B0503020204020204" charset="-122"/>
              </a:rPr>
              <a:t>WIFI</a:t>
            </a:r>
            <a:r>
              <a:rPr lang="zh-CN" altLang="en-US" sz="2000" b="0" dirty="0">
                <a:solidFill>
                  <a:schemeClr val="tx1"/>
                </a:solidFill>
                <a:latin typeface="微软雅黑" panose="020B0503020204020204" charset="-122"/>
                <a:ea typeface="微软雅黑" panose="020B0503020204020204" charset="-122"/>
                <a:cs typeface="微软雅黑" panose="020B0503020204020204" charset="-122"/>
              </a:rPr>
              <a:t>全覆盖（需先到信息网络中心申请）</a:t>
            </a:r>
            <a:endParaRPr lang="zh-CN" altLang="en-US" sz="2000" b="0" dirty="0">
              <a:solidFill>
                <a:schemeClr val="tx1"/>
              </a:solidFill>
              <a:latin typeface="微软雅黑" panose="020B0503020204020204" charset="-122"/>
              <a:ea typeface="微软雅黑" panose="020B0503020204020204" charset="-122"/>
              <a:cs typeface="微软雅黑" panose="020B0503020204020204" charset="-122"/>
            </a:endParaRPr>
          </a:p>
          <a:p>
            <a:pPr marL="85725" indent="0" algn="just">
              <a:lnSpc>
                <a:spcPct val="140000"/>
              </a:lnSpc>
              <a:spcBef>
                <a:spcPts val="25"/>
              </a:spcBef>
              <a:spcAft>
                <a:spcPts val="25"/>
              </a:spcAft>
              <a:buClr>
                <a:srgbClr val="FF0000"/>
              </a:buClr>
              <a:buSzPct val="80000"/>
              <a:buFont typeface="Wingdings" panose="05000000000000000000" pitchFamily="2" charset="2"/>
              <a:buNone/>
            </a:pPr>
            <a:r>
              <a:rPr lang="zh-CN" altLang="en-US" sz="2000" b="0" dirty="0">
                <a:solidFill>
                  <a:srgbClr val="FF0000"/>
                </a:solidFill>
                <a:latin typeface="微软雅黑" panose="020B0503020204020204" charset="-122"/>
                <a:ea typeface="微软雅黑" panose="020B0503020204020204" charset="-122"/>
                <a:cs typeface="微软雅黑" panose="020B0503020204020204" charset="-122"/>
                <a:sym typeface="Calibri" panose="020F0502020204030204" charset="0"/>
              </a:rPr>
              <a:t>资源情况：</a:t>
            </a:r>
            <a:r>
              <a:rPr lang="zh-CN" altLang="en-US" sz="2000" b="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馆藏纸本文献</a:t>
            </a:r>
            <a:r>
              <a:rPr lang="en-US" altLang="zh-CN" sz="2000" b="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212</a:t>
            </a:r>
            <a:r>
              <a:rPr lang="zh-CN" altLang="en-US" sz="2000" b="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万册，电子图书</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329.27</a:t>
            </a:r>
            <a:r>
              <a:rPr lang="zh-CN" altLang="en-US" sz="2000" b="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万册，中外文纸本期刊1</a:t>
            </a:r>
            <a:r>
              <a:rPr lang="en-US" altLang="zh-CN" sz="2000" b="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554</a:t>
            </a:r>
            <a:r>
              <a:rPr lang="zh-CN" altLang="en-US" sz="2000" b="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种，电子期刊5</a:t>
            </a:r>
            <a:r>
              <a:rPr lang="en-US" altLang="zh-CN" sz="2000" b="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.48</a:t>
            </a:r>
            <a:r>
              <a:rPr lang="zh-CN" altLang="en-US" sz="2000" b="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万余种，数据库7</a:t>
            </a:r>
            <a:r>
              <a:rPr lang="en-US" altLang="zh-CN" sz="2000" b="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6</a:t>
            </a:r>
            <a:r>
              <a:rPr lang="zh-CN" altLang="en-US" sz="2000" b="0" dirty="0">
                <a:solidFill>
                  <a:schemeClr val="tx1"/>
                </a:solidFill>
                <a:latin typeface="微软雅黑" panose="020B0503020204020204" charset="-122"/>
                <a:ea typeface="微软雅黑" panose="020B0503020204020204" charset="-122"/>
                <a:cs typeface="微软雅黑" panose="020B0503020204020204" charset="-122"/>
                <a:sym typeface="Calibri" panose="020F0502020204030204" charset="0"/>
              </a:rPr>
              <a:t>个。</a:t>
            </a:r>
            <a:endParaRPr lang="zh-CN" altLang="en-US" sz="2000" b="0" dirty="0">
              <a:solidFill>
                <a:schemeClr val="tx1"/>
              </a:solidFill>
              <a:latin typeface="微软雅黑" panose="020B0503020204020204" charset="-122"/>
              <a:ea typeface="微软雅黑" panose="020B0503020204020204" charset="-122"/>
              <a:cs typeface="微软雅黑" panose="020B0503020204020204" charset="-122"/>
            </a:endParaRPr>
          </a:p>
          <a:p>
            <a:pPr marL="85725" indent="0" algn="just">
              <a:lnSpc>
                <a:spcPct val="140000"/>
              </a:lnSpc>
              <a:spcBef>
                <a:spcPts val="25"/>
              </a:spcBef>
              <a:spcAft>
                <a:spcPts val="25"/>
              </a:spcAft>
              <a:buClr>
                <a:srgbClr val="FF0000"/>
              </a:buClr>
              <a:buSzPct val="80000"/>
              <a:buFont typeface="Wingdings" panose="05000000000000000000" pitchFamily="2" charset="2"/>
              <a:buNone/>
            </a:pPr>
            <a:endParaRPr lang="zh-CN" altLang="en-US" sz="2000" b="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442810" y="611658"/>
            <a:ext cx="2715902" cy="521970"/>
          </a:xfrm>
          <a:prstGeom prst="rect">
            <a:avLst/>
          </a:prstGeom>
          <a:noFill/>
        </p:spPr>
        <p:txBody>
          <a:bodyPr wrap="square" rtlCol="0">
            <a:spAutoFit/>
          </a:bodyPr>
          <a:lstStyle/>
          <a:p>
            <a:r>
              <a:rPr lang="zh-CN" altLang="en-US" sz="2800" b="1" dirty="0">
                <a:latin typeface="Impact" panose="020B0806030902050204" pitchFamily="34" charset="0"/>
              </a:rPr>
              <a:t>图书馆概况</a:t>
            </a:r>
            <a:endParaRPr lang="zh-CN" altLang="en-US" sz="2800" b="1" dirty="0">
              <a:latin typeface="Impact" panose="020B080603090205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p:cTn id="7" dur="1" fill="hold"/>
                                        <p:tgtEl>
                                          <p:spTgt spid="3789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Grp="1"/>
          </p:cNvSpPr>
          <p:nvPr/>
        </p:nvSpPr>
        <p:spPr>
          <a:xfrm>
            <a:off x="2233613" y="1439863"/>
            <a:ext cx="7521575" cy="4492625"/>
          </a:xfrm>
          <a:prstGeom prst="rect">
            <a:avLst/>
          </a:prstGeom>
          <a:noFill/>
          <a:ln w="9525">
            <a:noFill/>
          </a:ln>
        </p:spPr>
        <p:txBody>
          <a:bodyPr wrap="square" lIns="90170" tIns="46990" rIns="90170" bIns="46990" anchor="t"/>
          <a:lstStyle/>
          <a:p>
            <a:pPr eaLnBrk="0" hangingPunct="0">
              <a:spcBef>
                <a:spcPct val="20000"/>
              </a:spcBef>
            </a:pPr>
            <a:r>
              <a:rPr lang="en-US" altLang="zh-CN" sz="2800" dirty="0">
                <a:solidFill>
                  <a:srgbClr val="FF9900"/>
                </a:solidFill>
                <a:latin typeface="微软雅黑" panose="020B0503020204020204" charset="-122"/>
                <a:ea typeface="微软雅黑" panose="020B0503020204020204" charset="-122"/>
                <a:sym typeface="Arial" panose="020B0604020202020204" pitchFamily="34" charset="0"/>
              </a:rPr>
              <a:t>CPCI-S</a:t>
            </a: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（科技会议录索引）</a:t>
            </a:r>
            <a:endPar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endParaRPr>
          </a:p>
          <a:p>
            <a:pPr marL="914400" lvl="1" indent="-4572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收录</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国际会议</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论文</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914400" lvl="1" indent="-4572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涉及</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自然科学、工程技术</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学科</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914400" lvl="1" indent="-4572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内容每周更新</a:t>
            </a:r>
            <a:endParaRPr lang="zh-CN" altLang="en-US" sz="2800" dirty="0">
              <a:solidFill>
                <a:srgbClr val="808080"/>
              </a:solidFill>
              <a:latin typeface="微软雅黑" panose="020B0503020204020204" charset="-122"/>
              <a:ea typeface="微软雅黑" panose="020B0503020204020204" charset="-122"/>
              <a:sym typeface="Arial" panose="020B0604020202020204" pitchFamily="34" charset="0"/>
            </a:endParaRPr>
          </a:p>
          <a:p>
            <a:pPr eaLnBrk="0" hangingPunct="0">
              <a:lnSpc>
                <a:spcPct val="150000"/>
              </a:lnSpc>
            </a:pPr>
            <a:r>
              <a:rPr lang="en-US" altLang="zh-CN" sz="2800" dirty="0">
                <a:solidFill>
                  <a:srgbClr val="FF9900"/>
                </a:solidFill>
                <a:latin typeface="微软雅黑" panose="020B0503020204020204" charset="-122"/>
                <a:ea typeface="微软雅黑" panose="020B0503020204020204" charset="-122"/>
                <a:sym typeface="Arial" panose="020B0604020202020204" pitchFamily="34" charset="0"/>
              </a:rPr>
              <a:t>CPCI-SSH</a:t>
            </a: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（社科及人文会议录引文索引）</a:t>
            </a:r>
            <a:endPar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endParaRPr>
          </a:p>
          <a:p>
            <a:pPr marL="914400" lvl="1" indent="-4572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收录</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国际会议</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论文</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914400" lvl="1" indent="-4572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涉及</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社会科学、艺术、</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与</a:t>
            </a:r>
            <a:r>
              <a:rPr lang="zh-CN" altLang="en-US" sz="2400" dirty="0">
                <a:solidFill>
                  <a:srgbClr val="3366FF"/>
                </a:solidFill>
                <a:latin typeface="微软雅黑" panose="020B0503020204020204" charset="-122"/>
                <a:ea typeface="微软雅黑" panose="020B0503020204020204" charset="-122"/>
                <a:sym typeface="Arial" panose="020B0604020202020204" pitchFamily="34" charset="0"/>
              </a:rPr>
              <a:t>人文领域</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所有学科</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914400" lvl="1" indent="-4572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内容每周更新</a:t>
            </a:r>
            <a:endParaRPr lang="zh-CN" altLang="en-US" sz="2400" dirty="0">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Rectangle 3"/>
          <p:cNvSpPr>
            <a:spLocks noGrp="1"/>
          </p:cNvSpPr>
          <p:nvPr/>
        </p:nvSpPr>
        <p:spPr>
          <a:xfrm>
            <a:off x="2233930" y="1440180"/>
            <a:ext cx="8042275" cy="4492625"/>
          </a:xfrm>
          <a:prstGeom prst="rect">
            <a:avLst/>
          </a:prstGeom>
          <a:noFill/>
          <a:ln w="9525">
            <a:noFill/>
          </a:ln>
        </p:spPr>
        <p:txBody>
          <a:bodyPr wrap="square" lIns="90170" tIns="46990" rIns="90170" bIns="46990" anchor="t"/>
          <a:p>
            <a:pPr eaLnBrk="0" hangingPunct="0">
              <a:spcBef>
                <a:spcPct val="20000"/>
              </a:spcBef>
            </a:pPr>
            <a:r>
              <a:rPr lang="en-US" altLang="zh-CN" sz="2800" dirty="0">
                <a:solidFill>
                  <a:srgbClr val="FF9900"/>
                </a:solidFill>
                <a:latin typeface="微软雅黑" panose="020B0503020204020204" charset="-122"/>
                <a:ea typeface="微软雅黑" panose="020B0503020204020204" charset="-122"/>
                <a:sym typeface="Arial" panose="020B0604020202020204" pitchFamily="34" charset="0"/>
              </a:rPr>
              <a:t>ESI</a:t>
            </a:r>
            <a:r>
              <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rPr>
              <a:t>（基本科学指标）</a:t>
            </a:r>
            <a:endParaRPr lang="zh-CN" altLang="en-US" sz="2800" dirty="0">
              <a:solidFill>
                <a:srgbClr val="FF9900"/>
              </a:solidFill>
              <a:latin typeface="微软雅黑" panose="020B0503020204020204" charset="-122"/>
              <a:ea typeface="微软雅黑" panose="020B0503020204020204" charset="-122"/>
              <a:sym typeface="Arial" panose="020B0604020202020204" pitchFamily="34" charset="0"/>
            </a:endParaRPr>
          </a:p>
          <a:p>
            <a:pPr eaLnBrk="0" hangingPunct="0">
              <a:spcBef>
                <a:spcPct val="20000"/>
              </a:spcBef>
            </a:pP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914400" lvl="1" indent="-4572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设置的</a:t>
            </a:r>
            <a:r>
              <a:rPr lang="zh-CN" altLang="en-US" sz="2400"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22</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个学科</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914400" lvl="1" indent="-457200" eaLnBrk="0" hangingPunct="0">
              <a:lnSpc>
                <a:spcPct val="150000"/>
              </a:lnSpc>
              <a:buFont typeface="Wingdings" panose="05000000000000000000" charset="0"/>
              <a:buChar char=""/>
            </a:pPr>
            <a:r>
              <a:rPr lang="en-US" altLang="zh-CN" sz="2400" dirty="0">
                <a:solidFill>
                  <a:srgbClr val="3366FF"/>
                </a:solidFill>
                <a:latin typeface="微软雅黑" panose="020B0503020204020204" charset="-122"/>
                <a:ea typeface="微软雅黑" panose="020B0503020204020204" charset="-122"/>
                <a:sym typeface="Arial" panose="020B0604020202020204" pitchFamily="34" charset="0"/>
              </a:rPr>
              <a:t>论文数、论文被引频次、论文篇均被引频次、高被引论文、热点论文</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和</a:t>
            </a:r>
            <a:r>
              <a:rPr lang="en-US" altLang="zh-CN" sz="2400" dirty="0">
                <a:solidFill>
                  <a:srgbClr val="3366FF"/>
                </a:solidFill>
                <a:latin typeface="微软雅黑" panose="020B0503020204020204" charset="-122"/>
                <a:ea typeface="微软雅黑" panose="020B0503020204020204" charset="-122"/>
                <a:sym typeface="Arial" panose="020B0604020202020204" pitchFamily="34" charset="0"/>
              </a:rPr>
              <a:t>前沿论文</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等6大指标</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914400" lvl="1" indent="-4572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对国家/地区科研水平、机构学术声誉、科学家学术影响力以及期刊学术水平进行全面衡量</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marL="914400" lvl="1" indent="-457200" eaLnBrk="0" hangingPunct="0">
              <a:lnSpc>
                <a:spcPct val="150000"/>
              </a:lnSpc>
              <a:buFont typeface="Wingdings" panose="05000000000000000000" charset="0"/>
              <a:buChar char=""/>
            </a:pP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所有统计数字</a:t>
            </a:r>
            <a:r>
              <a:rPr lang="en-US" altLang="zh-CN" sz="2400" dirty="0">
                <a:solidFill>
                  <a:srgbClr val="3366FF"/>
                </a:solidFill>
                <a:latin typeface="微软雅黑" panose="020B0503020204020204" charset="-122"/>
                <a:ea typeface="微软雅黑" panose="020B0503020204020204" charset="-122"/>
                <a:sym typeface="Arial" panose="020B0604020202020204" pitchFamily="34" charset="0"/>
              </a:rPr>
              <a:t>每两个月</a:t>
            </a:r>
            <a:r>
              <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rPr>
              <a:t>更新一次</a:t>
            </a:r>
            <a:endParaRPr lang="zh-CN" altLang="en-US" sz="2400" dirty="0">
              <a:solidFill>
                <a:srgbClr val="808080"/>
              </a:solidFill>
              <a:latin typeface="微软雅黑" panose="020B0503020204020204" charset="-122"/>
              <a:ea typeface="微软雅黑" panose="020B0503020204020204" charset="-122"/>
              <a:sym typeface="Arial" panose="020B0604020202020204" pitchFamily="34" charset="0"/>
            </a:endParaRPr>
          </a:p>
          <a:p>
            <a:pPr eaLnBrk="0" hangingPunct="0">
              <a:lnSpc>
                <a:spcPct val="150000"/>
              </a:lnSpc>
            </a:pPr>
            <a:endParaRPr lang="zh-CN" altLang="en-US" sz="2400" dirty="0">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2"/>
          <p:cNvSpPr txBox="1"/>
          <p:nvPr/>
        </p:nvSpPr>
        <p:spPr>
          <a:xfrm>
            <a:off x="1496681" y="713105"/>
            <a:ext cx="5040327" cy="521970"/>
          </a:xfrm>
          <a:prstGeom prst="rect">
            <a:avLst/>
          </a:prstGeom>
          <a:noFill/>
          <a:ln w="9525">
            <a:noFill/>
          </a:ln>
        </p:spPr>
        <p:txBody>
          <a:bodyPr anchor="t">
            <a:spAutoFit/>
          </a:bodyPr>
          <a:lstStyle/>
          <a:p>
            <a:r>
              <a:rPr lang="en-US" altLang="zh-CN" sz="2800" b="1"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SCI</a:t>
            </a:r>
            <a:r>
              <a:rPr lang="zh-CN" altLang="en-US" sz="2800" b="1"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数据库检索示例</a:t>
            </a:r>
            <a:endParaRPr lang="zh-CN" altLang="en-US" sz="2800" b="1"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 name="文本框 2"/>
          <p:cNvSpPr txBox="1"/>
          <p:nvPr/>
        </p:nvSpPr>
        <p:spPr>
          <a:xfrm>
            <a:off x="2305685" y="1441450"/>
            <a:ext cx="5665788" cy="368300"/>
          </a:xfrm>
          <a:prstGeom prst="rect">
            <a:avLst/>
          </a:prstGeom>
          <a:noFill/>
          <a:ln w="9525">
            <a:noFill/>
          </a:ln>
        </p:spPr>
        <p:txBody>
          <a:bodyPr wrap="square" anchor="t">
            <a:spAutoFit/>
          </a:bodyPr>
          <a:lstStyle/>
          <a:p>
            <a:r>
              <a:rPr lang="zh-CN" altLang="en-US" dirty="0">
                <a:latin typeface="微软雅黑" panose="020B0503020204020204" charset="-122"/>
                <a:ea typeface="微软雅黑" panose="020B0503020204020204" charset="-122"/>
                <a:cs typeface="微软雅黑" panose="020B0503020204020204" charset="-122"/>
              </a:rPr>
              <a:t>例：检索西安科技大学近</a:t>
            </a:r>
            <a:r>
              <a:rPr lang="en-US" altLang="zh-CN" dirty="0">
                <a:latin typeface="微软雅黑" panose="020B0503020204020204" charset="-122"/>
                <a:ea typeface="微软雅黑" panose="020B0503020204020204" charset="-122"/>
                <a:cs typeface="微软雅黑" panose="020B0503020204020204" charset="-122"/>
              </a:rPr>
              <a:t>5</a:t>
            </a:r>
            <a:r>
              <a:rPr lang="zh-CN" altLang="en-US" dirty="0">
                <a:latin typeface="微软雅黑" panose="020B0503020204020204" charset="-122"/>
                <a:ea typeface="微软雅黑" panose="020B0503020204020204" charset="-122"/>
                <a:cs typeface="微软雅黑" panose="020B0503020204020204" charset="-122"/>
              </a:rPr>
              <a:t>年被</a:t>
            </a:r>
            <a:r>
              <a:rPr lang="en-US" altLang="zh-CN" dirty="0">
                <a:latin typeface="微软雅黑" panose="020B0503020204020204" charset="-122"/>
                <a:ea typeface="微软雅黑" panose="020B0503020204020204" charset="-122"/>
                <a:cs typeface="微软雅黑" panose="020B0503020204020204" charset="-122"/>
              </a:rPr>
              <a:t>SCI</a:t>
            </a:r>
            <a:r>
              <a:rPr lang="zh-CN" altLang="en-US" dirty="0">
                <a:latin typeface="微软雅黑" panose="020B0503020204020204" charset="-122"/>
                <a:ea typeface="微软雅黑" panose="020B0503020204020204" charset="-122"/>
                <a:cs typeface="微软雅黑" panose="020B0503020204020204" charset="-122"/>
              </a:rPr>
              <a:t>数据库收录的文章</a:t>
            </a:r>
            <a:endParaRPr lang="zh-CN" altLang="en-US" dirty="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866775" y="2190115"/>
            <a:ext cx="10458450" cy="42017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1765935" y="1285240"/>
            <a:ext cx="9237980" cy="518287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5740" y="1581150"/>
            <a:ext cx="6185535" cy="1514475"/>
          </a:xfrm>
          <a:prstGeom prst="rect">
            <a:avLst/>
          </a:prstGeom>
        </p:spPr>
      </p:pic>
      <p:pic>
        <p:nvPicPr>
          <p:cNvPr id="3" name="图片 2"/>
          <p:cNvPicPr>
            <a:picLocks noChangeAspect="1"/>
          </p:cNvPicPr>
          <p:nvPr/>
        </p:nvPicPr>
        <p:blipFill>
          <a:blip r:embed="rId2"/>
          <a:stretch>
            <a:fillRect/>
          </a:stretch>
        </p:blipFill>
        <p:spPr>
          <a:xfrm>
            <a:off x="6209665" y="1245235"/>
            <a:ext cx="5800725" cy="4919345"/>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5740" y="1776730"/>
            <a:ext cx="5591810" cy="1419225"/>
          </a:xfrm>
          <a:prstGeom prst="rect">
            <a:avLst/>
          </a:prstGeom>
        </p:spPr>
      </p:pic>
      <p:pic>
        <p:nvPicPr>
          <p:cNvPr id="3" name="图片 2"/>
          <p:cNvPicPr>
            <a:picLocks noChangeAspect="1"/>
          </p:cNvPicPr>
          <p:nvPr/>
        </p:nvPicPr>
        <p:blipFill>
          <a:blip r:embed="rId2"/>
          <a:stretch>
            <a:fillRect/>
          </a:stretch>
        </p:blipFill>
        <p:spPr>
          <a:xfrm>
            <a:off x="6069965" y="609600"/>
            <a:ext cx="5866765" cy="56388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210935" y="520700"/>
            <a:ext cx="5742305" cy="5816600"/>
          </a:xfrm>
          <a:prstGeom prst="rect">
            <a:avLst/>
          </a:prstGeom>
        </p:spPr>
      </p:pic>
      <p:pic>
        <p:nvPicPr>
          <p:cNvPr id="3" name="图片 2"/>
          <p:cNvPicPr>
            <a:picLocks noChangeAspect="1"/>
          </p:cNvPicPr>
          <p:nvPr/>
        </p:nvPicPr>
        <p:blipFill>
          <a:blip r:embed="rId2"/>
          <a:stretch>
            <a:fillRect/>
          </a:stretch>
        </p:blipFill>
        <p:spPr>
          <a:xfrm>
            <a:off x="227965" y="2329815"/>
            <a:ext cx="6275070" cy="16764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上箭头 4">
            <a:hlinkClick r:id="rId1" action="ppaction://hlinksldjump"/>
          </p:cNvPr>
          <p:cNvSpPr/>
          <p:nvPr/>
        </p:nvSpPr>
        <p:spPr>
          <a:xfrm>
            <a:off x="342265" y="6135370"/>
            <a:ext cx="458470" cy="391795"/>
          </a:xfrm>
          <a:prstGeom prst="ben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stretch>
            <a:fillRect/>
          </a:stretch>
        </p:blipFill>
        <p:spPr>
          <a:xfrm>
            <a:off x="235585" y="1666240"/>
            <a:ext cx="7404735" cy="276352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2081530" y="890270"/>
            <a:ext cx="5808980" cy="4625975"/>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3997960" y="0"/>
            <a:ext cx="7672070" cy="6657975"/>
          </a:xfrm>
          <a:prstGeom prst="rect">
            <a:avLst/>
          </a:prstGeom>
          <a:ln>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p:cNvSpPr>
          <p:nvPr>
            <p:ph type="title"/>
          </p:nvPr>
        </p:nvSpPr>
        <p:spPr>
          <a:xfrm>
            <a:off x="1458595" y="584835"/>
            <a:ext cx="8183880" cy="699770"/>
          </a:xfrm>
        </p:spPr>
        <p:txBody>
          <a:bodyPr wrap="square" anchor="b">
            <a:normAutofit/>
          </a:bodyPr>
          <a:lstStyle/>
          <a:p>
            <a:pPr lvl="0" indent="0" eaLnBrk="1" fontAlgn="base" hangingPunct="1"/>
            <a:r>
              <a:rPr lang="zh-CN" altLang="en-US" sz="2800" b="1" strike="noStrike" noProof="1">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一站式检索</a:t>
            </a:r>
            <a:r>
              <a:rPr lang="en-US" altLang="zh-CN" sz="2800" b="1" strike="noStrike" noProof="1">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800" b="1" strike="noStrike" noProof="1">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中文发现系统</a:t>
            </a:r>
            <a:endParaRPr lang="en-US" altLang="zh-CN" sz="2800" b="1" strike="noStrike" noProof="1">
              <a:ln w="9525" cmpd="sng">
                <a:noFill/>
                <a:prstDash val="solid"/>
              </a:ln>
              <a:solidFill>
                <a:srgbClr val="02BACB"/>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2" name="图片 1"/>
          <p:cNvPicPr>
            <a:picLocks noChangeAspect="1"/>
          </p:cNvPicPr>
          <p:nvPr/>
        </p:nvPicPr>
        <p:blipFill>
          <a:blip r:embed="rId1"/>
          <a:stretch>
            <a:fillRect/>
          </a:stretch>
        </p:blipFill>
        <p:spPr>
          <a:xfrm>
            <a:off x="1178954" y="3026085"/>
            <a:ext cx="2895749" cy="806491"/>
          </a:xfrm>
          <a:prstGeom prst="rect">
            <a:avLst/>
          </a:prstGeom>
          <a:ln w="12700" cmpd="sng">
            <a:solidFill>
              <a:schemeClr val="accent1">
                <a:shade val="50000"/>
              </a:schemeClr>
            </a:solidFill>
            <a:prstDash val="sysDash"/>
          </a:ln>
        </p:spPr>
      </p:pic>
      <p:sp>
        <p:nvSpPr>
          <p:cNvPr id="3" name="矩形 2"/>
          <p:cNvSpPr/>
          <p:nvPr/>
        </p:nvSpPr>
        <p:spPr>
          <a:xfrm>
            <a:off x="4996070" y="2256823"/>
            <a:ext cx="6096000" cy="2535951"/>
          </a:xfrm>
          <a:prstGeom prst="rect">
            <a:avLst/>
          </a:prstGeom>
        </p:spPr>
        <p:txBody>
          <a:bodyPr>
            <a:spAutoFit/>
          </a:bodyPr>
          <a:lstStyle/>
          <a:p>
            <a:pPr>
              <a:lnSpc>
                <a:spcPct val="150000"/>
              </a:lnSpc>
            </a:pPr>
            <a:r>
              <a:rPr lang="zh-CN" altLang="en-US" dirty="0"/>
              <a:t>超星发现以近十亿海量元数据为基础，利用数据仓储、资源整合、知识挖掘、数据分析、文献计量学模型等相关技术，较好地解决了复杂异构数据库群的集成整合、完成高效、精准、统一的学术资源搜索，进而通过分面聚类、引文分析、知识关联分析等实现高价值学术文献发现、纵横结合的深度知识挖掘、可视化的全方位知识关联。</a:t>
            </a:r>
            <a:endParaRPr lang="zh-CN" altLang="en-US" dirty="0"/>
          </a:p>
        </p:txBody>
      </p:sp>
      <p:sp>
        <p:nvSpPr>
          <p:cNvPr id="4" name="文本框 3"/>
          <p:cNvSpPr txBox="1"/>
          <p:nvPr/>
        </p:nvSpPr>
        <p:spPr>
          <a:xfrm>
            <a:off x="507365" y="564515"/>
            <a:ext cx="774700" cy="706755"/>
          </a:xfrm>
          <a:prstGeom prst="rect">
            <a:avLst/>
          </a:prstGeom>
          <a:noFill/>
        </p:spPr>
        <p:txBody>
          <a:bodyPr wrap="none" rtlCol="0">
            <a:spAutoFit/>
          </a:bodyPr>
          <a:lstStyle/>
          <a:p>
            <a:r>
              <a:rPr lang="en-US" altLang="zh-CN" sz="4000" b="1">
                <a:latin typeface="Times New Roman" panose="02020603050405020304" pitchFamily="18" charset="0"/>
                <a:cs typeface="Times New Roman" panose="02020603050405020304" pitchFamily="18" charset="0"/>
              </a:rPr>
              <a:t>(4)</a:t>
            </a:r>
            <a:endParaRPr lang="en-US" altLang="zh-CN" sz="4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38212" y="1066678"/>
            <a:ext cx="7315576" cy="4724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11"/>
          <p:cNvPicPr>
            <a:picLocks noChangeAspect="1"/>
          </p:cNvPicPr>
          <p:nvPr/>
        </p:nvPicPr>
        <p:blipFill>
          <a:blip r:embed="rId1"/>
          <a:stretch>
            <a:fillRect/>
          </a:stretch>
        </p:blipFill>
        <p:spPr>
          <a:xfrm>
            <a:off x="529977" y="2304415"/>
            <a:ext cx="5147945" cy="3933190"/>
          </a:xfrm>
          <a:prstGeom prst="rect">
            <a:avLst/>
          </a:prstGeom>
          <a:noFill/>
          <a:ln w="9525">
            <a:noFill/>
          </a:ln>
        </p:spPr>
      </p:pic>
      <p:pic>
        <p:nvPicPr>
          <p:cNvPr id="38915" name="Picture 3" descr="5"/>
          <p:cNvPicPr>
            <a:picLocks noChangeAspect="1"/>
          </p:cNvPicPr>
          <p:nvPr/>
        </p:nvPicPr>
        <p:blipFill>
          <a:blip r:embed="rId2"/>
          <a:stretch>
            <a:fillRect/>
          </a:stretch>
        </p:blipFill>
        <p:spPr>
          <a:xfrm>
            <a:off x="6006465" y="2304415"/>
            <a:ext cx="5242560" cy="3933190"/>
          </a:xfrm>
          <a:prstGeom prst="rect">
            <a:avLst/>
          </a:prstGeom>
          <a:noFill/>
          <a:ln w="9525">
            <a:noFill/>
          </a:ln>
        </p:spPr>
      </p:pic>
      <p:sp>
        <p:nvSpPr>
          <p:cNvPr id="38916" name="Text Box 4"/>
          <p:cNvSpPr txBox="1"/>
          <p:nvPr/>
        </p:nvSpPr>
        <p:spPr>
          <a:xfrm>
            <a:off x="2703195" y="724218"/>
            <a:ext cx="7339013" cy="1017270"/>
          </a:xfrm>
          <a:prstGeom prst="rect">
            <a:avLst/>
          </a:prstGeom>
          <a:solidFill>
            <a:schemeClr val="bg1">
              <a:alpha val="50000"/>
            </a:schemeClr>
          </a:solidFill>
          <a:ln w="9525">
            <a:noFill/>
          </a:ln>
        </p:spPr>
        <p:txBody>
          <a:bodyPr lIns="90170" tIns="46990" rIns="90170" bIns="46990" anchor="t">
            <a:spAutoFit/>
          </a:bodyPr>
          <a:lstStyle/>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雁塔校区图书馆建于</a:t>
            </a:r>
            <a:r>
              <a:rPr lang="en-US" altLang="zh-CN" sz="2000" b="0" dirty="0">
                <a:latin typeface="微软雅黑" panose="020B0503020204020204" charset="-122"/>
                <a:ea typeface="微软雅黑" panose="020B0503020204020204" charset="-122"/>
                <a:cs typeface="微软雅黑" panose="020B0503020204020204" charset="-122"/>
              </a:rPr>
              <a:t>1984</a:t>
            </a:r>
            <a:r>
              <a:rPr lang="zh-CN" altLang="en-US" sz="2000" b="0" dirty="0">
                <a:latin typeface="微软雅黑" panose="020B0503020204020204" charset="-122"/>
                <a:ea typeface="微软雅黑" panose="020B0503020204020204" charset="-122"/>
                <a:cs typeface="微软雅黑" panose="020B0503020204020204" charset="-122"/>
              </a:rPr>
              <a:t>年，面积</a:t>
            </a:r>
            <a:r>
              <a:rPr lang="en-US" altLang="zh-CN" sz="2000" b="0" dirty="0">
                <a:latin typeface="微软雅黑" panose="020B0503020204020204" charset="-122"/>
                <a:ea typeface="微软雅黑" panose="020B0503020204020204" charset="-122"/>
                <a:cs typeface="微软雅黑" panose="020B0503020204020204" charset="-122"/>
              </a:rPr>
              <a:t>7200</a:t>
            </a:r>
            <a:r>
              <a:rPr lang="zh-CN" altLang="en-US" sz="2000" b="0" dirty="0">
                <a:latin typeface="微软雅黑" panose="020B0503020204020204" charset="-122"/>
                <a:ea typeface="微软雅黑" panose="020B0503020204020204" charset="-122"/>
                <a:cs typeface="微软雅黑" panose="020B0503020204020204" charset="-122"/>
              </a:rPr>
              <a:t>平方米，收藏的</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图书主要是为研究生、博士生和教师教学、科研所用图书。</a:t>
            </a:r>
            <a:endParaRPr lang="zh-CN" altLang="en-US" sz="2000" b="0" dirty="0">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16">
                                            <p:txEl>
                                              <p:charRg st="0" end="56"/>
                                            </p:txEl>
                                          </p:spTgt>
                                        </p:tgtEl>
                                        <p:attrNameLst>
                                          <p:attrName>style.visibility</p:attrName>
                                        </p:attrNameLst>
                                      </p:cBhvr>
                                      <p:to>
                                        <p:strVal val="visible"/>
                                      </p:to>
                                    </p:set>
                                    <p:animEffect transition="in" filter="blinds(horizontal)">
                                      <p:cBhvr>
                                        <p:cTn id="7" dur="1000"/>
                                        <p:tgtEl>
                                          <p:spTgt spid="38916">
                                            <p:txEl>
                                              <p:charRg st="0" end="5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916">
                                            <p:txEl>
                                              <p:charRg st="1" end="1"/>
                                            </p:txEl>
                                          </p:spTgt>
                                        </p:tgtEl>
                                        <p:attrNameLst>
                                          <p:attrName>style.visibility</p:attrName>
                                        </p:attrNameLst>
                                      </p:cBhvr>
                                      <p:to>
                                        <p:strVal val="visible"/>
                                      </p:to>
                                    </p:set>
                                    <p:animEffect transition="in" filter="blinds(horizontal)">
                                      <p:cBhvr>
                                        <p:cTn id="12" dur="1000"/>
                                        <p:tgtEl>
                                          <p:spTgt spid="38916">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914"/>
                                        </p:tgtEl>
                                        <p:attrNameLst>
                                          <p:attrName>style.visibility</p:attrName>
                                        </p:attrNameLst>
                                      </p:cBhvr>
                                      <p:to>
                                        <p:strVal val="visible"/>
                                      </p:to>
                                    </p:set>
                                    <p:animEffect transition="in" filter="fade">
                                      <p:cBhvr>
                                        <p:cTn id="17" dur="1000"/>
                                        <p:tgtEl>
                                          <p:spTgt spid="38914"/>
                                        </p:tgtEl>
                                      </p:cBhvr>
                                    </p:animEffect>
                                    <p:anim calcmode="lin" valueType="num">
                                      <p:cBhvr>
                                        <p:cTn id="18" dur="1000" fill="hold"/>
                                        <p:tgtEl>
                                          <p:spTgt spid="38914"/>
                                        </p:tgtEl>
                                        <p:attrNameLst>
                                          <p:attrName>ppt_x</p:attrName>
                                        </p:attrNameLst>
                                      </p:cBhvr>
                                      <p:tavLst>
                                        <p:tav tm="0">
                                          <p:val>
                                            <p:strVal val="#ppt_x"/>
                                          </p:val>
                                        </p:tav>
                                        <p:tav tm="100000">
                                          <p:val>
                                            <p:strVal val="#ppt_x"/>
                                          </p:val>
                                        </p:tav>
                                      </p:tavLst>
                                    </p:anim>
                                    <p:anim calcmode="lin" valueType="num">
                                      <p:cBhvr>
                                        <p:cTn id="19" dur="1000" fill="hold"/>
                                        <p:tgtEl>
                                          <p:spTgt spid="389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8915"/>
                                        </p:tgtEl>
                                        <p:attrNameLst>
                                          <p:attrName>style.visibility</p:attrName>
                                        </p:attrNameLst>
                                      </p:cBhvr>
                                      <p:to>
                                        <p:strVal val="visible"/>
                                      </p:to>
                                    </p:set>
                                    <p:animEffect transition="in" filter="fade">
                                      <p:cBhvr>
                                        <p:cTn id="24" dur="1000"/>
                                        <p:tgtEl>
                                          <p:spTgt spid="38915"/>
                                        </p:tgtEl>
                                      </p:cBhvr>
                                    </p:animEffect>
                                    <p:anim calcmode="lin" valueType="num">
                                      <p:cBhvr>
                                        <p:cTn id="25" dur="1000" fill="hold"/>
                                        <p:tgtEl>
                                          <p:spTgt spid="38915"/>
                                        </p:tgtEl>
                                        <p:attrNameLst>
                                          <p:attrName>ppt_x</p:attrName>
                                        </p:attrNameLst>
                                      </p:cBhvr>
                                      <p:tavLst>
                                        <p:tav tm="0">
                                          <p:val>
                                            <p:strVal val="#ppt_x"/>
                                          </p:val>
                                        </p:tav>
                                        <p:tav tm="100000">
                                          <p:val>
                                            <p:strVal val="#ppt_x"/>
                                          </p:val>
                                        </p:tav>
                                      </p:tavLst>
                                    </p:anim>
                                    <p:anim calcmode="lin" valueType="num">
                                      <p:cBhvr>
                                        <p:cTn id="26" dur="1000" fill="hold"/>
                                        <p:tgtEl>
                                          <p:spTgt spid="389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37895" y="604520"/>
            <a:ext cx="10315575" cy="5648325"/>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706877" y="452122"/>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B03D"/>
                </a:solidFill>
                <a:latin typeface="微软雅黑" panose="020B0503020204020204" charset="-122"/>
                <a:ea typeface="微软雅黑" panose="020B0503020204020204" charset="-122"/>
              </a:rPr>
              <a:t>资源整合，一站式获取</a:t>
            </a:r>
            <a:endParaRPr lang="zh-CN" altLang="en-US" sz="2400" b="1" dirty="0">
              <a:solidFill>
                <a:srgbClr val="FFB03D"/>
              </a:solidFill>
              <a:latin typeface="微软雅黑" panose="020B0503020204020204" charset="-122"/>
              <a:ea typeface="微软雅黑" panose="020B0503020204020204" charset="-122"/>
            </a:endParaRPr>
          </a:p>
        </p:txBody>
      </p:sp>
      <p:grpSp>
        <p:nvGrpSpPr>
          <p:cNvPr id="3" name="组合 2"/>
          <p:cNvGrpSpPr/>
          <p:nvPr/>
        </p:nvGrpSpPr>
        <p:grpSpPr>
          <a:xfrm>
            <a:off x="2502633" y="2794191"/>
            <a:ext cx="7695376" cy="1201615"/>
            <a:chOff x="1909926" y="2223248"/>
            <a:chExt cx="5771532" cy="901211"/>
          </a:xfrm>
        </p:grpSpPr>
        <p:grpSp>
          <p:nvGrpSpPr>
            <p:cNvPr id="4" name="组合 3"/>
            <p:cNvGrpSpPr/>
            <p:nvPr/>
          </p:nvGrpSpPr>
          <p:grpSpPr>
            <a:xfrm>
              <a:off x="6404472" y="2537820"/>
              <a:ext cx="1276986" cy="303011"/>
              <a:chOff x="4117785" y="4378051"/>
              <a:chExt cx="1702648" cy="404014"/>
            </a:xfrm>
          </p:grpSpPr>
          <p:sp>
            <p:nvSpPr>
              <p:cNvPr id="6" name="圆角矩形 23"/>
              <p:cNvSpPr/>
              <p:nvPr/>
            </p:nvSpPr>
            <p:spPr>
              <a:xfrm flipH="1">
                <a:off x="4117785" y="4378051"/>
                <a:ext cx="1702648" cy="404014"/>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7" name="文本框 6"/>
              <p:cNvSpPr txBox="1"/>
              <p:nvPr/>
            </p:nvSpPr>
            <p:spPr>
              <a:xfrm>
                <a:off x="4510733" y="4416707"/>
                <a:ext cx="877163" cy="300209"/>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对接读秀</a:t>
                </a:r>
                <a:endParaRPr lang="zh-CN" altLang="en-US" sz="1350" dirty="0">
                  <a:solidFill>
                    <a:schemeClr val="bg1"/>
                  </a:solidFill>
                  <a:latin typeface="微软雅黑" panose="020B0503020204020204" charset="-122"/>
                  <a:ea typeface="微软雅黑" panose="020B0503020204020204" charset="-122"/>
                </a:endParaRPr>
              </a:p>
            </p:txBody>
          </p:sp>
        </p:grpSp>
        <p:pic>
          <p:nvPicPr>
            <p:cNvPr id="5" name="图片 4"/>
            <p:cNvPicPr>
              <a:picLocks noChangeAspect="1"/>
            </p:cNvPicPr>
            <p:nvPr/>
          </p:nvPicPr>
          <p:blipFill>
            <a:blip r:embed="rId1"/>
            <a:stretch>
              <a:fillRect/>
            </a:stretch>
          </p:blipFill>
          <p:spPr>
            <a:xfrm>
              <a:off x="1909926" y="2223248"/>
              <a:ext cx="4342785" cy="901211"/>
            </a:xfrm>
            <a:prstGeom prst="rect">
              <a:avLst/>
            </a:prstGeom>
            <a:ln>
              <a:noFill/>
            </a:ln>
            <a:effectLst>
              <a:outerShdw blurRad="190500" algn="tl" rotWithShape="0">
                <a:srgbClr val="000000">
                  <a:alpha val="70000"/>
                </a:srgbClr>
              </a:outerShdw>
            </a:effectLst>
          </p:spPr>
        </p:pic>
      </p:grpSp>
      <p:grpSp>
        <p:nvGrpSpPr>
          <p:cNvPr id="8" name="组合 7"/>
          <p:cNvGrpSpPr/>
          <p:nvPr/>
        </p:nvGrpSpPr>
        <p:grpSpPr>
          <a:xfrm>
            <a:off x="2480665" y="5309711"/>
            <a:ext cx="7747208" cy="1205531"/>
            <a:chOff x="1879290" y="3864425"/>
            <a:chExt cx="5810406" cy="904148"/>
          </a:xfrm>
        </p:grpSpPr>
        <p:grpSp>
          <p:nvGrpSpPr>
            <p:cNvPr id="9" name="组合 8"/>
            <p:cNvGrpSpPr/>
            <p:nvPr/>
          </p:nvGrpSpPr>
          <p:grpSpPr>
            <a:xfrm>
              <a:off x="6412710" y="4228153"/>
              <a:ext cx="1276986" cy="303011"/>
              <a:chOff x="8798682" y="4421987"/>
              <a:chExt cx="1702648" cy="404014"/>
            </a:xfrm>
          </p:grpSpPr>
          <p:sp>
            <p:nvSpPr>
              <p:cNvPr id="11" name="圆角矩形 29"/>
              <p:cNvSpPr/>
              <p:nvPr/>
            </p:nvSpPr>
            <p:spPr>
              <a:xfrm flipH="1">
                <a:off x="8798682" y="4421987"/>
                <a:ext cx="1702648" cy="404014"/>
              </a:xfrm>
              <a:prstGeom prst="roundRect">
                <a:avLst>
                  <a:gd name="adj" fmla="val 50000"/>
                </a:avLst>
              </a:prstGeom>
              <a:gradFill>
                <a:gsLst>
                  <a:gs pos="100000">
                    <a:srgbClr val="77468A"/>
                  </a:gs>
                  <a:gs pos="0">
                    <a:srgbClr val="633B73"/>
                  </a:gs>
                </a:gsLst>
                <a:lin ang="5400000" scaled="1"/>
              </a:gradFill>
              <a:ln w="28575" cap="flat">
                <a:gradFill>
                  <a:gsLst>
                    <a:gs pos="0">
                      <a:srgbClr val="77468A"/>
                    </a:gs>
                    <a:gs pos="100000">
                      <a:srgbClr val="633B73"/>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12" name="文本框 11"/>
              <p:cNvSpPr txBox="1"/>
              <p:nvPr/>
            </p:nvSpPr>
            <p:spPr>
              <a:xfrm>
                <a:off x="8844390" y="4458520"/>
                <a:ext cx="1569660" cy="300209"/>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对接第三方数据商</a:t>
                </a:r>
                <a:endParaRPr lang="zh-CN" altLang="en-US" sz="1350" dirty="0">
                  <a:solidFill>
                    <a:schemeClr val="bg1"/>
                  </a:solidFill>
                  <a:latin typeface="微软雅黑" panose="020B0503020204020204" charset="-122"/>
                  <a:ea typeface="微软雅黑" panose="020B0503020204020204" charset="-122"/>
                </a:endParaRPr>
              </a:p>
            </p:txBody>
          </p:sp>
        </p:grpSp>
        <p:pic>
          <p:nvPicPr>
            <p:cNvPr id="10" name="图片 9"/>
            <p:cNvPicPr>
              <a:picLocks noChangeAspect="1"/>
            </p:cNvPicPr>
            <p:nvPr/>
          </p:nvPicPr>
          <p:blipFill>
            <a:blip r:embed="rId2"/>
            <a:stretch>
              <a:fillRect/>
            </a:stretch>
          </p:blipFill>
          <p:spPr>
            <a:xfrm>
              <a:off x="1879290" y="3864425"/>
              <a:ext cx="4356944" cy="904148"/>
            </a:xfrm>
            <a:prstGeom prst="rect">
              <a:avLst/>
            </a:prstGeom>
            <a:ln>
              <a:noFill/>
            </a:ln>
            <a:effectLst>
              <a:outerShdw blurRad="190500" algn="tl" rotWithShape="0">
                <a:srgbClr val="000000">
                  <a:alpha val="70000"/>
                </a:srgbClr>
              </a:outerShdw>
            </a:effectLst>
          </p:spPr>
        </p:pic>
      </p:grpSp>
      <p:grpSp>
        <p:nvGrpSpPr>
          <p:cNvPr id="13" name="组合 12"/>
          <p:cNvGrpSpPr/>
          <p:nvPr/>
        </p:nvGrpSpPr>
        <p:grpSpPr>
          <a:xfrm>
            <a:off x="2502628" y="1461209"/>
            <a:ext cx="7695381" cy="1233244"/>
            <a:chOff x="1918160" y="1351005"/>
            <a:chExt cx="5771536" cy="924933"/>
          </a:xfrm>
        </p:grpSpPr>
        <p:grpSp>
          <p:nvGrpSpPr>
            <p:cNvPr id="14" name="组合 13"/>
            <p:cNvGrpSpPr/>
            <p:nvPr/>
          </p:nvGrpSpPr>
          <p:grpSpPr>
            <a:xfrm>
              <a:off x="6412710" y="1742082"/>
              <a:ext cx="1276986" cy="303011"/>
              <a:chOff x="6463726" y="4421987"/>
              <a:chExt cx="1702648" cy="404014"/>
            </a:xfrm>
          </p:grpSpPr>
          <p:sp>
            <p:nvSpPr>
              <p:cNvPr id="16" name="圆角矩形 26"/>
              <p:cNvSpPr/>
              <p:nvPr/>
            </p:nvSpPr>
            <p:spPr>
              <a:xfrm>
                <a:off x="6463726" y="4421987"/>
                <a:ext cx="1702648" cy="404014"/>
              </a:xfrm>
              <a:prstGeom prst="roundRect">
                <a:avLst>
                  <a:gd name="adj" fmla="val 50000"/>
                </a:avLst>
              </a:prstGeom>
              <a:gradFill>
                <a:gsLst>
                  <a:gs pos="100000">
                    <a:srgbClr val="FFC165"/>
                  </a:gs>
                  <a:gs pos="0">
                    <a:srgbClr val="FF9A05"/>
                  </a:gs>
                </a:gsLst>
                <a:lin ang="5400000" scaled="1"/>
              </a:gra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17" name="文本框 16"/>
              <p:cNvSpPr txBox="1"/>
              <p:nvPr/>
            </p:nvSpPr>
            <p:spPr>
              <a:xfrm>
                <a:off x="6613095" y="4455487"/>
                <a:ext cx="1344342" cy="300209"/>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对接馆藏</a:t>
                </a:r>
                <a:r>
                  <a:rPr lang="en-US" altLang="zh-CN" sz="1350" dirty="0">
                    <a:solidFill>
                      <a:schemeClr val="bg1"/>
                    </a:solidFill>
                    <a:latin typeface="微软雅黑" panose="020B0503020204020204" charset="-122"/>
                    <a:ea typeface="微软雅黑" panose="020B0503020204020204" charset="-122"/>
                  </a:rPr>
                  <a:t>OPAC</a:t>
                </a:r>
                <a:endParaRPr lang="zh-CN" altLang="en-US" sz="1350" dirty="0">
                  <a:solidFill>
                    <a:schemeClr val="bg1"/>
                  </a:solidFill>
                  <a:latin typeface="微软雅黑" panose="020B0503020204020204" charset="-122"/>
                  <a:ea typeface="微软雅黑" panose="020B0503020204020204" charset="-122"/>
                </a:endParaRPr>
              </a:p>
            </p:txBody>
          </p:sp>
        </p:grpSp>
        <p:pic>
          <p:nvPicPr>
            <p:cNvPr id="15" name="图片 14"/>
            <p:cNvPicPr>
              <a:picLocks noChangeAspect="1"/>
            </p:cNvPicPr>
            <p:nvPr/>
          </p:nvPicPr>
          <p:blipFill>
            <a:blip r:embed="rId3"/>
            <a:stretch>
              <a:fillRect/>
            </a:stretch>
          </p:blipFill>
          <p:spPr>
            <a:xfrm>
              <a:off x="1918160" y="1351005"/>
              <a:ext cx="4339292" cy="924933"/>
            </a:xfrm>
            <a:prstGeom prst="rect">
              <a:avLst/>
            </a:prstGeom>
            <a:ln>
              <a:noFill/>
            </a:ln>
            <a:effectLst>
              <a:outerShdw blurRad="190500" algn="tl" rotWithShape="0">
                <a:srgbClr val="000000">
                  <a:alpha val="70000"/>
                </a:srgbClr>
              </a:outerShdw>
            </a:effectLst>
          </p:spPr>
        </p:pic>
      </p:grpSp>
      <p:grpSp>
        <p:nvGrpSpPr>
          <p:cNvPr id="18" name="组合 17"/>
          <p:cNvGrpSpPr/>
          <p:nvPr/>
        </p:nvGrpSpPr>
        <p:grpSpPr>
          <a:xfrm>
            <a:off x="2491644" y="4108010"/>
            <a:ext cx="7746392" cy="1093783"/>
            <a:chOff x="1887524" y="3087664"/>
            <a:chExt cx="5809794" cy="820337"/>
          </a:xfrm>
        </p:grpSpPr>
        <p:grpSp>
          <p:nvGrpSpPr>
            <p:cNvPr id="19" name="组合 18"/>
            <p:cNvGrpSpPr/>
            <p:nvPr/>
          </p:nvGrpSpPr>
          <p:grpSpPr>
            <a:xfrm>
              <a:off x="6420332" y="3378446"/>
              <a:ext cx="1276986" cy="303010"/>
              <a:chOff x="1760860" y="4334115"/>
              <a:chExt cx="1702648" cy="404014"/>
            </a:xfrm>
          </p:grpSpPr>
          <p:sp>
            <p:nvSpPr>
              <p:cNvPr id="21" name="圆角矩形 20"/>
              <p:cNvSpPr/>
              <p:nvPr/>
            </p:nvSpPr>
            <p:spPr>
              <a:xfrm>
                <a:off x="1760860" y="4334115"/>
                <a:ext cx="1702648" cy="404014"/>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22" name="文本框 21"/>
              <p:cNvSpPr txBox="1"/>
              <p:nvPr/>
            </p:nvSpPr>
            <p:spPr>
              <a:xfrm>
                <a:off x="2113671" y="4370647"/>
                <a:ext cx="877163" cy="300211"/>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对接百链</a:t>
                </a:r>
                <a:endParaRPr lang="zh-CN" altLang="en-US" sz="1350" dirty="0">
                  <a:solidFill>
                    <a:schemeClr val="bg1"/>
                  </a:solidFill>
                  <a:latin typeface="微软雅黑" panose="020B0503020204020204" charset="-122"/>
                  <a:ea typeface="微软雅黑" panose="020B0503020204020204" charset="-122"/>
                </a:endParaRPr>
              </a:p>
            </p:txBody>
          </p:sp>
        </p:grpSp>
        <p:pic>
          <p:nvPicPr>
            <p:cNvPr id="20" name="图片 19"/>
            <p:cNvPicPr>
              <a:picLocks noChangeAspect="1"/>
            </p:cNvPicPr>
            <p:nvPr/>
          </p:nvPicPr>
          <p:blipFill>
            <a:blip r:embed="rId4"/>
            <a:stretch>
              <a:fillRect/>
            </a:stretch>
          </p:blipFill>
          <p:spPr>
            <a:xfrm>
              <a:off x="1887524" y="3087664"/>
              <a:ext cx="4342785" cy="820337"/>
            </a:xfrm>
            <a:prstGeom prst="rect">
              <a:avLst/>
            </a:prstGeom>
            <a:ln>
              <a:noFill/>
            </a:ln>
            <a:effectLst>
              <a:outerShdw blurRad="190500" algn="tl" rotWithShape="0">
                <a:srgbClr val="000000">
                  <a:alpha val="70000"/>
                </a:srgb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5912" y="3009702"/>
            <a:ext cx="1968601" cy="3848297"/>
          </a:xfrm>
          <a:prstGeom prst="rect">
            <a:avLst/>
          </a:prstGeom>
          <a:ln w="12700" cmpd="sng">
            <a:solidFill>
              <a:schemeClr val="accent1">
                <a:shade val="50000"/>
              </a:schemeClr>
            </a:solidFill>
            <a:prstDash val="sysDash"/>
          </a:ln>
        </p:spPr>
      </p:pic>
      <p:pic>
        <p:nvPicPr>
          <p:cNvPr id="3" name="图片 2"/>
          <p:cNvPicPr>
            <a:picLocks noChangeAspect="1"/>
          </p:cNvPicPr>
          <p:nvPr/>
        </p:nvPicPr>
        <p:blipFill>
          <a:blip r:embed="rId2"/>
          <a:stretch>
            <a:fillRect/>
          </a:stretch>
        </p:blipFill>
        <p:spPr>
          <a:xfrm>
            <a:off x="4278746" y="3009702"/>
            <a:ext cx="1924149" cy="3848298"/>
          </a:xfrm>
          <a:prstGeom prst="rect">
            <a:avLst/>
          </a:prstGeom>
          <a:ln w="12700" cmpd="sng">
            <a:solidFill>
              <a:schemeClr val="accent1">
                <a:shade val="50000"/>
              </a:schemeClr>
            </a:solidFill>
            <a:prstDash val="dash"/>
          </a:ln>
        </p:spPr>
      </p:pic>
      <p:pic>
        <p:nvPicPr>
          <p:cNvPr id="4" name="图片 3"/>
          <p:cNvPicPr>
            <a:picLocks noChangeAspect="1"/>
          </p:cNvPicPr>
          <p:nvPr/>
        </p:nvPicPr>
        <p:blipFill>
          <a:blip r:embed="rId3"/>
          <a:stretch>
            <a:fillRect/>
          </a:stretch>
        </p:blipFill>
        <p:spPr>
          <a:xfrm>
            <a:off x="6296433" y="0"/>
            <a:ext cx="1924149" cy="3848298"/>
          </a:xfrm>
          <a:prstGeom prst="rect">
            <a:avLst/>
          </a:prstGeom>
          <a:ln w="12700" cmpd="sng">
            <a:solidFill>
              <a:schemeClr val="accent1">
                <a:shade val="50000"/>
              </a:schemeClr>
            </a:solidFill>
            <a:prstDash val="dash"/>
          </a:ln>
        </p:spPr>
      </p:pic>
      <p:pic>
        <p:nvPicPr>
          <p:cNvPr id="5" name="图片 4"/>
          <p:cNvPicPr>
            <a:picLocks noChangeAspect="1"/>
          </p:cNvPicPr>
          <p:nvPr/>
        </p:nvPicPr>
        <p:blipFill>
          <a:blip r:embed="rId4"/>
          <a:stretch>
            <a:fillRect/>
          </a:stretch>
        </p:blipFill>
        <p:spPr>
          <a:xfrm>
            <a:off x="8314120" y="3149999"/>
            <a:ext cx="1893367" cy="3829676"/>
          </a:xfrm>
          <a:prstGeom prst="rect">
            <a:avLst/>
          </a:prstGeom>
          <a:ln w="12700" cmpd="sng">
            <a:solidFill>
              <a:schemeClr val="accent1">
                <a:shade val="50000"/>
              </a:schemeClr>
            </a:solidFill>
            <a:prstDash val="dash"/>
          </a:ln>
        </p:spPr>
      </p:pic>
      <p:pic>
        <p:nvPicPr>
          <p:cNvPr id="6" name="图片 5"/>
          <p:cNvPicPr>
            <a:picLocks noChangeAspect="1"/>
          </p:cNvPicPr>
          <p:nvPr/>
        </p:nvPicPr>
        <p:blipFill>
          <a:blip r:embed="rId5"/>
          <a:stretch>
            <a:fillRect/>
          </a:stretch>
        </p:blipFill>
        <p:spPr>
          <a:xfrm>
            <a:off x="2190101" y="0"/>
            <a:ext cx="1936850" cy="4800847"/>
          </a:xfrm>
          <a:prstGeom prst="rect">
            <a:avLst/>
          </a:prstGeom>
          <a:ln w="12700" cmpd="sng">
            <a:solidFill>
              <a:schemeClr val="accent1">
                <a:shade val="50000"/>
              </a:schemeClr>
            </a:solidFill>
            <a:prstDash val="sysDash"/>
          </a:ln>
        </p:spPr>
      </p:pic>
      <p:pic>
        <p:nvPicPr>
          <p:cNvPr id="7" name="图片 6"/>
          <p:cNvPicPr>
            <a:picLocks noChangeAspect="1"/>
          </p:cNvPicPr>
          <p:nvPr/>
        </p:nvPicPr>
        <p:blipFill>
          <a:blip r:embed="rId6"/>
          <a:stretch>
            <a:fillRect/>
          </a:stretch>
        </p:blipFill>
        <p:spPr>
          <a:xfrm>
            <a:off x="10207487" y="-1"/>
            <a:ext cx="1994002" cy="2902227"/>
          </a:xfrm>
          <a:prstGeom prst="rect">
            <a:avLst/>
          </a:prstGeom>
          <a:ln w="12700" cmpd="sng">
            <a:solidFill>
              <a:schemeClr val="accent1">
                <a:shade val="50000"/>
              </a:schemeClr>
            </a:solidFill>
            <a:prstDash val="dash"/>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04261" y="282618"/>
            <a:ext cx="4305601" cy="3056930"/>
          </a:xfrm>
          <a:prstGeom prst="rect">
            <a:avLst/>
          </a:prstGeom>
        </p:spPr>
      </p:pic>
      <p:pic>
        <p:nvPicPr>
          <p:cNvPr id="3" name="图片 2"/>
          <p:cNvPicPr>
            <a:picLocks noChangeAspect="1"/>
          </p:cNvPicPr>
          <p:nvPr/>
        </p:nvPicPr>
        <p:blipFill>
          <a:blip r:embed="rId2"/>
          <a:stretch>
            <a:fillRect/>
          </a:stretch>
        </p:blipFill>
        <p:spPr>
          <a:xfrm>
            <a:off x="496249" y="3835268"/>
            <a:ext cx="5685890" cy="2565532"/>
          </a:xfrm>
          <a:prstGeom prst="rect">
            <a:avLst/>
          </a:prstGeom>
        </p:spPr>
      </p:pic>
      <p:pic>
        <p:nvPicPr>
          <p:cNvPr id="5" name="图片 4"/>
          <p:cNvPicPr>
            <a:picLocks noChangeAspect="1"/>
          </p:cNvPicPr>
          <p:nvPr/>
        </p:nvPicPr>
        <p:blipFill>
          <a:blip r:embed="rId3"/>
          <a:stretch>
            <a:fillRect/>
          </a:stretch>
        </p:blipFill>
        <p:spPr>
          <a:xfrm>
            <a:off x="6424946" y="439412"/>
            <a:ext cx="5442376" cy="2743341"/>
          </a:xfrm>
          <a:prstGeom prst="rect">
            <a:avLst/>
          </a:prstGeom>
        </p:spPr>
      </p:pic>
      <p:pic>
        <p:nvPicPr>
          <p:cNvPr id="6" name="图片 5"/>
          <p:cNvPicPr>
            <a:picLocks noChangeAspect="1"/>
          </p:cNvPicPr>
          <p:nvPr/>
        </p:nvPicPr>
        <p:blipFill>
          <a:blip r:embed="rId4"/>
          <a:stretch>
            <a:fillRect/>
          </a:stretch>
        </p:blipFill>
        <p:spPr>
          <a:xfrm>
            <a:off x="6424946" y="3339548"/>
            <a:ext cx="5685890" cy="3365673"/>
          </a:xfrm>
          <a:prstGeom prst="rect">
            <a:avLst/>
          </a:prstGeom>
        </p:spPr>
      </p:pic>
      <p:sp>
        <p:nvSpPr>
          <p:cNvPr id="7" name="矩形 6"/>
          <p:cNvSpPr/>
          <p:nvPr/>
        </p:nvSpPr>
        <p:spPr>
          <a:xfrm>
            <a:off x="2107224" y="2882348"/>
            <a:ext cx="766489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t>自动生成多种可视化图表样式，便于利用</a:t>
            </a:r>
            <a:endParaRPr lang="zh-CN" altLang="en-US" sz="2800" b="1" dirty="0"/>
          </a:p>
        </p:txBody>
      </p:sp>
      <p:sp>
        <p:nvSpPr>
          <p:cNvPr id="8" name="直角上箭头 7">
            <a:hlinkClick r:id="rId5" action="ppaction://hlinksldjump"/>
          </p:cNvPr>
          <p:cNvSpPr/>
          <p:nvPr/>
        </p:nvSpPr>
        <p:spPr>
          <a:xfrm>
            <a:off x="172720" y="6382385"/>
            <a:ext cx="450850" cy="357505"/>
          </a:xfrm>
          <a:prstGeom prst="bentUpArrow">
            <a:avLst>
              <a:gd name="adj1" fmla="val 25000"/>
              <a:gd name="adj2" fmla="val 26267"/>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p:nvPr/>
        </p:nvSpPr>
        <p:spPr>
          <a:xfrm>
            <a:off x="5940425" y="3246438"/>
            <a:ext cx="309880" cy="368300"/>
          </a:xfrm>
          <a:prstGeom prst="rect">
            <a:avLst/>
          </a:prstGeom>
          <a:noFill/>
          <a:ln w="9525">
            <a:noFill/>
          </a:ln>
        </p:spPr>
        <p:txBody>
          <a:bodyPr wrap="none" anchor="t">
            <a:spAutoFit/>
          </a:bodyPr>
          <a:lstStyle/>
          <a:p>
            <a:endParaRPr lang="zh-CN" altLang="en-US" b="0" dirty="0">
              <a:latin typeface="Arial" panose="020B0604020202020204" pitchFamily="34" charset="0"/>
              <a:ea typeface="宋体" panose="02010600030101010101" pitchFamily="2" charset="-122"/>
            </a:endParaRPr>
          </a:p>
        </p:txBody>
      </p:sp>
      <p:sp>
        <p:nvSpPr>
          <p:cNvPr id="102402" name="Rectangle 3"/>
          <p:cNvSpPr>
            <a:spLocks noGrp="1"/>
          </p:cNvSpPr>
          <p:nvPr>
            <p:ph type="title"/>
          </p:nvPr>
        </p:nvSpPr>
        <p:spPr>
          <a:xfrm>
            <a:off x="1417954" y="595947"/>
            <a:ext cx="7086600" cy="576263"/>
          </a:xfrm>
        </p:spPr>
        <p:txBody>
          <a:bodyPr wrap="square" anchor="b">
            <a:normAutofit/>
            <a:scene3d>
              <a:camera prst="orthographicFront"/>
              <a:lightRig rig="threePt" dir="t"/>
            </a:scene3d>
          </a:bodyPr>
          <a:lstStyle/>
          <a:p>
            <a:pPr marL="357505" lvl="0" indent="-271780" algn="l" eaLnBrk="1" fontAlgn="base" hangingPunct="1">
              <a:lnSpc>
                <a:spcPct val="110000"/>
              </a:lnSpc>
              <a:spcBef>
                <a:spcPts val="600"/>
              </a:spcBef>
              <a:buClr>
                <a:srgbClr val="9966FF"/>
              </a:buClr>
              <a:buSzPct val="80000"/>
              <a:buFont typeface="Century Gothic" panose="020B0502020202020204" pitchFamily="34" charset="0"/>
            </a:pPr>
            <a:r>
              <a:rPr lang="zh-CN" altLang="en-US" sz="2800" b="1" strike="noStrike" noProof="1">
                <a:solidFill>
                  <a:schemeClr val="tx1"/>
                </a:solidFill>
                <a:effectLst/>
                <a:latin typeface="微软雅黑" panose="020B0503020204020204" charset="-122"/>
                <a:ea typeface="微软雅黑" panose="020B0503020204020204" charset="-122"/>
                <a:sym typeface="Arial" panose="020B0604020202020204" pitchFamily="34" charset="0"/>
              </a:rPr>
              <a:t>信息道德与学术规范</a:t>
            </a:r>
            <a:endParaRPr lang="zh-CN" altLang="en-US" sz="2800" b="1" strike="noStrike" noProof="1">
              <a:solidFill>
                <a:schemeClr val="tx1"/>
              </a:solidFill>
              <a:effectLst/>
              <a:latin typeface="微软雅黑" panose="020B0503020204020204" charset="-122"/>
              <a:ea typeface="微软雅黑" panose="020B0503020204020204" charset="-122"/>
              <a:sym typeface="Arial" panose="020B0604020202020204" pitchFamily="34" charset="0"/>
            </a:endParaRPr>
          </a:p>
        </p:txBody>
      </p:sp>
      <p:sp>
        <p:nvSpPr>
          <p:cNvPr id="3" name="文本框 2"/>
          <p:cNvSpPr txBox="1"/>
          <p:nvPr/>
        </p:nvSpPr>
        <p:spPr>
          <a:xfrm>
            <a:off x="348615" y="595630"/>
            <a:ext cx="1069340" cy="583565"/>
          </a:xfrm>
          <a:prstGeom prst="rect">
            <a:avLst/>
          </a:prstGeom>
          <a:noFill/>
        </p:spPr>
        <p:txBody>
          <a:bodyPr wrap="square" rtlCol="0">
            <a:spAutoFit/>
          </a:bodyPr>
          <a:lstStyle/>
          <a:p>
            <a:pPr algn="ctr"/>
            <a:r>
              <a:rPr lang="en-US" altLang="zh-CN" sz="3200" dirty="0">
                <a:latin typeface="Impact" panose="020B0806030902050204" pitchFamily="34" charset="0"/>
              </a:rPr>
              <a:t>2.2.4</a:t>
            </a:r>
            <a:endParaRPr lang="zh-CN" altLang="en-US" sz="3200" dirty="0">
              <a:latin typeface="Impact" panose="020B0806030902050204" pitchFamily="34" charset="0"/>
            </a:endParaRPr>
          </a:p>
        </p:txBody>
      </p:sp>
      <p:pic>
        <p:nvPicPr>
          <p:cNvPr id="2" name="图片 1"/>
          <p:cNvPicPr>
            <a:picLocks noChangeAspect="1"/>
          </p:cNvPicPr>
          <p:nvPr/>
        </p:nvPicPr>
        <p:blipFill>
          <a:blip r:embed="rId1"/>
          <a:stretch>
            <a:fillRect/>
          </a:stretch>
        </p:blipFill>
        <p:spPr>
          <a:xfrm>
            <a:off x="348477" y="1444156"/>
            <a:ext cx="6096000" cy="5362271"/>
          </a:xfrm>
          <a:prstGeom prst="rect">
            <a:avLst/>
          </a:prstGeom>
        </p:spPr>
      </p:pic>
      <p:sp>
        <p:nvSpPr>
          <p:cNvPr id="4" name="矩形 3"/>
          <p:cNvSpPr/>
          <p:nvPr/>
        </p:nvSpPr>
        <p:spPr>
          <a:xfrm>
            <a:off x="6532687" y="6000443"/>
            <a:ext cx="6096000" cy="523220"/>
          </a:xfrm>
          <a:prstGeom prst="rect">
            <a:avLst/>
          </a:prstGeom>
        </p:spPr>
        <p:txBody>
          <a:bodyPr>
            <a:spAutoFit/>
          </a:bodyPr>
          <a:lstStyle/>
          <a:p>
            <a:r>
              <a:rPr lang="zh-CN" altLang="en-US" sz="1400" dirty="0"/>
              <a:t>来源于：科学网（</a:t>
            </a:r>
            <a:r>
              <a:rPr lang="en-US" altLang="zh-CN" sz="1400" dirty="0"/>
              <a:t>2018-7-23</a:t>
            </a:r>
            <a:r>
              <a:rPr lang="zh-CN" altLang="en-US" sz="1400" dirty="0"/>
              <a:t>）</a:t>
            </a:r>
            <a:endParaRPr lang="en-US" altLang="zh-CN" sz="1400" dirty="0"/>
          </a:p>
          <a:p>
            <a:r>
              <a:rPr lang="en-US" altLang="zh-CN" sz="1400" dirty="0">
                <a:hlinkClick r:id="rId2"/>
              </a:rPr>
              <a:t>http://news.sciencenet.cn/htmlnews/2018/7/415832.shtm?id=415832</a:t>
            </a:r>
            <a:endParaRPr lang="zh-CN" altLang="en-US" sz="1400" dirty="0"/>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96159" y="1575243"/>
            <a:ext cx="5249268" cy="4457810"/>
          </a:xfrm>
          <a:prstGeom prst="rect">
            <a:avLst/>
          </a:prstGeom>
        </p:spPr>
      </p:pic>
      <p:pic>
        <p:nvPicPr>
          <p:cNvPr id="3" name="图片 2"/>
          <p:cNvPicPr>
            <a:picLocks noChangeAspect="1"/>
          </p:cNvPicPr>
          <p:nvPr/>
        </p:nvPicPr>
        <p:blipFill>
          <a:blip r:embed="rId2"/>
          <a:stretch>
            <a:fillRect/>
          </a:stretch>
        </p:blipFill>
        <p:spPr>
          <a:xfrm>
            <a:off x="5728561" y="56977"/>
            <a:ext cx="3983550" cy="3315046"/>
          </a:xfrm>
          <a:prstGeom prst="rect">
            <a:avLst/>
          </a:prstGeom>
          <a:ln w="12700" cmpd="sng">
            <a:solidFill>
              <a:schemeClr val="accent1">
                <a:shade val="50000"/>
              </a:schemeClr>
            </a:solidFill>
            <a:prstDash val="sysDash"/>
          </a:ln>
        </p:spPr>
      </p:pic>
      <p:pic>
        <p:nvPicPr>
          <p:cNvPr id="4" name="图片 3"/>
          <p:cNvPicPr>
            <a:picLocks noChangeAspect="1"/>
          </p:cNvPicPr>
          <p:nvPr/>
        </p:nvPicPr>
        <p:blipFill>
          <a:blip r:embed="rId3"/>
          <a:stretch>
            <a:fillRect/>
          </a:stretch>
        </p:blipFill>
        <p:spPr>
          <a:xfrm>
            <a:off x="7921488" y="3485977"/>
            <a:ext cx="4156856" cy="3372023"/>
          </a:xfrm>
          <a:prstGeom prst="rect">
            <a:avLst/>
          </a:prstGeom>
          <a:ln w="28575" cmpd="sng">
            <a:solidFill>
              <a:schemeClr val="accent1">
                <a:shade val="50000"/>
              </a:schemeClr>
            </a:solidFill>
            <a:prstDash val="sysDot"/>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2"/>
          <p:cNvSpPr txBox="1"/>
          <p:nvPr/>
        </p:nvSpPr>
        <p:spPr>
          <a:xfrm>
            <a:off x="5940425" y="3246438"/>
            <a:ext cx="309880" cy="368300"/>
          </a:xfrm>
          <a:prstGeom prst="rect">
            <a:avLst/>
          </a:prstGeom>
          <a:noFill/>
          <a:ln w="9525">
            <a:noFill/>
          </a:ln>
        </p:spPr>
        <p:txBody>
          <a:bodyPr wrap="none" anchor="t">
            <a:spAutoFit/>
          </a:bodyPr>
          <a:lstStyle/>
          <a:p>
            <a:endParaRPr lang="zh-CN" altLang="en-US" b="0" dirty="0">
              <a:latin typeface="Arial" panose="020B0604020202020204" pitchFamily="34" charset="0"/>
              <a:ea typeface="宋体" panose="02010600030101010101" pitchFamily="2" charset="-122"/>
            </a:endParaRPr>
          </a:p>
        </p:txBody>
      </p:sp>
      <p:sp>
        <p:nvSpPr>
          <p:cNvPr id="99332" name="Rectangle 4"/>
          <p:cNvSpPr>
            <a:spLocks noGrp="1"/>
          </p:cNvSpPr>
          <p:nvPr>
            <p:ph type="body" sz="half"/>
          </p:nvPr>
        </p:nvSpPr>
        <p:spPr>
          <a:xfrm>
            <a:off x="1864836" y="983457"/>
            <a:ext cx="8770938" cy="4525962"/>
          </a:xfrm>
        </p:spPr>
        <p:txBody>
          <a:bodyPr wrap="square" anchor="t"/>
          <a:lstStyle>
            <a:lvl1pPr lvl="0">
              <a:defRPr sz="2800"/>
            </a:lvl1pPr>
            <a:lvl2pPr lvl="1">
              <a:defRPr sz="2400"/>
            </a:lvl2pPr>
            <a:lvl3pPr lvl="2">
              <a:defRPr sz="2000"/>
            </a:lvl3pPr>
            <a:lvl4pPr lvl="3">
              <a:defRPr sz="1800"/>
            </a:lvl4pPr>
            <a:lvl5pPr lvl="4">
              <a:defRPr sz="1800"/>
            </a:lvl5pPr>
          </a:lstStyle>
          <a:p>
            <a:pPr marL="0" lvl="0" indent="0" eaLnBrk="1" hangingPunct="1">
              <a:lnSpc>
                <a:spcPct val="120000"/>
              </a:lnSpc>
              <a:buNone/>
            </a:pPr>
            <a:r>
              <a:rPr lang="zh-CN" altLang="en-US" b="1" dirty="0">
                <a:latin typeface="微软雅黑" panose="020B0503020204020204" charset="-122"/>
                <a:ea typeface="微软雅黑" panose="020B0503020204020204" charset="-122"/>
                <a:cs typeface="微软雅黑" panose="020B0503020204020204" charset="-122"/>
                <a:sym typeface="Arial" panose="020B0604020202020204" pitchFamily="34" charset="0"/>
              </a:rPr>
              <a:t>演员翟天临学术门事件</a:t>
            </a:r>
            <a:endParaRPr lang="en-US" altLang="zh-CN" b="1"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a:lnSpc>
                <a:spcPct val="140000"/>
              </a:lnSpc>
              <a:buNone/>
            </a:pPr>
            <a:r>
              <a:rPr lang="en-US" altLang="zh-CN" sz="1700" dirty="0">
                <a:latin typeface="微软雅黑" panose="020B0503020204020204" charset="-122"/>
                <a:ea typeface="微软雅黑" panose="020B0503020204020204" charset="-122"/>
                <a:cs typeface="微软雅黑" panose="020B0503020204020204" charset="-122"/>
              </a:rPr>
              <a:t>2019</a:t>
            </a:r>
            <a:r>
              <a:rPr lang="zh-CN" altLang="en-US" sz="1700" dirty="0">
                <a:latin typeface="微软雅黑" panose="020B0503020204020204" charset="-122"/>
                <a:ea typeface="微软雅黑" panose="020B0503020204020204" charset="-122"/>
                <a:cs typeface="微软雅黑" panose="020B0503020204020204" charset="-122"/>
              </a:rPr>
              <a:t>年</a:t>
            </a:r>
            <a:r>
              <a:rPr lang="en-US" altLang="zh-CN" sz="1700" dirty="0">
                <a:latin typeface="微软雅黑" panose="020B0503020204020204" charset="-122"/>
                <a:ea typeface="微软雅黑" panose="020B0503020204020204" charset="-122"/>
                <a:cs typeface="微软雅黑" panose="020B0503020204020204" charset="-122"/>
              </a:rPr>
              <a:t>2</a:t>
            </a:r>
            <a:r>
              <a:rPr lang="zh-CN" altLang="en-US" sz="1700" dirty="0">
                <a:latin typeface="微软雅黑" panose="020B0503020204020204" charset="-122"/>
                <a:ea typeface="微软雅黑" panose="020B0503020204020204" charset="-122"/>
                <a:cs typeface="微软雅黑" panose="020B0503020204020204" charset="-122"/>
              </a:rPr>
              <a:t>月</a:t>
            </a:r>
            <a:r>
              <a:rPr lang="en-US" altLang="zh-CN" sz="1700" dirty="0">
                <a:latin typeface="微软雅黑" panose="020B0503020204020204" charset="-122"/>
                <a:ea typeface="微软雅黑" panose="020B0503020204020204" charset="-122"/>
                <a:cs typeface="微软雅黑" panose="020B0503020204020204" charset="-122"/>
              </a:rPr>
              <a:t>8</a:t>
            </a:r>
            <a:r>
              <a:rPr lang="zh-CN" altLang="en-US" sz="1700" dirty="0">
                <a:latin typeface="微软雅黑" panose="020B0503020204020204" charset="-122"/>
                <a:ea typeface="微软雅黑" panose="020B0503020204020204" charset="-122"/>
                <a:cs typeface="微软雅黑" panose="020B0503020204020204" charset="-122"/>
              </a:rPr>
              <a:t>日，翟天临</a:t>
            </a:r>
            <a:r>
              <a:rPr lang="zh-CN" altLang="en-US" sz="1700" dirty="0">
                <a:latin typeface="微软雅黑" panose="020B0503020204020204" charset="-122"/>
                <a:ea typeface="微软雅黑" panose="020B0503020204020204" charset="-122"/>
                <a:cs typeface="微软雅黑" panose="020B0503020204020204" charset="-122"/>
              </a:rPr>
              <a:t>因在直播中回答网友提问时，不知知网为何物，他的博士学位真实性受到质疑。随后，他又在新浪微博留言称“只是开玩笑”。</a:t>
            </a:r>
            <a:endParaRPr lang="zh-CN" altLang="en-US" sz="1700" dirty="0">
              <a:latin typeface="微软雅黑" panose="020B0503020204020204" charset="-122"/>
              <a:ea typeface="微软雅黑" panose="020B0503020204020204" charset="-122"/>
              <a:cs typeface="微软雅黑" panose="020B0503020204020204" charset="-122"/>
            </a:endParaRPr>
          </a:p>
          <a:p>
            <a:pPr marL="0" indent="0">
              <a:lnSpc>
                <a:spcPct val="140000"/>
              </a:lnSpc>
              <a:buNone/>
            </a:pPr>
            <a:r>
              <a:rPr lang="en-US" altLang="zh-CN" sz="1700" dirty="0">
                <a:latin typeface="微软雅黑" panose="020B0503020204020204" charset="-122"/>
                <a:ea typeface="微软雅黑" panose="020B0503020204020204" charset="-122"/>
                <a:cs typeface="微软雅黑" panose="020B0503020204020204" charset="-122"/>
              </a:rPr>
              <a:t>2019</a:t>
            </a:r>
            <a:r>
              <a:rPr lang="zh-CN" altLang="en-US" sz="1700" dirty="0">
                <a:latin typeface="微软雅黑" panose="020B0503020204020204" charset="-122"/>
                <a:ea typeface="微软雅黑" panose="020B0503020204020204" charset="-122"/>
                <a:cs typeface="微软雅黑" panose="020B0503020204020204" charset="-122"/>
              </a:rPr>
              <a:t>年</a:t>
            </a:r>
            <a:r>
              <a:rPr lang="en-US" altLang="zh-CN" sz="1700" dirty="0">
                <a:latin typeface="微软雅黑" panose="020B0503020204020204" charset="-122"/>
                <a:ea typeface="微软雅黑" panose="020B0503020204020204" charset="-122"/>
                <a:cs typeface="微软雅黑" panose="020B0503020204020204" charset="-122"/>
              </a:rPr>
              <a:t>2</a:t>
            </a:r>
            <a:r>
              <a:rPr lang="zh-CN" altLang="en-US" sz="1700" dirty="0">
                <a:latin typeface="微软雅黑" panose="020B0503020204020204" charset="-122"/>
                <a:ea typeface="微软雅黑" panose="020B0503020204020204" charset="-122"/>
                <a:cs typeface="微软雅黑" panose="020B0503020204020204" charset="-122"/>
              </a:rPr>
              <a:t>月</a:t>
            </a:r>
            <a:r>
              <a:rPr lang="en-US" altLang="zh-CN" sz="1700" dirty="0">
                <a:latin typeface="微软雅黑" panose="020B0503020204020204" charset="-122"/>
                <a:ea typeface="微软雅黑" panose="020B0503020204020204" charset="-122"/>
                <a:cs typeface="微软雅黑" panose="020B0503020204020204" charset="-122"/>
              </a:rPr>
              <a:t>10</a:t>
            </a:r>
            <a:r>
              <a:rPr lang="zh-CN" altLang="en-US" sz="1700" dirty="0">
                <a:latin typeface="微软雅黑" panose="020B0503020204020204" charset="-122"/>
                <a:ea typeface="微软雅黑" panose="020B0503020204020204" charset="-122"/>
                <a:cs typeface="微软雅黑" panose="020B0503020204020204" charset="-122"/>
              </a:rPr>
              <a:t>日，四川大学</a:t>
            </a:r>
            <a:r>
              <a:rPr lang="zh-CN" altLang="en-US" sz="1700" dirty="0">
                <a:latin typeface="微软雅黑" panose="020B0503020204020204" charset="-122"/>
                <a:ea typeface="微软雅黑" panose="020B0503020204020204" charset="-122"/>
                <a:cs typeface="微软雅黑" panose="020B0503020204020204" charset="-122"/>
              </a:rPr>
              <a:t>学术诚信与科学探索网将翟天临列入“学术不端案例”公示栏 ， </a:t>
            </a:r>
            <a:r>
              <a:rPr lang="en-US" altLang="zh-CN" sz="1700" dirty="0">
                <a:latin typeface="微软雅黑" panose="020B0503020204020204" charset="-122"/>
                <a:ea typeface="微软雅黑" panose="020B0503020204020204" charset="-122"/>
                <a:cs typeface="微软雅黑" panose="020B0503020204020204" charset="-122"/>
              </a:rPr>
              <a:t>2</a:t>
            </a:r>
            <a:r>
              <a:rPr lang="zh-CN" altLang="en-US" sz="1700" dirty="0">
                <a:latin typeface="微软雅黑" panose="020B0503020204020204" charset="-122"/>
                <a:ea typeface="微软雅黑" panose="020B0503020204020204" charset="-122"/>
                <a:cs typeface="微软雅黑" panose="020B0503020204020204" charset="-122"/>
              </a:rPr>
              <a:t>月</a:t>
            </a:r>
            <a:r>
              <a:rPr lang="en-US" altLang="zh-CN" sz="1700" dirty="0">
                <a:latin typeface="微软雅黑" panose="020B0503020204020204" charset="-122"/>
                <a:ea typeface="微软雅黑" panose="020B0503020204020204" charset="-122"/>
                <a:cs typeface="微软雅黑" panose="020B0503020204020204" charset="-122"/>
              </a:rPr>
              <a:t>14</a:t>
            </a:r>
            <a:r>
              <a:rPr lang="zh-CN" altLang="en-US" sz="1700" dirty="0">
                <a:latin typeface="微软雅黑" panose="020B0503020204020204" charset="-122"/>
                <a:ea typeface="微软雅黑" panose="020B0503020204020204" charset="-122"/>
                <a:cs typeface="微软雅黑" panose="020B0503020204020204" charset="-122"/>
              </a:rPr>
              <a:t>日，翟天临通过个人微博发表致歉信。 </a:t>
            </a:r>
            <a:r>
              <a:rPr lang="en-US" altLang="zh-CN" sz="1700" dirty="0">
                <a:latin typeface="微软雅黑" panose="020B0503020204020204" charset="-122"/>
                <a:ea typeface="微软雅黑" panose="020B0503020204020204" charset="-122"/>
                <a:cs typeface="微软雅黑" panose="020B0503020204020204" charset="-122"/>
              </a:rPr>
              <a:t>2</a:t>
            </a:r>
            <a:r>
              <a:rPr lang="zh-CN" altLang="en-US" sz="1700" dirty="0">
                <a:latin typeface="微软雅黑" panose="020B0503020204020204" charset="-122"/>
                <a:ea typeface="微软雅黑" panose="020B0503020204020204" charset="-122"/>
                <a:cs typeface="微软雅黑" panose="020B0503020204020204" charset="-122"/>
              </a:rPr>
              <a:t>月</a:t>
            </a:r>
            <a:r>
              <a:rPr lang="en-US" altLang="zh-CN" sz="1700" dirty="0">
                <a:latin typeface="微软雅黑" panose="020B0503020204020204" charset="-122"/>
                <a:ea typeface="微软雅黑" panose="020B0503020204020204" charset="-122"/>
                <a:cs typeface="微软雅黑" panose="020B0503020204020204" charset="-122"/>
              </a:rPr>
              <a:t>15</a:t>
            </a:r>
            <a:r>
              <a:rPr lang="zh-CN" altLang="en-US" sz="1700" dirty="0">
                <a:latin typeface="微软雅黑" panose="020B0503020204020204" charset="-122"/>
                <a:ea typeface="微软雅黑" panose="020B0503020204020204" charset="-122"/>
                <a:cs typeface="微软雅黑" panose="020B0503020204020204" charset="-122"/>
              </a:rPr>
              <a:t>日，教育部回应“翟天临涉嫌学术不端事件”称，教育部对此高度重视，第一时间要求有关方面迅速进行核查。  </a:t>
            </a:r>
            <a:r>
              <a:rPr lang="en-US" altLang="zh-CN" sz="1700" dirty="0">
                <a:latin typeface="微软雅黑" panose="020B0503020204020204" charset="-122"/>
                <a:ea typeface="微软雅黑" panose="020B0503020204020204" charset="-122"/>
                <a:cs typeface="微软雅黑" panose="020B0503020204020204" charset="-122"/>
              </a:rPr>
              <a:t>2</a:t>
            </a:r>
            <a:r>
              <a:rPr lang="zh-CN" altLang="en-US" sz="1700" dirty="0">
                <a:latin typeface="微软雅黑" panose="020B0503020204020204" charset="-122"/>
                <a:ea typeface="微软雅黑" panose="020B0503020204020204" charset="-122"/>
                <a:cs typeface="微软雅黑" panose="020B0503020204020204" charset="-122"/>
              </a:rPr>
              <a:t>月</a:t>
            </a:r>
            <a:r>
              <a:rPr lang="en-US" altLang="zh-CN" sz="1700" dirty="0">
                <a:latin typeface="微软雅黑" panose="020B0503020204020204" charset="-122"/>
                <a:ea typeface="微软雅黑" panose="020B0503020204020204" charset="-122"/>
                <a:cs typeface="微软雅黑" panose="020B0503020204020204" charset="-122"/>
              </a:rPr>
              <a:t>16</a:t>
            </a:r>
            <a:r>
              <a:rPr lang="zh-CN" altLang="en-US" sz="1700" dirty="0">
                <a:latin typeface="微软雅黑" panose="020B0503020204020204" charset="-122"/>
                <a:ea typeface="微软雅黑" panose="020B0503020204020204" charset="-122"/>
                <a:cs typeface="微软雅黑" panose="020B0503020204020204" charset="-122"/>
              </a:rPr>
              <a:t>日下午，北京大学发布关于招募翟天临为博士后的调查说明：确认翟天临存在学术不端行为，同意翟天临退站，责成光华管理学院作出深刻检查。 </a:t>
            </a:r>
            <a:r>
              <a:rPr lang="en-US" altLang="zh-CN" sz="1700" dirty="0">
                <a:latin typeface="微软雅黑" panose="020B0503020204020204" charset="-122"/>
                <a:ea typeface="微软雅黑" panose="020B0503020204020204" charset="-122"/>
                <a:cs typeface="微软雅黑" panose="020B0503020204020204" charset="-122"/>
              </a:rPr>
              <a:t>2019</a:t>
            </a:r>
            <a:r>
              <a:rPr lang="zh-CN" altLang="en-US" sz="1700" dirty="0">
                <a:latin typeface="微软雅黑" panose="020B0503020204020204" charset="-122"/>
                <a:ea typeface="微软雅黑" panose="020B0503020204020204" charset="-122"/>
                <a:cs typeface="微软雅黑" panose="020B0503020204020204" charset="-122"/>
              </a:rPr>
              <a:t>年</a:t>
            </a:r>
            <a:r>
              <a:rPr lang="en-US" altLang="zh-CN" sz="1700" dirty="0">
                <a:latin typeface="微软雅黑" panose="020B0503020204020204" charset="-122"/>
                <a:ea typeface="微软雅黑" panose="020B0503020204020204" charset="-122"/>
                <a:cs typeface="微软雅黑" panose="020B0503020204020204" charset="-122"/>
              </a:rPr>
              <a:t>2</a:t>
            </a:r>
            <a:r>
              <a:rPr lang="zh-CN" altLang="en-US" sz="1700" dirty="0">
                <a:latin typeface="微软雅黑" panose="020B0503020204020204" charset="-122"/>
                <a:ea typeface="微软雅黑" panose="020B0503020204020204" charset="-122"/>
                <a:cs typeface="微软雅黑" panose="020B0503020204020204" charset="-122"/>
              </a:rPr>
              <a:t>月</a:t>
            </a:r>
            <a:r>
              <a:rPr lang="en-US" altLang="zh-CN" sz="1700" dirty="0">
                <a:latin typeface="微软雅黑" panose="020B0503020204020204" charset="-122"/>
                <a:ea typeface="微软雅黑" panose="020B0503020204020204" charset="-122"/>
                <a:cs typeface="微软雅黑" panose="020B0503020204020204" charset="-122"/>
              </a:rPr>
              <a:t>19</a:t>
            </a:r>
            <a:r>
              <a:rPr lang="zh-CN" altLang="en-US" sz="1700" dirty="0">
                <a:latin typeface="微软雅黑" panose="020B0503020204020204" charset="-122"/>
                <a:ea typeface="微软雅黑" panose="020B0503020204020204" charset="-122"/>
                <a:cs typeface="微软雅黑" panose="020B0503020204020204" charset="-122"/>
              </a:rPr>
              <a:t>日， 北京电影学院发布关于“翟天临涉嫌学术不端”等问题的调查进展情况说明，宣布撤销翟天临博士学位，取消陈浥博导资格。</a:t>
            </a:r>
            <a:endParaRPr lang="zh-CN" altLang="en-US" sz="1700" dirty="0">
              <a:latin typeface="微软雅黑" panose="020B0503020204020204" charset="-122"/>
              <a:ea typeface="微软雅黑" panose="020B0503020204020204" charset="-122"/>
              <a:cs typeface="微软雅黑" panose="020B0503020204020204" charset="-122"/>
            </a:endParaRPr>
          </a:p>
          <a:p>
            <a:pPr marL="0" lvl="0" indent="0" eaLnBrk="1" hangingPunct="1">
              <a:lnSpc>
                <a:spcPct val="120000"/>
              </a:lnSpc>
              <a:buNone/>
            </a:pPr>
            <a:r>
              <a:rPr lang="zh-CN" altLang="en-US" b="1" dirty="0">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zh-CN" altLang="en-US" b="1"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9332">
                                            <p:txEl>
                                              <p:pRg st="0" end="0"/>
                                            </p:txEl>
                                          </p:spTgt>
                                        </p:tgtEl>
                                        <p:attrNameLst>
                                          <p:attrName>style.visibility</p:attrName>
                                        </p:attrNameLst>
                                      </p:cBhvr>
                                      <p:to>
                                        <p:strVal val="visible"/>
                                      </p:to>
                                    </p:set>
                                    <p:anim calcmode="lin" valueType="num">
                                      <p:cBhvr>
                                        <p:cTn id="7" dur="1" fill="hold"/>
                                        <p:tgtEl>
                                          <p:spTgt spid="99332">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9332">
                                            <p:txEl>
                                              <p:pRg st="1" end="1"/>
                                            </p:txEl>
                                          </p:spTgt>
                                        </p:tgtEl>
                                        <p:attrNameLst>
                                          <p:attrName>style.visibility</p:attrName>
                                        </p:attrNameLst>
                                      </p:cBhvr>
                                      <p:to>
                                        <p:strVal val="visible"/>
                                      </p:to>
                                    </p:set>
                                    <p:anim calcmode="lin" valueType="num">
                                      <p:cBhvr>
                                        <p:cTn id="12" dur="1" fill="hold"/>
                                        <p:tgtEl>
                                          <p:spTgt spid="99332">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9332">
                                            <p:txEl>
                                              <p:pRg st="2" end="2"/>
                                            </p:txEl>
                                          </p:spTgt>
                                        </p:tgtEl>
                                        <p:attrNameLst>
                                          <p:attrName>style.visibility</p:attrName>
                                        </p:attrNameLst>
                                      </p:cBhvr>
                                      <p:to>
                                        <p:strVal val="visible"/>
                                      </p:to>
                                    </p:set>
                                    <p:anim calcmode="lin" valueType="num">
                                      <p:cBhvr>
                                        <p:cTn id="17" dur="1" fill="hold"/>
                                        <p:tgtEl>
                                          <p:spTgt spid="99332">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9332">
                                            <p:txEl>
                                              <p:pRg st="3" end="3"/>
                                            </p:txEl>
                                          </p:spTgt>
                                        </p:tgtEl>
                                        <p:attrNameLst>
                                          <p:attrName>style.visibility</p:attrName>
                                        </p:attrNameLst>
                                      </p:cBhvr>
                                      <p:to>
                                        <p:strVal val="visible"/>
                                      </p:to>
                                    </p:set>
                                    <p:anim calcmode="lin" valueType="num">
                                      <p:cBhvr>
                                        <p:cTn id="22" dur="1" fill="hold"/>
                                        <p:tgtEl>
                                          <p:spTgt spid="99332">
                                            <p:txEl>
                                              <p:pRg st="3" end="3"/>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圆角矩形 16"/>
          <p:cNvSpPr/>
          <p:nvPr/>
        </p:nvSpPr>
        <p:spPr>
          <a:xfrm>
            <a:off x="2706045" y="4620039"/>
            <a:ext cx="7791277" cy="1187865"/>
          </a:xfrm>
          <a:prstGeom prst="roundRect">
            <a:avLst/>
          </a:prstGeom>
          <a:noFill/>
          <a:ln w="6032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圆角矩形 17"/>
          <p:cNvSpPr/>
          <p:nvPr/>
        </p:nvSpPr>
        <p:spPr>
          <a:xfrm>
            <a:off x="1862343" y="3258152"/>
            <a:ext cx="7678665" cy="857091"/>
          </a:xfrm>
          <a:prstGeom prst="roundRect">
            <a:avLst/>
          </a:prstGeom>
          <a:noFill/>
          <a:ln w="6032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圆角矩形 18"/>
          <p:cNvSpPr/>
          <p:nvPr/>
        </p:nvSpPr>
        <p:spPr>
          <a:xfrm>
            <a:off x="2696522" y="1622759"/>
            <a:ext cx="7791277" cy="1131360"/>
          </a:xfrm>
          <a:prstGeom prst="roundRect">
            <a:avLst/>
          </a:prstGeom>
          <a:noFill/>
          <a:ln w="6032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0" name="Group 5"/>
          <p:cNvGrpSpPr/>
          <p:nvPr/>
        </p:nvGrpSpPr>
        <p:grpSpPr bwMode="auto">
          <a:xfrm>
            <a:off x="1849645" y="1518257"/>
            <a:ext cx="1237215" cy="1236433"/>
            <a:chOff x="802" y="845"/>
            <a:chExt cx="827" cy="826"/>
          </a:xfrm>
        </p:grpSpPr>
        <p:sp>
          <p:nvSpPr>
            <p:cNvPr id="21" name="Oval 6"/>
            <p:cNvSpPr>
              <a:spLocks noChangeArrowheads="1"/>
            </p:cNvSpPr>
            <p:nvPr/>
          </p:nvSpPr>
          <p:spPr bwMode="ltGray">
            <a:xfrm>
              <a:off x="802" y="845"/>
              <a:ext cx="827" cy="826"/>
            </a:xfrm>
            <a:prstGeom prst="ellipse">
              <a:avLst/>
            </a:prstGeom>
            <a:solidFill>
              <a:srgbClr val="F8F8F8"/>
            </a:solidFill>
            <a:ln w="38100">
              <a:solidFill>
                <a:srgbClr val="005DA2"/>
              </a:solidFill>
              <a:round/>
            </a:ln>
          </p:spPr>
          <p:txBody>
            <a:bodyPr wrap="none" anchor="ctr"/>
            <a:lstStyle/>
            <a:p>
              <a:endParaRPr lang="zh-CN" altLang="en-US">
                <a:latin typeface="Calibri" panose="020F0502020204030204" charset="0"/>
                <a:cs typeface="Arial" panose="020B0604020202020204" pitchFamily="34" charset="0"/>
              </a:endParaRPr>
            </a:p>
          </p:txBody>
        </p:sp>
        <p:sp>
          <p:nvSpPr>
            <p:cNvPr id="22" name="Oval 7"/>
            <p:cNvSpPr>
              <a:spLocks noChangeArrowheads="1"/>
            </p:cNvSpPr>
            <p:nvPr/>
          </p:nvSpPr>
          <p:spPr bwMode="ltGray">
            <a:xfrm>
              <a:off x="836" y="879"/>
              <a:ext cx="758" cy="758"/>
            </a:xfrm>
            <a:prstGeom prst="ellipse">
              <a:avLst/>
            </a:prstGeom>
            <a:solidFill>
              <a:srgbClr val="FFFFFF"/>
            </a:solidFill>
            <a:ln w="38100">
              <a:solidFill>
                <a:srgbClr val="005DA2"/>
              </a:solidFill>
              <a:round/>
            </a:ln>
          </p:spPr>
          <p:txBody>
            <a:bodyPr wrap="none" anchor="ctr"/>
            <a:lstStyle/>
            <a:p>
              <a:endParaRPr lang="zh-CN" altLang="en-US">
                <a:latin typeface="Calibri" panose="020F0502020204030204" charset="0"/>
                <a:cs typeface="Arial" panose="020B0604020202020204" pitchFamily="34" charset="0"/>
              </a:endParaRPr>
            </a:p>
          </p:txBody>
        </p:sp>
        <p:sp>
          <p:nvSpPr>
            <p:cNvPr id="23" name="Oval 8"/>
            <p:cNvSpPr>
              <a:spLocks noChangeArrowheads="1"/>
            </p:cNvSpPr>
            <p:nvPr/>
          </p:nvSpPr>
          <p:spPr bwMode="ltGray">
            <a:xfrm>
              <a:off x="870" y="915"/>
              <a:ext cx="690" cy="690"/>
            </a:xfrm>
            <a:prstGeom prst="ellipse">
              <a:avLst/>
            </a:prstGeom>
            <a:noFill/>
            <a:ln w="38100">
              <a:solidFill>
                <a:srgbClr val="005DA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anose="020F0502020204030204" charset="0"/>
                <a:cs typeface="Arial" panose="020B0604020202020204" pitchFamily="34" charset="0"/>
              </a:endParaRPr>
            </a:p>
          </p:txBody>
        </p:sp>
      </p:grpSp>
      <p:grpSp>
        <p:nvGrpSpPr>
          <p:cNvPr id="24" name="Group 12"/>
          <p:cNvGrpSpPr/>
          <p:nvPr/>
        </p:nvGrpSpPr>
        <p:grpSpPr bwMode="auto">
          <a:xfrm>
            <a:off x="9203152" y="3026421"/>
            <a:ext cx="1237215" cy="1236434"/>
            <a:chOff x="802" y="845"/>
            <a:chExt cx="827" cy="826"/>
          </a:xfrm>
        </p:grpSpPr>
        <p:sp>
          <p:nvSpPr>
            <p:cNvPr id="25" name="Oval 13"/>
            <p:cNvSpPr>
              <a:spLocks noChangeArrowheads="1"/>
            </p:cNvSpPr>
            <p:nvPr/>
          </p:nvSpPr>
          <p:spPr bwMode="gray">
            <a:xfrm>
              <a:off x="802" y="845"/>
              <a:ext cx="827" cy="826"/>
            </a:xfrm>
            <a:prstGeom prst="ellipse">
              <a:avLst/>
            </a:prstGeom>
            <a:solidFill>
              <a:srgbClr val="F8F8F8"/>
            </a:solidFill>
            <a:ln w="38100">
              <a:solidFill>
                <a:srgbClr val="005DA2"/>
              </a:solidFill>
              <a:round/>
            </a:ln>
          </p:spPr>
          <p:txBody>
            <a:bodyPr wrap="none" anchor="ctr"/>
            <a:lstStyle/>
            <a:p>
              <a:endParaRPr lang="zh-CN" altLang="en-US">
                <a:latin typeface="Calibri" panose="020F0502020204030204" charset="0"/>
                <a:cs typeface="Arial" panose="020B0604020202020204" pitchFamily="34" charset="0"/>
              </a:endParaRPr>
            </a:p>
          </p:txBody>
        </p:sp>
        <p:sp>
          <p:nvSpPr>
            <p:cNvPr id="26" name="Oval 14"/>
            <p:cNvSpPr>
              <a:spLocks noChangeArrowheads="1"/>
            </p:cNvSpPr>
            <p:nvPr/>
          </p:nvSpPr>
          <p:spPr bwMode="gray">
            <a:xfrm>
              <a:off x="836" y="879"/>
              <a:ext cx="758" cy="758"/>
            </a:xfrm>
            <a:prstGeom prst="ellipse">
              <a:avLst/>
            </a:prstGeom>
            <a:noFill/>
            <a:ln w="38100">
              <a:solidFill>
                <a:srgbClr val="005DA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anose="020F0502020204030204" charset="0"/>
                <a:cs typeface="Arial" panose="020B0604020202020204" pitchFamily="34" charset="0"/>
              </a:endParaRPr>
            </a:p>
          </p:txBody>
        </p:sp>
        <p:sp>
          <p:nvSpPr>
            <p:cNvPr id="27" name="Oval 15"/>
            <p:cNvSpPr>
              <a:spLocks noChangeArrowheads="1"/>
            </p:cNvSpPr>
            <p:nvPr/>
          </p:nvSpPr>
          <p:spPr bwMode="gray">
            <a:xfrm>
              <a:off x="870" y="915"/>
              <a:ext cx="690" cy="690"/>
            </a:xfrm>
            <a:prstGeom prst="ellipse">
              <a:avLst/>
            </a:prstGeom>
            <a:noFill/>
            <a:ln w="38100">
              <a:solidFill>
                <a:srgbClr val="005DA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anose="020F0502020204030204" charset="0"/>
                <a:cs typeface="Arial" panose="020B0604020202020204" pitchFamily="34" charset="0"/>
              </a:endParaRPr>
            </a:p>
          </p:txBody>
        </p:sp>
      </p:grpSp>
      <p:grpSp>
        <p:nvGrpSpPr>
          <p:cNvPr id="28" name="Group 19"/>
          <p:cNvGrpSpPr/>
          <p:nvPr/>
        </p:nvGrpSpPr>
        <p:grpSpPr bwMode="auto">
          <a:xfrm>
            <a:off x="1849651" y="4568550"/>
            <a:ext cx="1237215" cy="1236434"/>
            <a:chOff x="802" y="845"/>
            <a:chExt cx="827" cy="826"/>
          </a:xfrm>
        </p:grpSpPr>
        <p:sp>
          <p:nvSpPr>
            <p:cNvPr id="29" name="Oval 20"/>
            <p:cNvSpPr>
              <a:spLocks noChangeArrowheads="1"/>
            </p:cNvSpPr>
            <p:nvPr/>
          </p:nvSpPr>
          <p:spPr bwMode="ltGray">
            <a:xfrm>
              <a:off x="802" y="845"/>
              <a:ext cx="827" cy="826"/>
            </a:xfrm>
            <a:prstGeom prst="ellipse">
              <a:avLst/>
            </a:prstGeom>
            <a:solidFill>
              <a:srgbClr val="F8F8F8"/>
            </a:solidFill>
            <a:ln w="38100">
              <a:solidFill>
                <a:srgbClr val="005DA2"/>
              </a:solidFill>
              <a:round/>
            </a:ln>
          </p:spPr>
          <p:txBody>
            <a:bodyPr wrap="none" anchor="ctr"/>
            <a:lstStyle/>
            <a:p>
              <a:endParaRPr lang="zh-CN" altLang="en-US">
                <a:latin typeface="Calibri" panose="020F0502020204030204" charset="0"/>
                <a:cs typeface="Arial" panose="020B0604020202020204" pitchFamily="34" charset="0"/>
              </a:endParaRPr>
            </a:p>
          </p:txBody>
        </p:sp>
        <p:sp>
          <p:nvSpPr>
            <p:cNvPr id="30" name="Oval 21"/>
            <p:cNvSpPr>
              <a:spLocks noChangeArrowheads="1"/>
            </p:cNvSpPr>
            <p:nvPr/>
          </p:nvSpPr>
          <p:spPr bwMode="ltGray">
            <a:xfrm>
              <a:off x="836" y="879"/>
              <a:ext cx="758" cy="758"/>
            </a:xfrm>
            <a:prstGeom prst="ellipse">
              <a:avLst/>
            </a:prstGeom>
            <a:noFill/>
            <a:ln w="38100">
              <a:solidFill>
                <a:srgbClr val="005DA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anose="020F0502020204030204" charset="0"/>
                <a:cs typeface="Arial" panose="020B0604020202020204" pitchFamily="34" charset="0"/>
              </a:endParaRPr>
            </a:p>
          </p:txBody>
        </p:sp>
        <p:sp>
          <p:nvSpPr>
            <p:cNvPr id="2" name="Oval 22"/>
            <p:cNvSpPr>
              <a:spLocks noChangeArrowheads="1"/>
            </p:cNvSpPr>
            <p:nvPr/>
          </p:nvSpPr>
          <p:spPr bwMode="ltGray">
            <a:xfrm>
              <a:off x="870" y="915"/>
              <a:ext cx="690" cy="690"/>
            </a:xfrm>
            <a:prstGeom prst="ellipse">
              <a:avLst/>
            </a:prstGeom>
            <a:noFill/>
            <a:ln w="38100">
              <a:solidFill>
                <a:srgbClr val="005DA2"/>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anose="020F0502020204030204" charset="0"/>
                <a:cs typeface="Arial" panose="020B0604020202020204" pitchFamily="34" charset="0"/>
              </a:endParaRPr>
            </a:p>
          </p:txBody>
        </p:sp>
      </p:grpSp>
      <p:sp>
        <p:nvSpPr>
          <p:cNvPr id="3" name="TextBox 69"/>
          <p:cNvSpPr txBox="1"/>
          <p:nvPr/>
        </p:nvSpPr>
        <p:spPr>
          <a:xfrm>
            <a:off x="1862189" y="1937798"/>
            <a:ext cx="1213422" cy="398780"/>
          </a:xfrm>
          <a:prstGeom prst="rect">
            <a:avLst/>
          </a:prstGeom>
          <a:noFill/>
        </p:spPr>
        <p:txBody>
          <a:bodyPr>
            <a:spAutoFit/>
          </a:bodyPr>
          <a:lstStyle/>
          <a:p>
            <a:pPr algn="ctr">
              <a:defRPr/>
            </a:pPr>
            <a:r>
              <a:rPr lang="zh-CN" altLang="en-US" sz="2000" b="1" dirty="0">
                <a:solidFill>
                  <a:schemeClr val="tx1">
                    <a:lumMod val="85000"/>
                    <a:lumOff val="15000"/>
                  </a:schemeClr>
                </a:solidFill>
                <a:latin typeface="微软雅黑" panose="020B0503020204020204" charset="-122"/>
                <a:ea typeface="微软雅黑" panose="020B0503020204020204" charset="-122"/>
              </a:rPr>
              <a:t>国家</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33" name="TextBox 70"/>
          <p:cNvSpPr txBox="1"/>
          <p:nvPr/>
        </p:nvSpPr>
        <p:spPr>
          <a:xfrm>
            <a:off x="9388551" y="3445035"/>
            <a:ext cx="999289" cy="398780"/>
          </a:xfrm>
          <a:prstGeom prst="rect">
            <a:avLst/>
          </a:prstGeom>
          <a:noFill/>
        </p:spPr>
        <p:txBody>
          <a:bodyPr>
            <a:spAutoFit/>
          </a:bodyPr>
          <a:lstStyle/>
          <a:p>
            <a:pPr>
              <a:defRPr/>
            </a:pPr>
            <a:r>
              <a:rPr lang="zh-CN" altLang="en-US" sz="2000" b="1" dirty="0">
                <a:solidFill>
                  <a:schemeClr val="tx1">
                    <a:lumMod val="85000"/>
                    <a:lumOff val="15000"/>
                  </a:schemeClr>
                </a:solidFill>
                <a:latin typeface="微软雅黑" panose="020B0503020204020204" charset="-122"/>
                <a:ea typeface="微软雅黑" panose="020B0503020204020204" charset="-122"/>
              </a:rPr>
              <a:t>陕西省</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34" name="TextBox 71"/>
          <p:cNvSpPr txBox="1"/>
          <p:nvPr/>
        </p:nvSpPr>
        <p:spPr>
          <a:xfrm>
            <a:off x="2104177" y="5014301"/>
            <a:ext cx="878677" cy="398780"/>
          </a:xfrm>
          <a:prstGeom prst="rect">
            <a:avLst/>
          </a:prstGeom>
          <a:noFill/>
        </p:spPr>
        <p:txBody>
          <a:bodyPr wrap="square">
            <a:spAutoFit/>
          </a:bodyPr>
          <a:lstStyle/>
          <a:p>
            <a:pPr>
              <a:defRPr/>
            </a:pPr>
            <a:r>
              <a:rPr lang="zh-CN" altLang="en-US" sz="2000" b="1" dirty="0">
                <a:solidFill>
                  <a:schemeClr val="tx1">
                    <a:lumMod val="85000"/>
                    <a:lumOff val="15000"/>
                  </a:schemeClr>
                </a:solidFill>
                <a:latin typeface="微软雅黑" panose="020B0503020204020204" charset="-122"/>
                <a:ea typeface="微软雅黑" panose="020B0503020204020204" charset="-122"/>
              </a:rPr>
              <a:t>本校</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35" name="TextBox 73"/>
          <p:cNvSpPr txBox="1"/>
          <p:nvPr/>
        </p:nvSpPr>
        <p:spPr>
          <a:xfrm>
            <a:off x="3230583" y="1635706"/>
            <a:ext cx="7142539" cy="1020445"/>
          </a:xfrm>
          <a:prstGeom prst="rect">
            <a:avLst/>
          </a:prstGeom>
          <a:noFill/>
        </p:spPr>
        <p:txBody>
          <a:bodyPr>
            <a:spAutoFit/>
          </a:bodyPr>
          <a:lstStyle/>
          <a:p>
            <a:pPr>
              <a:lnSpc>
                <a:spcPct val="130000"/>
              </a:lnSpc>
            </a:pPr>
            <a:r>
              <a:rPr lang="zh-CN" altLang="en-US" sz="1550" dirty="0">
                <a:solidFill>
                  <a:schemeClr val="tx1">
                    <a:lumMod val="85000"/>
                    <a:lumOff val="15000"/>
                  </a:schemeClr>
                </a:solidFill>
                <a:latin typeface="微软雅黑" panose="020B0503020204020204" charset="-122"/>
                <a:ea typeface="微软雅黑" panose="020B0503020204020204" charset="-122"/>
              </a:rPr>
              <a:t>教育部《关于严肃处理高等学校科研不端行为的通知》</a:t>
            </a:r>
            <a:endParaRPr lang="zh-CN" altLang="en-US" sz="1550" dirty="0">
              <a:solidFill>
                <a:schemeClr val="tx1">
                  <a:lumMod val="85000"/>
                  <a:lumOff val="15000"/>
                </a:schemeClr>
              </a:solidFill>
              <a:latin typeface="微软雅黑" panose="020B0503020204020204" charset="-122"/>
              <a:ea typeface="微软雅黑" panose="020B0503020204020204" charset="-122"/>
            </a:endParaRPr>
          </a:p>
          <a:p>
            <a:pPr>
              <a:lnSpc>
                <a:spcPct val="130000"/>
              </a:lnSpc>
            </a:pPr>
            <a:r>
              <a:rPr lang="zh-CN" altLang="en-US" sz="1550" dirty="0">
                <a:solidFill>
                  <a:schemeClr val="tx1">
                    <a:lumMod val="85000"/>
                    <a:lumOff val="15000"/>
                  </a:schemeClr>
                </a:solidFill>
                <a:latin typeface="微软雅黑" panose="020B0503020204020204" charset="-122"/>
                <a:ea typeface="微软雅黑" panose="020B0503020204020204" charset="-122"/>
              </a:rPr>
              <a:t>教育部《高等学校预防与处理学术不端行为办法》</a:t>
            </a:r>
            <a:endParaRPr lang="zh-CN" altLang="en-US" sz="1550" dirty="0">
              <a:solidFill>
                <a:schemeClr val="tx1">
                  <a:lumMod val="85000"/>
                  <a:lumOff val="15000"/>
                </a:schemeClr>
              </a:solidFill>
              <a:latin typeface="微软雅黑" panose="020B0503020204020204" charset="-122"/>
              <a:ea typeface="微软雅黑" panose="020B0503020204020204" charset="-122"/>
            </a:endParaRPr>
          </a:p>
          <a:p>
            <a:pPr>
              <a:lnSpc>
                <a:spcPct val="130000"/>
              </a:lnSpc>
            </a:pPr>
            <a:r>
              <a:rPr lang="zh-CN" altLang="en-US" sz="1550" dirty="0">
                <a:solidFill>
                  <a:schemeClr val="tx1">
                    <a:lumMod val="85000"/>
                    <a:lumOff val="15000"/>
                  </a:schemeClr>
                </a:solidFill>
                <a:latin typeface="微软雅黑" panose="020B0503020204020204" charset="-122"/>
                <a:ea typeface="微软雅黑" panose="020B0503020204020204" charset="-122"/>
              </a:rPr>
              <a:t>国务院学位委员会《关于在学位授予工作中加强学术道德和学术规范建设的意见》</a:t>
            </a:r>
            <a:endParaRPr lang="zh-CN" altLang="en-US" sz="1550" dirty="0">
              <a:solidFill>
                <a:schemeClr val="tx1">
                  <a:lumMod val="85000"/>
                  <a:lumOff val="15000"/>
                </a:schemeClr>
              </a:solidFill>
              <a:latin typeface="微软雅黑" panose="020B0503020204020204" charset="-122"/>
              <a:ea typeface="微软雅黑" panose="020B0503020204020204" charset="-122"/>
            </a:endParaRPr>
          </a:p>
        </p:txBody>
      </p:sp>
      <p:sp>
        <p:nvSpPr>
          <p:cNvPr id="36" name="TextBox 74"/>
          <p:cNvSpPr txBox="1"/>
          <p:nvPr/>
        </p:nvSpPr>
        <p:spPr>
          <a:xfrm>
            <a:off x="1984477" y="3321640"/>
            <a:ext cx="7164745" cy="956945"/>
          </a:xfrm>
          <a:prstGeom prst="rect">
            <a:avLst/>
          </a:prstGeom>
          <a:noFill/>
          <a:ln>
            <a:noFill/>
          </a:ln>
        </p:spPr>
        <p:txBody>
          <a:bodyPr>
            <a:spAutoFit/>
          </a:bodyPr>
          <a:lstStyle/>
          <a:p>
            <a:pPr>
              <a:lnSpc>
                <a:spcPct val="130000"/>
              </a:lnSpc>
            </a:pPr>
            <a:r>
              <a:rPr lang="zh-CN" altLang="en-US" sz="1550" dirty="0">
                <a:solidFill>
                  <a:schemeClr val="tx1">
                    <a:lumMod val="85000"/>
                    <a:lumOff val="15000"/>
                  </a:schemeClr>
                </a:solidFill>
                <a:latin typeface="微软雅黑" panose="020B0503020204020204" charset="-122"/>
                <a:ea typeface="微软雅黑" panose="020B0503020204020204" charset="-122"/>
              </a:rPr>
              <a:t>陕西省教育厅《陕西高等学校学术道德建设实施细则》</a:t>
            </a:r>
            <a:endParaRPr lang="zh-CN" altLang="en-US" sz="1550" dirty="0">
              <a:solidFill>
                <a:schemeClr val="tx1">
                  <a:lumMod val="85000"/>
                  <a:lumOff val="15000"/>
                </a:schemeClr>
              </a:solidFill>
              <a:latin typeface="微软雅黑" panose="020B0503020204020204" charset="-122"/>
              <a:ea typeface="微软雅黑" panose="020B0503020204020204" charset="-122"/>
            </a:endParaRPr>
          </a:p>
          <a:p>
            <a:pPr>
              <a:lnSpc>
                <a:spcPct val="130000"/>
              </a:lnSpc>
            </a:pPr>
            <a:r>
              <a:rPr lang="zh-CN" altLang="en-US" sz="1550" dirty="0">
                <a:solidFill>
                  <a:schemeClr val="tx1">
                    <a:lumMod val="85000"/>
                    <a:lumOff val="15000"/>
                  </a:schemeClr>
                </a:solidFill>
                <a:latin typeface="微软雅黑" panose="020B0503020204020204" charset="-122"/>
                <a:ea typeface="微软雅黑" panose="020B0503020204020204" charset="-122"/>
              </a:rPr>
              <a:t>陕西省教育厅《陕西高等学校学风建设实施细则》</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a:p>
            <a:pPr>
              <a:defRPr/>
            </a:pP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37" name="TextBox 75"/>
          <p:cNvSpPr txBox="1">
            <a:spLocks noChangeArrowheads="1"/>
          </p:cNvSpPr>
          <p:nvPr/>
        </p:nvSpPr>
        <p:spPr bwMode="auto">
          <a:xfrm>
            <a:off x="3096395" y="4679654"/>
            <a:ext cx="7410602" cy="102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1550" dirty="0">
                <a:solidFill>
                  <a:schemeClr val="tx1">
                    <a:lumMod val="85000"/>
                    <a:lumOff val="15000"/>
                  </a:schemeClr>
                </a:solidFill>
                <a:latin typeface="微软雅黑" panose="020B0503020204020204" charset="-122"/>
                <a:ea typeface="微软雅黑" panose="020B0503020204020204" charset="-122"/>
              </a:rPr>
              <a:t>《西安科技大学学术道德行为规范》</a:t>
            </a:r>
            <a:endParaRPr lang="zh-CN" altLang="en-US" sz="1550" dirty="0">
              <a:solidFill>
                <a:schemeClr val="tx1">
                  <a:lumMod val="85000"/>
                  <a:lumOff val="15000"/>
                </a:schemeClr>
              </a:solidFill>
              <a:latin typeface="微软雅黑" panose="020B0503020204020204" charset="-122"/>
              <a:ea typeface="微软雅黑" panose="020B0503020204020204" charset="-122"/>
            </a:endParaRPr>
          </a:p>
          <a:p>
            <a:pPr>
              <a:lnSpc>
                <a:spcPct val="130000"/>
              </a:lnSpc>
            </a:pPr>
            <a:r>
              <a:rPr lang="zh-CN" altLang="en-US" sz="1550" dirty="0">
                <a:solidFill>
                  <a:schemeClr val="tx1">
                    <a:lumMod val="85000"/>
                    <a:lumOff val="15000"/>
                  </a:schemeClr>
                </a:solidFill>
                <a:latin typeface="微软雅黑" panose="020B0503020204020204" charset="-122"/>
                <a:ea typeface="微软雅黑" panose="020B0503020204020204" charset="-122"/>
              </a:rPr>
              <a:t>《西安科技大学学术不端行为查处细则》</a:t>
            </a:r>
            <a:endParaRPr lang="zh-CN" altLang="en-US" sz="1550" dirty="0">
              <a:solidFill>
                <a:schemeClr val="tx1">
                  <a:lumMod val="85000"/>
                  <a:lumOff val="15000"/>
                </a:schemeClr>
              </a:solidFill>
              <a:latin typeface="微软雅黑" panose="020B0503020204020204" charset="-122"/>
              <a:ea typeface="微软雅黑" panose="020B0503020204020204" charset="-122"/>
            </a:endParaRPr>
          </a:p>
          <a:p>
            <a:pPr>
              <a:lnSpc>
                <a:spcPct val="130000"/>
              </a:lnSpc>
            </a:pPr>
            <a:r>
              <a:rPr lang="zh-CN" altLang="en-US" sz="1550" dirty="0">
                <a:solidFill>
                  <a:schemeClr val="tx1">
                    <a:lumMod val="85000"/>
                    <a:lumOff val="15000"/>
                  </a:schemeClr>
                </a:solidFill>
                <a:latin typeface="微软雅黑" panose="020B0503020204020204" charset="-122"/>
                <a:ea typeface="微软雅黑" panose="020B0503020204020204" charset="-122"/>
              </a:rPr>
              <a:t>《西安科技大学学位论文作假行为处理实施细则》</a:t>
            </a:r>
            <a:endParaRPr lang="en-US" altLang="zh-CN" sz="1550" dirty="0">
              <a:solidFill>
                <a:schemeClr val="tx1">
                  <a:lumMod val="85000"/>
                  <a:lumOff val="15000"/>
                </a:schemeClr>
              </a:solidFill>
              <a:latin typeface="微软雅黑" panose="020B0503020204020204" charset="-122"/>
              <a:ea typeface="微软雅黑" panose="020B0503020204020204" charset="-122"/>
            </a:endParaRPr>
          </a:p>
        </p:txBody>
      </p:sp>
      <p:sp>
        <p:nvSpPr>
          <p:cNvPr id="32" name="文本框 2"/>
          <p:cNvSpPr txBox="1"/>
          <p:nvPr/>
        </p:nvSpPr>
        <p:spPr>
          <a:xfrm>
            <a:off x="1563237" y="599498"/>
            <a:ext cx="3286203" cy="521970"/>
          </a:xfrm>
          <a:prstGeom prst="rect">
            <a:avLst/>
          </a:prstGeom>
          <a:noFill/>
        </p:spPr>
        <p:txBody>
          <a:bodyPr wrap="square" rtlCol="0">
            <a:spAutoFit/>
          </a:bodyPr>
          <a:p>
            <a:pPr algn="l"/>
            <a:r>
              <a:rPr lang="zh-CN" altLang="en-US" sz="2800" b="1">
                <a:effectLst/>
                <a:latin typeface="微软雅黑" panose="020B0503020204020204" charset="-122"/>
                <a:ea typeface="微软雅黑" panose="020B0503020204020204" charset="-122"/>
                <a:cs typeface="+mj-cs"/>
              </a:rPr>
              <a:t>相关政策文件</a:t>
            </a:r>
            <a:endParaRPr lang="zh-CN" altLang="en-US" sz="2800" b="1">
              <a:effectLst/>
              <a:latin typeface="微软雅黑" panose="020B0503020204020204" charset="-122"/>
              <a:ea typeface="微软雅黑" panose="020B0503020204020204"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0-#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1+#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1+#ppt_w/2"/>
                                          </p:val>
                                        </p:tav>
                                        <p:tav tm="100000">
                                          <p:val>
                                            <p:strVal val="#ppt_x"/>
                                          </p:val>
                                        </p:tav>
                                      </p:tavLst>
                                    </p:anim>
                                    <p:anim calcmode="lin" valueType="num">
                                      <p:cBhvr additive="base">
                                        <p:cTn id="37" dur="500" fill="hold"/>
                                        <p:tgtEl>
                                          <p:spTgt spid="36"/>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0-#ppt_w/2"/>
                                          </p:val>
                                        </p:tav>
                                        <p:tav tm="100000">
                                          <p:val>
                                            <p:strVal val="#ppt_x"/>
                                          </p:val>
                                        </p:tav>
                                      </p:tavLst>
                                    </p:anim>
                                    <p:anim calcmode="lin" valueType="num">
                                      <p:cBhvr additive="base">
                                        <p:cTn id="46" dur="500" fill="hold"/>
                                        <p:tgtEl>
                                          <p:spTgt spid="28"/>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0-#ppt_w/2"/>
                                          </p:val>
                                        </p:tav>
                                        <p:tav tm="100000">
                                          <p:val>
                                            <p:strVal val="#ppt_x"/>
                                          </p:val>
                                        </p:tav>
                                      </p:tavLst>
                                    </p:anim>
                                    <p:anim calcmode="lin" valueType="num">
                                      <p:cBhvr additive="base">
                                        <p:cTn id="50" dur="500" fill="hold"/>
                                        <p:tgtEl>
                                          <p:spTgt spid="34"/>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0-#ppt_w/2"/>
                                          </p:val>
                                        </p:tav>
                                        <p:tav tm="100000">
                                          <p:val>
                                            <p:strVal val="#ppt_x"/>
                                          </p:val>
                                        </p:tav>
                                      </p:tavLst>
                                    </p:anim>
                                    <p:anim calcmode="lin" valueType="num">
                                      <p:cBhvr additive="base">
                                        <p:cTn id="54" dur="500" fill="hold"/>
                                        <p:tgtEl>
                                          <p:spTgt spid="37"/>
                                        </p:tgtEl>
                                        <p:attrNameLst>
                                          <p:attrName>ppt_y</p:attrName>
                                        </p:attrNameLst>
                                      </p:cBhvr>
                                      <p:tavLst>
                                        <p:tav tm="0">
                                          <p:val>
                                            <p:strVal val="#ppt_y"/>
                                          </p:val>
                                        </p:tav>
                                        <p:tav tm="100000">
                                          <p:val>
                                            <p:strVal val="#ppt_y"/>
                                          </p:val>
                                        </p:tav>
                                      </p:tavLst>
                                    </p:anim>
                                  </p:childTnLst>
                                </p:cTn>
                              </p:par>
                            </p:childTnLst>
                          </p:cTn>
                        </p:par>
                        <p:par>
                          <p:cTn id="55" fill="hold">
                            <p:stCondLst>
                              <p:cond delay="15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32"/>
                                        </p:tgtEl>
                                        <p:attrNameLst>
                                          <p:attrName>ppt_y</p:attrName>
                                        </p:attrNameLst>
                                      </p:cBhvr>
                                      <p:tavLst>
                                        <p:tav tm="0">
                                          <p:val>
                                            <p:strVal val="#ppt_y"/>
                                          </p:val>
                                        </p:tav>
                                        <p:tav tm="100000">
                                          <p:val>
                                            <p:strVal val="#ppt_y"/>
                                          </p:val>
                                        </p:tav>
                                      </p:tavLst>
                                    </p:anim>
                                    <p:anim calcmode="lin" valueType="num">
                                      <p:cBhvr>
                                        <p:cTn id="60"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3" grpId="0"/>
      <p:bldP spid="33" grpId="0"/>
      <p:bldP spid="34" grpId="0"/>
      <p:bldP spid="35" grpId="0"/>
      <p:bldP spid="36" grpId="0"/>
      <p:bldP spid="37" grpId="0"/>
      <p:bldP spid="3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文本框 1"/>
          <p:cNvSpPr txBox="1"/>
          <p:nvPr/>
        </p:nvSpPr>
        <p:spPr>
          <a:xfrm>
            <a:off x="2451735" y="1383665"/>
            <a:ext cx="7833360" cy="4707890"/>
          </a:xfrm>
          <a:prstGeom prst="rect">
            <a:avLst/>
          </a:prstGeom>
          <a:noFill/>
          <a:ln w="9525">
            <a:noFill/>
          </a:ln>
        </p:spPr>
        <p:txBody>
          <a:bodyPr wrap="square" anchor="t">
            <a:spAutoFit/>
          </a:bodyPr>
          <a:lstStyle/>
          <a:p>
            <a:pPr>
              <a:lnSpc>
                <a:spcPct val="150000"/>
              </a:lnSpc>
            </a:pPr>
            <a:r>
              <a:rPr lang="zh-CN" altLang="en-US" sz="2000" b="0" dirty="0">
                <a:latin typeface="微软雅黑" panose="020B0503020204020204" charset="-122"/>
                <a:ea typeface="微软雅黑" panose="020B0503020204020204" charset="-122"/>
                <a:cs typeface="微软雅黑" panose="020B0503020204020204" charset="-122"/>
              </a:rPr>
              <a:t>为了维护学术诚信，促进学术创新和发展，2016年９月１日起，由教育部制定出台的《高等学校预防与处理学术不端行为办法》（简称《办法》）正式在各大高校施行。这是教育部首次以部门规章形式对高校预防和处理学术不端作出的规定，受到社会广泛关注。</a:t>
            </a: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2000" b="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zh-CN" sz="2000" b="0" dirty="0">
                <a:latin typeface="微软雅黑" panose="020B0503020204020204" charset="-122"/>
                <a:ea typeface="微软雅黑" panose="020B0503020204020204" charset="-122"/>
                <a:cs typeface="微软雅黑" panose="020B0503020204020204" charset="-122"/>
              </a:rPr>
              <a:t>《办法》中规定：</a:t>
            </a:r>
            <a:endParaRPr lang="zh-CN" altLang="zh-CN" sz="2000" b="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zh-CN" sz="2000" u="sng" dirty="0">
                <a:solidFill>
                  <a:srgbClr val="1E8ED5"/>
                </a:solidFill>
                <a:latin typeface="微软雅黑" panose="020B0503020204020204" charset="-122"/>
                <a:ea typeface="微软雅黑" panose="020B0503020204020204" charset="-122"/>
                <a:cs typeface="微软雅黑" panose="020B0503020204020204" charset="-122"/>
              </a:rPr>
              <a:t>学生有学术不端行为的，还应当按照学生管理的相关规定，给予相应的学籍处分。</a:t>
            </a:r>
            <a:endParaRPr lang="zh-CN" altLang="zh-CN" sz="2000" u="sng" dirty="0">
              <a:solidFill>
                <a:srgbClr val="1E8ED5"/>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zh-CN" sz="2000" u="sng" dirty="0">
                <a:solidFill>
                  <a:srgbClr val="1E8ED5"/>
                </a:solidFill>
                <a:latin typeface="微软雅黑" panose="020B0503020204020204" charset="-122"/>
                <a:ea typeface="微软雅黑" panose="020B0503020204020204" charset="-122"/>
                <a:cs typeface="微软雅黑" panose="020B0503020204020204" charset="-122"/>
              </a:rPr>
              <a:t>学术不端行为与获得学位有直接关联的，由学位授予单位作暂缓授予学位、不授予学位或者依法撤销学位等处理。</a:t>
            </a:r>
            <a:endParaRPr lang="zh-CN" altLang="zh-CN" sz="2000" u="sng" dirty="0">
              <a:solidFill>
                <a:srgbClr val="1E8ED5"/>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3108960" y="555308"/>
            <a:ext cx="5974080" cy="460375"/>
          </a:xfrm>
          <a:prstGeom prst="rect">
            <a:avLst/>
          </a:prstGeom>
          <a:noFill/>
        </p:spPr>
        <p:txBody>
          <a:bodyPr wrap="none" rtlCol="0" anchor="t">
            <a:spAutoFit/>
            <a:scene3d>
              <a:camera prst="orthographicFront"/>
              <a:lightRig rig="threePt" dir="t"/>
            </a:scene3d>
          </a:bodyPr>
          <a:lstStyle/>
          <a:p>
            <a:r>
              <a:rPr lang="en-US" altLang="zh-CN" sz="2400" b="1" noProof="1">
                <a:solidFill>
                  <a:schemeClr val="tx1"/>
                </a:solidFill>
                <a:effectLst/>
                <a:latin typeface="微软雅黑" panose="020B0503020204020204" charset="-122"/>
                <a:ea typeface="微软雅黑" panose="020B0503020204020204" charset="-122"/>
                <a:cs typeface="+mn-ea"/>
                <a:sym typeface="+mn-ea"/>
              </a:rPr>
              <a:t>《高等学校预防与处理学术不端行为办法》</a:t>
            </a:r>
            <a:endParaRPr lang="en-US" altLang="zh-CN" sz="2400" b="1" noProof="1">
              <a:solidFill>
                <a:schemeClr val="tx1"/>
              </a:solidFill>
              <a:effectLst/>
              <a:latin typeface="微软雅黑" panose="020B0503020204020204" charset="-122"/>
              <a:ea typeface="微软雅黑" panose="020B0503020204020204" charset="-122"/>
              <a:cs typeface="+mn-ea"/>
              <a:sym typeface="+mn-ea"/>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文本框 51202"/>
          <p:cNvSpPr txBox="1"/>
          <p:nvPr/>
        </p:nvSpPr>
        <p:spPr>
          <a:xfrm>
            <a:off x="1676400" y="381000"/>
            <a:ext cx="9067800" cy="460375"/>
          </a:xfrm>
          <a:prstGeom prst="rect">
            <a:avLst/>
          </a:prstGeom>
          <a:noFill/>
          <a:ln w="9525">
            <a:noFill/>
          </a:ln>
        </p:spPr>
        <p:txBody>
          <a:bodyPr>
            <a:spAutoFit/>
            <a:scene3d>
              <a:camera prst="orthographicFront"/>
              <a:lightRig rig="threePt" dir="t"/>
            </a:scene3d>
          </a:bodyPr>
          <a:lstStyle/>
          <a:p>
            <a:pPr algn="ctr"/>
            <a:r>
              <a:rPr lang="en-US" altLang="zh-CN" sz="2400" b="1" noProof="1">
                <a:latin typeface="微软雅黑" panose="020B0503020204020204" charset="-122"/>
                <a:ea typeface="微软雅黑" panose="020B0503020204020204" charset="-122"/>
                <a:cs typeface="+mn-ea"/>
              </a:rPr>
              <a:t>《陕西高等学校学术道德建设实施细则》</a:t>
            </a:r>
            <a:endParaRPr lang="en-US" altLang="zh-CN" sz="2400" b="1" noProof="1">
              <a:latin typeface="微软雅黑" panose="020B0503020204020204" charset="-122"/>
              <a:ea typeface="微软雅黑" panose="020B0503020204020204" charset="-122"/>
              <a:cs typeface="+mn-ea"/>
            </a:endParaRPr>
          </a:p>
        </p:txBody>
      </p:sp>
      <p:sp>
        <p:nvSpPr>
          <p:cNvPr id="106498" name="文本占位符 51201"/>
          <p:cNvSpPr/>
          <p:nvPr/>
        </p:nvSpPr>
        <p:spPr>
          <a:xfrm>
            <a:off x="1873250" y="1193800"/>
            <a:ext cx="8277225" cy="5214938"/>
          </a:xfrm>
          <a:prstGeom prst="rect">
            <a:avLst/>
          </a:prstGeom>
          <a:noFill/>
          <a:ln w="9525">
            <a:noFill/>
          </a:ln>
        </p:spPr>
        <p:txBody>
          <a:bodyPr anchor="t"/>
          <a:lstStyle/>
          <a:p>
            <a:pPr marL="342900" indent="-342900">
              <a:lnSpc>
                <a:spcPct val="130000"/>
              </a:lnSpc>
              <a:spcBef>
                <a:spcPct val="55000"/>
              </a:spcBef>
              <a:buClr>
                <a:schemeClr val="hlink"/>
              </a:buClr>
              <a:buFont typeface="Wingdings" panose="05000000000000000000" pitchFamily="2" charset="2"/>
              <a:buNone/>
            </a:pPr>
            <a:r>
              <a:rPr lang="zh-CN" altLang="en-US" sz="2200">
                <a:solidFill>
                  <a:srgbClr val="FF0000"/>
                </a:solidFill>
                <a:latin typeface="微软雅黑" panose="020B0503020204020204" charset="-122"/>
                <a:ea typeface="微软雅黑" panose="020B0503020204020204" charset="-122"/>
                <a:cs typeface="微软雅黑" panose="020B0503020204020204" charset="-122"/>
              </a:rPr>
              <a:t>重新界定了</a:t>
            </a:r>
            <a:r>
              <a:rPr lang="en-US" altLang="zh-CN" sz="2200">
                <a:solidFill>
                  <a:srgbClr val="FF0000"/>
                </a:solidFill>
                <a:latin typeface="微软雅黑" panose="020B0503020204020204" charset="-122"/>
                <a:ea typeface="微软雅黑" panose="020B0503020204020204" charset="-122"/>
                <a:cs typeface="微软雅黑" panose="020B0503020204020204" charset="-122"/>
              </a:rPr>
              <a:t>9</a:t>
            </a:r>
            <a:r>
              <a:rPr lang="zh-CN" altLang="en-US" sz="2200">
                <a:solidFill>
                  <a:srgbClr val="FF0000"/>
                </a:solidFill>
                <a:latin typeface="微软雅黑" panose="020B0503020204020204" charset="-122"/>
                <a:ea typeface="微软雅黑" panose="020B0503020204020204" charset="-122"/>
                <a:cs typeface="微软雅黑" panose="020B0503020204020204" charset="-122"/>
              </a:rPr>
              <a:t>种学术不端行为：</a:t>
            </a:r>
            <a:endParaRPr lang="zh-CN" altLang="en-US" sz="2200">
              <a:solidFill>
                <a:srgbClr val="FF0000"/>
              </a:solidFill>
              <a:latin typeface="微软雅黑" panose="020B0503020204020204" charset="-122"/>
              <a:ea typeface="微软雅黑" panose="020B0503020204020204" charset="-122"/>
              <a:cs typeface="微软雅黑" panose="020B0503020204020204" charset="-122"/>
            </a:endParaRPr>
          </a:p>
          <a:p>
            <a:pPr marL="800100" lvl="1" indent="-342900">
              <a:lnSpc>
                <a:spcPct val="130000"/>
              </a:lnSpc>
              <a:spcBef>
                <a:spcPct val="55000"/>
              </a:spcBef>
              <a:buClr>
                <a:schemeClr val="hlink"/>
              </a:buClr>
              <a:buFont typeface="Wingdings" panose="05000000000000000000" pitchFamily="2" charset="2"/>
              <a:buChar char="v"/>
            </a:pPr>
            <a:r>
              <a:rPr lang="zh-CN" altLang="en-US" sz="2000" b="0">
                <a:latin typeface="微软雅黑" panose="020B0503020204020204" charset="-122"/>
                <a:ea typeface="微软雅黑" panose="020B0503020204020204" charset="-122"/>
                <a:cs typeface="微软雅黑" panose="020B0503020204020204" charset="-122"/>
              </a:rPr>
              <a:t>抄袭、剽窃、侵吞、篡改他人学术成果；</a:t>
            </a:r>
            <a:endParaRPr lang="zh-CN" altLang="en-US" sz="2000" b="0">
              <a:latin typeface="微软雅黑" panose="020B0503020204020204" charset="-122"/>
              <a:ea typeface="微软雅黑" panose="020B0503020204020204" charset="-122"/>
              <a:cs typeface="微软雅黑" panose="020B0503020204020204" charset="-122"/>
            </a:endParaRPr>
          </a:p>
          <a:p>
            <a:pPr marL="800100" lvl="1" indent="-342900">
              <a:lnSpc>
                <a:spcPct val="130000"/>
              </a:lnSpc>
              <a:spcBef>
                <a:spcPct val="20000"/>
              </a:spcBef>
              <a:buClr>
                <a:schemeClr val="hlink"/>
              </a:buClr>
              <a:buFont typeface="Wingdings" panose="05000000000000000000" pitchFamily="2" charset="2"/>
              <a:buChar char="v"/>
            </a:pPr>
            <a:r>
              <a:rPr lang="zh-CN" altLang="en-US" sz="2000" b="0">
                <a:latin typeface="微软雅黑" panose="020B0503020204020204" charset="-122"/>
                <a:ea typeface="微软雅黑" panose="020B0503020204020204" charset="-122"/>
                <a:cs typeface="微软雅黑" panose="020B0503020204020204" charset="-122"/>
              </a:rPr>
              <a:t>偷换署名或改动署名顺序，或将合作研究成果以个人署名发表；</a:t>
            </a:r>
            <a:endParaRPr lang="zh-CN" altLang="en-US" sz="2000" b="0">
              <a:latin typeface="微软雅黑" panose="020B0503020204020204" charset="-122"/>
              <a:ea typeface="微软雅黑" panose="020B0503020204020204" charset="-122"/>
              <a:cs typeface="微软雅黑" panose="020B0503020204020204" charset="-122"/>
            </a:endParaRPr>
          </a:p>
          <a:p>
            <a:pPr marL="800100" lvl="1" indent="-342900">
              <a:lnSpc>
                <a:spcPct val="130000"/>
              </a:lnSpc>
              <a:spcBef>
                <a:spcPct val="20000"/>
              </a:spcBef>
              <a:buClr>
                <a:schemeClr val="hlink"/>
              </a:buClr>
              <a:buFont typeface="Wingdings" panose="05000000000000000000" pitchFamily="2" charset="2"/>
              <a:buChar char="v"/>
            </a:pPr>
            <a:r>
              <a:rPr lang="zh-CN" altLang="en-US" sz="2000" b="0">
                <a:latin typeface="微软雅黑" panose="020B0503020204020204" charset="-122"/>
                <a:ea typeface="微软雅黑" panose="020B0503020204020204" charset="-122"/>
                <a:cs typeface="微软雅黑" panose="020B0503020204020204" charset="-122"/>
              </a:rPr>
              <a:t>提供虚假的学术成果、证书、伪造不实的专家鉴定意见或其他证明学术能力的材料；</a:t>
            </a:r>
            <a:endParaRPr lang="zh-CN" altLang="en-US" sz="2000" b="0">
              <a:latin typeface="微软雅黑" panose="020B0503020204020204" charset="-122"/>
              <a:ea typeface="微软雅黑" panose="020B0503020204020204" charset="-122"/>
              <a:cs typeface="微软雅黑" panose="020B0503020204020204" charset="-122"/>
            </a:endParaRPr>
          </a:p>
          <a:p>
            <a:pPr marL="800100" lvl="1" indent="-342900">
              <a:lnSpc>
                <a:spcPct val="130000"/>
              </a:lnSpc>
              <a:spcBef>
                <a:spcPct val="20000"/>
              </a:spcBef>
              <a:buClr>
                <a:schemeClr val="hlink"/>
              </a:buClr>
              <a:buFont typeface="Wingdings" panose="05000000000000000000" pitchFamily="2" charset="2"/>
              <a:buChar char="v"/>
            </a:pPr>
            <a:r>
              <a:rPr lang="zh-CN" altLang="en-US" sz="2000" b="0">
                <a:latin typeface="微软雅黑" panose="020B0503020204020204" charset="-122"/>
                <a:ea typeface="微软雅黑" panose="020B0503020204020204" charset="-122"/>
                <a:cs typeface="微软雅黑" panose="020B0503020204020204" charset="-122"/>
              </a:rPr>
              <a:t>伪造或者篡改试验数据、结果、文献或统计资料，捏造事实；</a:t>
            </a:r>
            <a:endParaRPr lang="zh-CN" altLang="en-US" sz="2000" b="0">
              <a:latin typeface="微软雅黑" panose="020B0503020204020204" charset="-122"/>
              <a:ea typeface="微软雅黑" panose="020B0503020204020204" charset="-122"/>
              <a:cs typeface="微软雅黑" panose="020B0503020204020204" charset="-122"/>
            </a:endParaRPr>
          </a:p>
          <a:p>
            <a:pPr marL="800100" lvl="1" indent="-342900">
              <a:lnSpc>
                <a:spcPct val="130000"/>
              </a:lnSpc>
              <a:spcBef>
                <a:spcPct val="20000"/>
              </a:spcBef>
              <a:buClr>
                <a:schemeClr val="hlink"/>
              </a:buClr>
              <a:buFont typeface="Wingdings" panose="05000000000000000000" pitchFamily="2" charset="2"/>
              <a:buChar char="v"/>
            </a:pPr>
            <a:r>
              <a:rPr lang="zh-CN" altLang="en-US" sz="2000" b="0">
                <a:latin typeface="微软雅黑" panose="020B0503020204020204" charset="-122"/>
                <a:ea typeface="微软雅黑" panose="020B0503020204020204" charset="-122"/>
                <a:cs typeface="微软雅黑" panose="020B0503020204020204" charset="-122"/>
              </a:rPr>
              <a:t>一稿多投重复发表，或将已有成果改头换面多次发表；</a:t>
            </a:r>
            <a:endParaRPr lang="zh-CN" altLang="en-US" sz="2000" b="0">
              <a:latin typeface="微软雅黑" panose="020B0503020204020204" charset="-122"/>
              <a:ea typeface="微软雅黑" panose="020B0503020204020204" charset="-122"/>
              <a:cs typeface="微软雅黑" panose="020B0503020204020204" charset="-122"/>
            </a:endParaRPr>
          </a:p>
          <a:p>
            <a:pPr marL="800100" lvl="1" indent="-342900">
              <a:lnSpc>
                <a:spcPct val="130000"/>
              </a:lnSpc>
              <a:spcBef>
                <a:spcPct val="20000"/>
              </a:spcBef>
              <a:buClr>
                <a:schemeClr val="hlink"/>
              </a:buClr>
              <a:buFont typeface="Wingdings" panose="05000000000000000000" pitchFamily="2" charset="2"/>
              <a:buChar char="v"/>
            </a:pPr>
            <a:r>
              <a:rPr lang="zh-CN" altLang="en-US" sz="2000" b="0">
                <a:latin typeface="微软雅黑" panose="020B0503020204020204" charset="-122"/>
                <a:ea typeface="微软雅黑" panose="020B0503020204020204" charset="-122"/>
                <a:cs typeface="微软雅黑" panose="020B0503020204020204" charset="-122"/>
              </a:rPr>
              <a:t>伪造注释；</a:t>
            </a:r>
            <a:endParaRPr lang="zh-CN" altLang="en-US" sz="2000" b="0">
              <a:latin typeface="微软雅黑" panose="020B0503020204020204" charset="-122"/>
              <a:ea typeface="微软雅黑" panose="020B0503020204020204" charset="-122"/>
              <a:cs typeface="微软雅黑" panose="020B0503020204020204" charset="-122"/>
            </a:endParaRPr>
          </a:p>
          <a:p>
            <a:pPr marL="800100" lvl="1" indent="-342900">
              <a:lnSpc>
                <a:spcPct val="130000"/>
              </a:lnSpc>
              <a:spcBef>
                <a:spcPct val="20000"/>
              </a:spcBef>
              <a:buClr>
                <a:schemeClr val="hlink"/>
              </a:buClr>
              <a:buFont typeface="Wingdings" panose="05000000000000000000" pitchFamily="2" charset="2"/>
              <a:buChar char="v"/>
            </a:pPr>
            <a:r>
              <a:rPr lang="zh-CN" altLang="en-US" sz="2000" b="0">
                <a:latin typeface="微软雅黑" panose="020B0503020204020204" charset="-122"/>
                <a:ea typeface="微软雅黑" panose="020B0503020204020204" charset="-122"/>
                <a:cs typeface="微软雅黑" panose="020B0503020204020204" charset="-122"/>
              </a:rPr>
              <a:t>未参加创作，在他人学术成果上署名；</a:t>
            </a:r>
            <a:endParaRPr lang="zh-CN" altLang="en-US" sz="2000" b="0">
              <a:latin typeface="微软雅黑" panose="020B0503020204020204" charset="-122"/>
              <a:ea typeface="微软雅黑" panose="020B0503020204020204" charset="-122"/>
              <a:cs typeface="微软雅黑" panose="020B0503020204020204" charset="-122"/>
            </a:endParaRPr>
          </a:p>
          <a:p>
            <a:pPr marL="800100" lvl="1" indent="-342900">
              <a:lnSpc>
                <a:spcPct val="130000"/>
              </a:lnSpc>
              <a:spcBef>
                <a:spcPct val="20000"/>
              </a:spcBef>
              <a:buClr>
                <a:schemeClr val="hlink"/>
              </a:buClr>
              <a:buFont typeface="Wingdings" panose="05000000000000000000" pitchFamily="2" charset="2"/>
              <a:buChar char="v"/>
            </a:pPr>
            <a:r>
              <a:rPr lang="zh-CN" altLang="en-US" sz="2000" b="0">
                <a:latin typeface="微软雅黑" panose="020B0503020204020204" charset="-122"/>
                <a:ea typeface="微软雅黑" panose="020B0503020204020204" charset="-122"/>
                <a:cs typeface="微软雅黑" panose="020B0503020204020204" charset="-122"/>
              </a:rPr>
              <a:t>未经他人许可，不得使用他人署名；</a:t>
            </a:r>
            <a:endParaRPr lang="zh-CN" altLang="en-US" sz="2000" b="0">
              <a:latin typeface="微软雅黑" panose="020B0503020204020204" charset="-122"/>
              <a:ea typeface="微软雅黑" panose="020B0503020204020204" charset="-122"/>
              <a:cs typeface="微软雅黑" panose="020B0503020204020204" charset="-122"/>
            </a:endParaRPr>
          </a:p>
          <a:p>
            <a:pPr marL="800100" lvl="1" indent="-342900">
              <a:lnSpc>
                <a:spcPct val="130000"/>
              </a:lnSpc>
              <a:spcBef>
                <a:spcPct val="20000"/>
              </a:spcBef>
              <a:buClr>
                <a:schemeClr val="hlink"/>
              </a:buClr>
              <a:buFont typeface="Wingdings" panose="05000000000000000000" pitchFamily="2" charset="2"/>
              <a:buChar char="v"/>
            </a:pPr>
            <a:r>
              <a:rPr lang="zh-CN" altLang="en-US" sz="2000" b="0">
                <a:latin typeface="微软雅黑" panose="020B0503020204020204" charset="-122"/>
                <a:ea typeface="微软雅黑" panose="020B0503020204020204" charset="-122"/>
                <a:cs typeface="微软雅黑" panose="020B0503020204020204" charset="-122"/>
              </a:rPr>
              <a:t>其他违背学术道德准则的行为与</a:t>
            </a:r>
            <a:r>
              <a:rPr lang="zh-CN" altLang="en-US" sz="2000" b="0" dirty="0">
                <a:latin typeface="微软雅黑" panose="020B0503020204020204" charset="-122"/>
                <a:ea typeface="微软雅黑" panose="020B0503020204020204" charset="-122"/>
                <a:cs typeface="微软雅黑" panose="020B0503020204020204" charset="-122"/>
              </a:rPr>
              <a:t>表现。</a:t>
            </a:r>
            <a:endParaRPr lang="zh-CN" altLang="en-US" sz="2000" b="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diagram"/>
  <p:tag name="KSO_WM_TEMPLATE_INDEX" val="664"/>
  <p:tag name="KSO_WM_UNIT_TYPE" val="m_h_f"/>
  <p:tag name="KSO_WM_UNIT_INDEX" val="1_1_1"/>
  <p:tag name="KSO_WM_UNIT_ID" val="258*m_h_f*1_1_1"/>
  <p:tag name="KSO_WM_UNIT_CLEAR" val="1"/>
  <p:tag name="KSO_WM_UNIT_LAYERLEVEL" val="1_1_1"/>
  <p:tag name="KSO_WM_UNIT_VALUE" val="20"/>
  <p:tag name="KSO_WM_UNIT_HIGHLIGHT" val="0"/>
  <p:tag name="KSO_WM_UNIT_COMPATIBLE" val="0"/>
  <p:tag name="KSO_WM_UNIT_PRESET_TEXT" val="LOREM"/>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11.xml><?xml version="1.0" encoding="utf-8"?>
<p:tagLst xmlns:p="http://schemas.openxmlformats.org/presentationml/2006/main">
  <p:tag name="KSO_WM_TAG_VERSION" val="1.0"/>
  <p:tag name="KSO_WM_TEMPLATE_CATEGORY" val="diagram"/>
  <p:tag name="KSO_WM_TEMPLATE_INDEX" val="664"/>
  <p:tag name="KSO_WM_UNIT_TYPE" val="m_i"/>
  <p:tag name="KSO_WM_UNIT_INDEX" val="1_2"/>
  <p:tag name="KSO_WM_UNIT_ID" val="258*m_i*1_2"/>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12.xml><?xml version="1.0" encoding="utf-8"?>
<p:tagLst xmlns:p="http://schemas.openxmlformats.org/presentationml/2006/main">
  <p:tag name="KSO_WM_TAG_VERSION" val="1.0"/>
  <p:tag name="KSO_WM_TEMPLATE_CATEGORY" val="diagram"/>
  <p:tag name="KSO_WM_TEMPLATE_INDEX" val="664"/>
  <p:tag name="KSO_WM_UNIT_TYPE" val="m_i"/>
  <p:tag name="KSO_WM_UNIT_INDEX" val="1_3"/>
  <p:tag name="KSO_WM_UNIT_ID" val="258*m_i*1_3"/>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13.xml><?xml version="1.0" encoding="utf-8"?>
<p:tagLst xmlns:p="http://schemas.openxmlformats.org/presentationml/2006/main">
  <p:tag name="KSO_WM_TAG_VERSION" val="1.0"/>
  <p:tag name="KSO_WM_TEMPLATE_CATEGORY" val="diagram"/>
  <p:tag name="KSO_WM_TEMPLATE_INDEX" val="664"/>
  <p:tag name="KSO_WM_UNIT_TYPE" val="m_i"/>
  <p:tag name="KSO_WM_UNIT_INDEX" val="1_4"/>
  <p:tag name="KSO_WM_UNIT_ID" val="258*m_i*1_4"/>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14.xml><?xml version="1.0" encoding="utf-8"?>
<p:tagLst xmlns:p="http://schemas.openxmlformats.org/presentationml/2006/main">
  <p:tag name="KSO_WM_TAG_VERSION" val="1.0"/>
  <p:tag name="KSO_WM_TEMPLATE_CATEGORY" val="diagram"/>
  <p:tag name="KSO_WM_TEMPLATE_INDEX" val="664"/>
  <p:tag name="KSO_WM_UNIT_TYPE" val="m_i"/>
  <p:tag name="KSO_WM_UNIT_INDEX" val="1_5"/>
  <p:tag name="KSO_WM_UNIT_ID" val="258*m_i*1_5"/>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15.xml><?xml version="1.0" encoding="utf-8"?>
<p:tagLst xmlns:p="http://schemas.openxmlformats.org/presentationml/2006/main">
  <p:tag name="KSO_WM_TAG_VERSION" val="1.0"/>
  <p:tag name="KSO_WM_TEMPLATE_CATEGORY" val="diagram"/>
  <p:tag name="KSO_WM_TEMPLATE_INDEX" val="664"/>
  <p:tag name="KSO_WM_UNIT_TYPE" val="m_i"/>
  <p:tag name="KSO_WM_UNIT_INDEX" val="1_6"/>
  <p:tag name="KSO_WM_UNIT_ID" val="258*m_i*1_6"/>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ags/tag16.xml><?xml version="1.0" encoding="utf-8"?>
<p:tagLst xmlns:p="http://schemas.openxmlformats.org/presentationml/2006/main">
  <p:tag name="KSO_WM_TAG_VERSION" val="1.0"/>
  <p:tag name="KSO_WM_TEMPLATE_CATEGORY" val="diagram"/>
  <p:tag name="KSO_WM_TEMPLATE_INDEX" val="664"/>
  <p:tag name="KSO_WM_UNIT_TYPE" val="m_h_f"/>
  <p:tag name="KSO_WM_UNIT_INDEX" val="1_2_1"/>
  <p:tag name="KSO_WM_UNIT_ID" val="258*m_h_f*1_2_1"/>
  <p:tag name="KSO_WM_UNIT_CLEAR" val="1"/>
  <p:tag name="KSO_WM_UNIT_LAYERLEVEL" val="1_1_1"/>
  <p:tag name="KSO_WM_UNIT_VALUE" val="20"/>
  <p:tag name="KSO_WM_UNIT_HIGHLIGHT" val="0"/>
  <p:tag name="KSO_WM_UNIT_COMPATIBLE" val="0"/>
  <p:tag name="KSO_WM_UNIT_PRESET_TEXT" val="LOREM"/>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17.xml><?xml version="1.0" encoding="utf-8"?>
<p:tagLst xmlns:p="http://schemas.openxmlformats.org/presentationml/2006/main">
  <p:tag name="KSO_WM_TAG_VERSION" val="1.0"/>
  <p:tag name="KSO_WM_TEMPLATE_CATEGORY" val="diagram"/>
  <p:tag name="KSO_WM_TEMPLATE_INDEX" val="664"/>
  <p:tag name="KSO_WM_UNIT_TYPE" val="m_i"/>
  <p:tag name="KSO_WM_UNIT_INDEX" val="1_7"/>
  <p:tag name="KSO_WM_UNIT_ID" val="258*m_i*1_7"/>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18.xml><?xml version="1.0" encoding="utf-8"?>
<p:tagLst xmlns:p="http://schemas.openxmlformats.org/presentationml/2006/main">
  <p:tag name="KSO_WM_TAG_VERSION" val="1.0"/>
  <p:tag name="KSO_WM_TEMPLATE_CATEGORY" val="diagram"/>
  <p:tag name="KSO_WM_TEMPLATE_INDEX" val="664"/>
  <p:tag name="KSO_WM_UNIT_TYPE" val="m_h_f"/>
  <p:tag name="KSO_WM_UNIT_INDEX" val="1_3_1"/>
  <p:tag name="KSO_WM_UNIT_ID" val="258*m_h_f*1_3_1"/>
  <p:tag name="KSO_WM_UNIT_CLEAR" val="1"/>
  <p:tag name="KSO_WM_UNIT_LAYERLEVEL" val="1_1_1"/>
  <p:tag name="KSO_WM_UNIT_VALUE" val="20"/>
  <p:tag name="KSO_WM_UNIT_HIGHLIGHT" val="0"/>
  <p:tag name="KSO_WM_UNIT_COMPATIBLE" val="0"/>
  <p:tag name="KSO_WM_UNIT_PRESET_TEXT" val="LOREM"/>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19.xml><?xml version="1.0" encoding="utf-8"?>
<p:tagLst xmlns:p="http://schemas.openxmlformats.org/presentationml/2006/main">
  <p:tag name="KSO_WM_TAG_VERSION" val="1.0"/>
  <p:tag name="KSO_WM_TEMPLATE_CATEGORY" val="diagram"/>
  <p:tag name="KSO_WM_TEMPLATE_INDEX" val="664"/>
  <p:tag name="KSO_WM_UNIT_TYPE" val="m_i"/>
  <p:tag name="KSO_WM_UNIT_INDEX" val="1_8"/>
  <p:tag name="KSO_WM_UNIT_ID" val="258*m_i*1_8"/>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MH" val="20151013144530"/>
  <p:tag name="MH_LIBRARY" val="CONTENTS"/>
  <p:tag name="MH_AUTOCOLOR" val="TRUE"/>
  <p:tag name="MH_TYPE" val="CONTENTS"/>
  <p:tag name="ID" val="547136"/>
  <p:tag name="KSO_WM_TEMPLATE_CATEGORY" val="custom"/>
  <p:tag name="KSO_WM_TEMPLATE_INDEX" val="20184553"/>
  <p:tag name="KSO_WM_TAG_VERSION" val="1.0"/>
  <p:tag name="KSO_WM_SLIDE_ID" val="custom160117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21.xml><?xml version="1.0" encoding="utf-8"?>
<p:tagLst xmlns:p="http://schemas.openxmlformats.org/presentationml/2006/main">
  <p:tag name="KSO_WM_TEMPLATE_CATEGORY" val="custom"/>
  <p:tag name="KSO_WM_TEMPLATE_INDEX" val="20184553"/>
</p:tagLst>
</file>

<file path=ppt/tags/tag22.xml><?xml version="1.0" encoding="utf-8"?>
<p:tagLst xmlns:p="http://schemas.openxmlformats.org/presentationml/2006/main">
  <p:tag name="KSO_WM_TEMPLATE_CATEGORY" val="custom"/>
  <p:tag name="KSO_WM_TEMPLATE_INDEX" val="20184553"/>
</p:tagLst>
</file>

<file path=ppt/tags/tag23.xml><?xml version="1.0" encoding="utf-8"?>
<p:tagLst xmlns:p="http://schemas.openxmlformats.org/presentationml/2006/main">
  <p:tag name="KSO_WM_TEMPLATE_CATEGORY" val="custom"/>
  <p:tag name="KSO_WM_TEMPLATE_INDEX" val="20184553"/>
</p:tagLst>
</file>

<file path=ppt/tags/tag24.xml><?xml version="1.0" encoding="utf-8"?>
<p:tagLst xmlns:p="http://schemas.openxmlformats.org/presentationml/2006/main">
  <p:tag name="KSO_WM_TEMPLATE_CATEGORY" val="custom"/>
  <p:tag name="KSO_WM_TEMPLATE_INDEX" val="20184553"/>
</p:tagLst>
</file>

<file path=ppt/tags/tag25.xml><?xml version="1.0" encoding="utf-8"?>
<p:tagLst xmlns:p="http://schemas.openxmlformats.org/presentationml/2006/main">
  <p:tag name="KSO_WM_TEMPLATE_CATEGORY" val="custom"/>
  <p:tag name="KSO_WM_TEMPLATE_INDEX" val="20184553"/>
</p:tagLst>
</file>

<file path=ppt/tags/tag26.xml><?xml version="1.0" encoding="utf-8"?>
<p:tagLst xmlns:p="http://schemas.openxmlformats.org/presentationml/2006/main">
  <p:tag name="KSO_WM_TEMPLATE_CATEGORY" val="custom"/>
  <p:tag name="KSO_WM_TEMPLATE_INDEX" val="20184553"/>
</p:tagLst>
</file>

<file path=ppt/tags/tag27.xml><?xml version="1.0" encoding="utf-8"?>
<p:tagLst xmlns:p="http://schemas.openxmlformats.org/presentationml/2006/main">
  <p:tag name="KSO_WM_UNIT_PLACING_PICTURE_USER_VIEWPORT" val="{&quot;height&quot;:11070,&quot;width&quot;:15615}"/>
</p:tagLst>
</file>

<file path=ppt/tags/tag28.xml><?xml version="1.0" encoding="utf-8"?>
<p:tagLst xmlns:p="http://schemas.openxmlformats.org/presentationml/2006/main">
  <p:tag name="KSO_WM_TEMPLATE_CATEGORY" val="custom"/>
  <p:tag name="KSO_WM_TEMPLATE_INDEX" val="20184553"/>
</p:tagLst>
</file>

<file path=ppt/tags/tag29.xml><?xml version="1.0" encoding="utf-8"?>
<p:tagLst xmlns:p="http://schemas.openxmlformats.org/presentationml/2006/main">
  <p:tag name="KSO_WM_TEMPLATE_CATEGORY" val="custom"/>
  <p:tag name="KSO_WM_TEMPLATE_INDEX" val="20184553"/>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TABLE_BEAUTIFY" val="smartTable{37ae693f-3460-4247-83cd-121f66e2ae17}"/>
</p:tagLst>
</file>

<file path=ppt/tags/tag31.xml><?xml version="1.0" encoding="utf-8"?>
<p:tagLst xmlns:p="http://schemas.openxmlformats.org/presentationml/2006/main">
  <p:tag name="KSO_WM_TEMPLATE_CATEGORY" val="custom"/>
  <p:tag name="KSO_WM_TEMPLATE_INDEX" val="20184553"/>
</p:tagLst>
</file>

<file path=ppt/tags/tag32.xml><?xml version="1.0" encoding="utf-8"?>
<p:tagLst xmlns:p="http://schemas.openxmlformats.org/presentationml/2006/main">
  <p:tag name="KSO_WM_TEMPLATE_CATEGORY" val="custom"/>
  <p:tag name="KSO_WM_TEMPLATE_INDEX" val="20184553"/>
</p:tagLst>
</file>

<file path=ppt/tags/tag33.xml><?xml version="1.0" encoding="utf-8"?>
<p:tagLst xmlns:p="http://schemas.openxmlformats.org/presentationml/2006/main">
  <p:tag name="KSO_WM_TEMPLATE_CATEGORY" val="custom"/>
  <p:tag name="KSO_WM_TEMPLATE_INDEX" val="20184553"/>
</p:tagLst>
</file>

<file path=ppt/tags/tag34.xml><?xml version="1.0" encoding="utf-8"?>
<p:tagLst xmlns:p="http://schemas.openxmlformats.org/presentationml/2006/main">
  <p:tag name="KSO_WM_TEMPLATE_CATEGORY" val="custom"/>
  <p:tag name="KSO_WM_TEMPLATE_INDEX" val="20184553"/>
</p:tagLst>
</file>

<file path=ppt/tags/tag35.xml><?xml version="1.0" encoding="utf-8"?>
<p:tagLst xmlns:p="http://schemas.openxmlformats.org/presentationml/2006/main">
  <p:tag name="KSO_WM_TEMPLATE_CATEGORY" val="custom"/>
  <p:tag name="KSO_WM_TEMPLATE_INDEX" val="20184553"/>
</p:tagLst>
</file>

<file path=ppt/tags/tag36.xml><?xml version="1.0" encoding="utf-8"?>
<p:tagLst xmlns:p="http://schemas.openxmlformats.org/presentationml/2006/main">
  <p:tag name="KSO_WM_TEMPLATE_CATEGORY" val="custom"/>
  <p:tag name="KSO_WM_TEMPLATE_INDEX" val="20184553"/>
</p:tagLst>
</file>

<file path=ppt/tags/tag37.xml><?xml version="1.0" encoding="utf-8"?>
<p:tagLst xmlns:p="http://schemas.openxmlformats.org/presentationml/2006/main">
  <p:tag name="KSO_WM_TEMPLATE_CATEGORY" val="custom"/>
  <p:tag name="KSO_WM_TEMPLATE_INDEX" val="20184553"/>
</p:tagLst>
</file>

<file path=ppt/tags/tag38.xml><?xml version="1.0" encoding="utf-8"?>
<p:tagLst xmlns:p="http://schemas.openxmlformats.org/presentationml/2006/main">
  <p:tag name="KSO_WM_BEAUTIFY_FLAG" val="#wm#"/>
  <p:tag name="KSO_WM_TEMPLATE_CATEGORY" val="custom"/>
  <p:tag name="KSO_WM_TEMPLATE_INDEX" val="20184553"/>
</p:tagLst>
</file>

<file path=ppt/tags/tag39.xml><?xml version="1.0" encoding="utf-8"?>
<p:tagLst xmlns:p="http://schemas.openxmlformats.org/presentationml/2006/main">
  <p:tag name="KSO_WM_TAG_VERSION" val="1.0"/>
  <p:tag name="KSO_WM_TEMPLATE_CATEGORY" val="diagram"/>
  <p:tag name="KSO_WM_TEMPLATE_INDEX" val="179"/>
  <p:tag name="KSO_WM_UNIT_TYPE" val="l_i"/>
  <p:tag name="KSO_WM_UNIT_INDEX" val="1_1"/>
  <p:tag name="KSO_WM_UNIT_ID" val="257*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4.xml><?xml version="1.0" encoding="utf-8"?>
<p:tagLst xmlns:p="http://schemas.openxmlformats.org/presentationml/2006/main">
  <p:tag name="KSO_WM_TEMPLATE_CATEGORY" val="custom"/>
  <p:tag name="KSO_WM_TEMPLATE_INDEX" val="20184553"/>
</p:tagLst>
</file>

<file path=ppt/tags/tag40.xml><?xml version="1.0" encoding="utf-8"?>
<p:tagLst xmlns:p="http://schemas.openxmlformats.org/presentationml/2006/main">
  <p:tag name="KSO_WM_TAG_VERSION" val="1.0"/>
  <p:tag name="KSO_WM_TEMPLATE_CATEGORY" val="diagram"/>
  <p:tag name="KSO_WM_TEMPLATE_INDEX" val="179"/>
  <p:tag name="KSO_WM_UNIT_TYPE" val="l_i"/>
  <p:tag name="KSO_WM_UNIT_INDEX" val="1_2"/>
  <p:tag name="KSO_WM_UNIT_ID" val="257*l_i*1_2"/>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41.xml><?xml version="1.0" encoding="utf-8"?>
<p:tagLst xmlns:p="http://schemas.openxmlformats.org/presentationml/2006/main">
  <p:tag name="KSO_WM_TAG_VERSION" val="1.0"/>
  <p:tag name="KSO_WM_TEMPLATE_CATEGORY" val="diagram"/>
  <p:tag name="KSO_WM_TEMPLATE_INDEX" val="179"/>
  <p:tag name="KSO_WM_UNIT_TYPE" val="l_h_f"/>
  <p:tag name="KSO_WM_UNIT_INDEX" val="1_1_1"/>
  <p:tag name="KSO_WM_UNIT_ID" val="257*l_h_f*1_1_1"/>
  <p:tag name="KSO_WM_UNIT_CLEAR" val="1"/>
  <p:tag name="KSO_WM_UNIT_LAYERLEVEL" val="1_1_1"/>
  <p:tag name="KSO_WM_UNIT_VALUE" val="14"/>
  <p:tag name="KSO_WM_UNIT_HIGHLIGHT" val="0"/>
  <p:tag name="KSO_WM_UNIT_COMPATIBLE" val="0"/>
  <p:tag name="KSO_WM_BEAUTIFY_FLAG" val="#wm#"/>
  <p:tag name="KSO_WM_UNIT_PRESET_TEXT_INDEX" val="4"/>
  <p:tag name="KSO_WM_UNIT_PRESET_TEXT_LEN" val="26"/>
  <p:tag name="KSO_WM_DIAGRAM_GROUP_CODE" val="l1-1"/>
  <p:tag name="KSO_WM_UNIT_LINE_FORE_SCHEMECOLOR_INDEX" val="5"/>
  <p:tag name="KSO_WM_UNIT_LINE_FILL_TYPE" val="2"/>
  <p:tag name="KSO_WM_UNIT_TEXT_FILL_FORE_SCHEMECOLOR_INDEX" val="5"/>
  <p:tag name="KSO_WM_UNIT_TEXT_FILL_TYPE" val="1"/>
  <p:tag name="KSO_WM_UNIT_USESOURCEFORMAT_APPLY" val="0"/>
</p:tagLst>
</file>

<file path=ppt/tags/tag42.xml><?xml version="1.0" encoding="utf-8"?>
<p:tagLst xmlns:p="http://schemas.openxmlformats.org/presentationml/2006/main">
  <p:tag name="KSO_WM_TAG_VERSION" val="1.0"/>
  <p:tag name="KSO_WM_TEMPLATE_CATEGORY" val="diagram"/>
  <p:tag name="KSO_WM_TEMPLATE_INDEX" val="179"/>
  <p:tag name="KSO_WM_UNIT_TYPE" val="l_i"/>
  <p:tag name="KSO_WM_UNIT_INDEX" val="1_3"/>
  <p:tag name="KSO_WM_UNIT_ID" val="257*l_i*1_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43.xml><?xml version="1.0" encoding="utf-8"?>
<p:tagLst xmlns:p="http://schemas.openxmlformats.org/presentationml/2006/main">
  <p:tag name="KSO_WM_TAG_VERSION" val="1.0"/>
  <p:tag name="KSO_WM_TEMPLATE_CATEGORY" val="diagram"/>
  <p:tag name="KSO_WM_TEMPLATE_INDEX" val="179"/>
  <p:tag name="KSO_WM_UNIT_TYPE" val="l_h_f"/>
  <p:tag name="KSO_WM_UNIT_INDEX" val="1_3_1"/>
  <p:tag name="KSO_WM_UNIT_ID" val="257*l_h_f*1_3_1"/>
  <p:tag name="KSO_WM_UNIT_CLEAR" val="1"/>
  <p:tag name="KSO_WM_UNIT_LAYERLEVEL" val="1_1_1"/>
  <p:tag name="KSO_WM_UNIT_VALUE" val="14"/>
  <p:tag name="KSO_WM_UNIT_HIGHLIGHT" val="0"/>
  <p:tag name="KSO_WM_UNIT_COMPATIBLE" val="0"/>
  <p:tag name="KSO_WM_BEAUTIFY_FLAG" val="#wm#"/>
  <p:tag name="KSO_WM_UNIT_PRESET_TEXT_INDEX" val="4"/>
  <p:tag name="KSO_WM_UNIT_PRESET_TEXT_LEN" val="26"/>
  <p:tag name="KSO_WM_DIAGRAM_GROUP_CODE" val="l1-1"/>
  <p:tag name="KSO_WM_UNIT_LINE_FORE_SCHEMECOLOR_INDEX" val="5"/>
  <p:tag name="KSO_WM_UNIT_LINE_FILL_TYPE" val="2"/>
  <p:tag name="KSO_WM_UNIT_TEXT_FILL_FORE_SCHEMECOLOR_INDEX" val="5"/>
  <p:tag name="KSO_WM_UNIT_TEXT_FILL_TYPE" val="1"/>
  <p:tag name="KSO_WM_UNIT_USESOURCEFORMAT_APPLY" val="0"/>
</p:tagLst>
</file>

<file path=ppt/tags/tag44.xml><?xml version="1.0" encoding="utf-8"?>
<p:tagLst xmlns:p="http://schemas.openxmlformats.org/presentationml/2006/main">
  <p:tag name="KSO_WM_TAG_VERSION" val="1.0"/>
  <p:tag name="KSO_WM_TEMPLATE_CATEGORY" val="diagram"/>
  <p:tag name="KSO_WM_TEMPLATE_INDEX" val="179"/>
  <p:tag name="KSO_WM_UNIT_TYPE" val="l_i"/>
  <p:tag name="KSO_WM_UNIT_INDEX" val="1_6"/>
  <p:tag name="KSO_WM_UNIT_ID" val="257*l_i*1_6"/>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45.xml><?xml version="1.0" encoding="utf-8"?>
<p:tagLst xmlns:p="http://schemas.openxmlformats.org/presentationml/2006/main">
  <p:tag name="KSO_WM_TAG_VERSION" val="1.0"/>
  <p:tag name="KSO_WM_TEMPLATE_CATEGORY" val="diagram"/>
  <p:tag name="KSO_WM_TEMPLATE_INDEX" val="179"/>
  <p:tag name="KSO_WM_UNIT_TYPE" val="l_i"/>
  <p:tag name="KSO_WM_UNIT_INDEX" val="1_7"/>
  <p:tag name="KSO_WM_UNIT_ID" val="257*l_i*1_7"/>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46.xml><?xml version="1.0" encoding="utf-8"?>
<p:tagLst xmlns:p="http://schemas.openxmlformats.org/presentationml/2006/main">
  <p:tag name="KSO_WM_TAG_VERSION" val="1.0"/>
  <p:tag name="KSO_WM_TEMPLATE_CATEGORY" val="diagram"/>
  <p:tag name="KSO_WM_TEMPLATE_INDEX" val="179"/>
  <p:tag name="KSO_WM_UNIT_TYPE" val="l_h_f"/>
  <p:tag name="KSO_WM_UNIT_INDEX" val="1_4_1"/>
  <p:tag name="KSO_WM_UNIT_ID" val="257*l_h_f*1_4_1"/>
  <p:tag name="KSO_WM_UNIT_CLEAR" val="1"/>
  <p:tag name="KSO_WM_UNIT_LAYERLEVEL" val="1_1_1"/>
  <p:tag name="KSO_WM_UNIT_VALUE" val="14"/>
  <p:tag name="KSO_WM_UNIT_HIGHLIGHT" val="0"/>
  <p:tag name="KSO_WM_UNIT_COMPATIBLE" val="0"/>
  <p:tag name="KSO_WM_BEAUTIFY_FLAG" val="#wm#"/>
  <p:tag name="KSO_WM_UNIT_PRESET_TEXT_INDEX" val="4"/>
  <p:tag name="KSO_WM_UNIT_PRESET_TEXT_LEN" val="26"/>
  <p:tag name="KSO_WM_DIAGRAM_GROUP_CODE" val="l1-1"/>
  <p:tag name="KSO_WM_UNIT_LINE_FORE_SCHEMECOLOR_INDEX" val="5"/>
  <p:tag name="KSO_WM_UNIT_LINE_FILL_TYPE" val="2"/>
  <p:tag name="KSO_WM_UNIT_TEXT_FILL_FORE_SCHEMECOLOR_INDEX" val="5"/>
  <p:tag name="KSO_WM_UNIT_TEXT_FILL_TYPE" val="1"/>
  <p:tag name="KSO_WM_UNIT_USESOURCEFORMAT_APPLY" val="0"/>
</p:tagLst>
</file>

<file path=ppt/tags/tag47.xml><?xml version="1.0" encoding="utf-8"?>
<p:tagLst xmlns:p="http://schemas.openxmlformats.org/presentationml/2006/main">
  <p:tag name="KSO_WM_TAG_VERSION" val="1.0"/>
  <p:tag name="KSO_WM_TEMPLATE_CATEGORY" val="diagram"/>
  <p:tag name="KSO_WM_TEMPLATE_INDEX" val="179"/>
  <p:tag name="KSO_WM_UNIT_TYPE" val="l_i"/>
  <p:tag name="KSO_WM_UNIT_INDEX" val="1_8"/>
  <p:tag name="KSO_WM_UNIT_ID" val="257*l_i*1_8"/>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48.xml><?xml version="1.0" encoding="utf-8"?>
<p:tagLst xmlns:p="http://schemas.openxmlformats.org/presentationml/2006/main">
  <p:tag name="KSO_WM_TAG_VERSION" val="1.0"/>
  <p:tag name="KSO_WM_TEMPLATE_CATEGORY" val="diagram"/>
  <p:tag name="KSO_WM_TEMPLATE_INDEX" val="179"/>
  <p:tag name="KSO_WM_UNIT_TYPE" val="l_i"/>
  <p:tag name="KSO_WM_UNIT_INDEX" val="1_9"/>
  <p:tag name="KSO_WM_UNIT_ID" val="257*l_i*1_9"/>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49.xml><?xml version="1.0" encoding="utf-8"?>
<p:tagLst xmlns:p="http://schemas.openxmlformats.org/presentationml/2006/main">
  <p:tag name="KSO_WM_TAG_VERSION" val="1.0"/>
  <p:tag name="KSO_WM_TEMPLATE_CATEGORY" val="diagram"/>
  <p:tag name="KSO_WM_TEMPLATE_INDEX" val="179"/>
  <p:tag name="KSO_WM_UNIT_TYPE" val="l_h_f"/>
  <p:tag name="KSO_WM_UNIT_INDEX" val="1_2_1"/>
  <p:tag name="KSO_WM_UNIT_ID" val="257*l_h_f*1_2_1"/>
  <p:tag name="KSO_WM_UNIT_CLEAR" val="1"/>
  <p:tag name="KSO_WM_UNIT_LAYERLEVEL" val="1_1_1"/>
  <p:tag name="KSO_WM_UNIT_VALUE" val="14"/>
  <p:tag name="KSO_WM_UNIT_HIGHLIGHT" val="0"/>
  <p:tag name="KSO_WM_UNIT_COMPATIBLE" val="0"/>
  <p:tag name="KSO_WM_BEAUTIFY_FLAG" val="#wm#"/>
  <p:tag name="KSO_WM_UNIT_PRESET_TEXT_INDEX" val="4"/>
  <p:tag name="KSO_WM_UNIT_PRESET_TEXT_LEN" val="26"/>
  <p:tag name="KSO_WM_DIAGRAM_GROUP_CODE" val="l1-1"/>
  <p:tag name="KSO_WM_UNIT_LINE_FORE_SCHEMECOLOR_INDEX" val="5"/>
  <p:tag name="KSO_WM_UNIT_LINE_FILL_TYPE" val="2"/>
  <p:tag name="KSO_WM_UNIT_TEXT_FILL_FORE_SCHEMECOLOR_INDEX" val="5"/>
  <p:tag name="KSO_WM_UNIT_TEXT_FILL_TYPE" val="1"/>
  <p:tag name="KSO_WM_UNIT_USESOURCEFORMAT_APPLY" val="0"/>
</p:tagLst>
</file>

<file path=ppt/tags/tag5.xml><?xml version="1.0" encoding="utf-8"?>
<p:tagLst xmlns:p="http://schemas.openxmlformats.org/presentationml/2006/main">
  <p:tag name="KSO_WM_TEMPLATE_CATEGORY" val="custom"/>
  <p:tag name="KSO_WM_TEMPLATE_INDEX" val="20184553"/>
</p:tagLst>
</file>

<file path=ppt/tags/tag50.xml><?xml version="1.0" encoding="utf-8"?>
<p:tagLst xmlns:p="http://schemas.openxmlformats.org/presentationml/2006/main">
  <p:tag name="KSO_WM_TAG_VERSION" val="1.0"/>
  <p:tag name="KSO_WM_TEMPLATE_CATEGORY" val="diagram"/>
  <p:tag name="KSO_WM_TEMPLATE_INDEX" val="179"/>
  <p:tag name="KSO_WM_UNIT_TYPE" val="l_i"/>
  <p:tag name="KSO_WM_UNIT_INDEX" val="1_10"/>
  <p:tag name="KSO_WM_UNIT_ID" val="257*l_i*1_10"/>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51.xml><?xml version="1.0" encoding="utf-8"?>
<p:tagLst xmlns:p="http://schemas.openxmlformats.org/presentationml/2006/main">
  <p:tag name="KSO_WM_TAG_VERSION" val="1.0"/>
  <p:tag name="KSO_WM_TEMPLATE_CATEGORY" val="diagram"/>
  <p:tag name="KSO_WM_TEMPLATE_INDEX" val="179"/>
  <p:tag name="KSO_WM_UNIT_TYPE" val="l_h_f"/>
  <p:tag name="KSO_WM_UNIT_INDEX" val="1_5_1"/>
  <p:tag name="KSO_WM_UNIT_ID" val="257*l_h_f*1_5_1"/>
  <p:tag name="KSO_WM_UNIT_CLEAR" val="1"/>
  <p:tag name="KSO_WM_UNIT_LAYERLEVEL" val="1_1_1"/>
  <p:tag name="KSO_WM_UNIT_VALUE" val="14"/>
  <p:tag name="KSO_WM_UNIT_HIGHLIGHT" val="0"/>
  <p:tag name="KSO_WM_UNIT_COMPATIBLE" val="0"/>
  <p:tag name="KSO_WM_BEAUTIFY_FLAG" val="#wm#"/>
  <p:tag name="KSO_WM_UNIT_PRESET_TEXT_INDEX" val="4"/>
  <p:tag name="KSO_WM_UNIT_PRESET_TEXT_LEN" val="26"/>
  <p:tag name="KSO_WM_DIAGRAM_GROUP_CODE" val="l1-1"/>
  <p:tag name="KSO_WM_UNIT_LINE_FORE_SCHEMECOLOR_INDEX" val="5"/>
  <p:tag name="KSO_WM_UNIT_LINE_FILL_TYPE" val="2"/>
  <p:tag name="KSO_WM_UNIT_TEXT_FILL_FORE_SCHEMECOLOR_INDEX" val="5"/>
  <p:tag name="KSO_WM_UNIT_TEXT_FILL_TYPE" val="1"/>
  <p:tag name="KSO_WM_UNIT_USESOURCEFORMAT_APPLY" val="0"/>
</p:tagLst>
</file>

<file path=ppt/tags/tag52.xml><?xml version="1.0" encoding="utf-8"?>
<p:tagLst xmlns:p="http://schemas.openxmlformats.org/presentationml/2006/main">
  <p:tag name="KSO_WM_TAG_VERSION" val="1.0"/>
  <p:tag name="KSO_WM_TEMPLATE_CATEGORY" val="diagram"/>
  <p:tag name="KSO_WM_TEMPLATE_INDEX" val="179"/>
  <p:tag name="KSO_WM_UNIT_TYPE" val="l_i"/>
  <p:tag name="KSO_WM_UNIT_INDEX" val="1_11"/>
  <p:tag name="KSO_WM_UNIT_ID" val="257*l_i*1_11"/>
  <p:tag name="KSO_WM_UNIT_CLEAR" val="1"/>
  <p:tag name="KSO_WM_UNIT_LAYERLEVEL" val="1_1"/>
  <p:tag name="KSO_WM_BEAUTIFY_FLAG" val="#wm#"/>
  <p:tag name="KSO_WM_DIAGRAM_GROUP_CODE" val="l1-1"/>
  <p:tag name="KSO_WM_UNIT_FILL_FORE_SCHEMECOLOR_INDEX" val="14"/>
  <p:tag name="KSO_WM_UNIT_FILL_TYPE" val="1"/>
  <p:tag name="KSO_WM_UNIT_USESOURCEFORMAT_APPLY" val="0"/>
</p:tagLst>
</file>

<file path=ppt/tags/tag53.xml><?xml version="1.0" encoding="utf-8"?>
<p:tagLst xmlns:p="http://schemas.openxmlformats.org/presentationml/2006/main">
  <p:tag name="MH" val="20151013144530"/>
  <p:tag name="MH_LIBRARY" val="CONTENTS"/>
  <p:tag name="MH_AUTOCOLOR" val="TRUE"/>
  <p:tag name="MH_TYPE" val="CONTENTS"/>
  <p:tag name="ID" val="547136"/>
  <p:tag name="KSO_WM_TEMPLATE_CATEGORY" val="custom"/>
  <p:tag name="KSO_WM_TEMPLATE_INDEX" val="160117"/>
  <p:tag name="KSO_WM_TAG_VERSION" val="1.0"/>
  <p:tag name="KSO_WM_SLIDE_ID" val="custom160117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54.xml><?xml version="1.0" encoding="utf-8"?>
<p:tagLst xmlns:p="http://schemas.openxmlformats.org/presentationml/2006/main">
  <p:tag name="KSO_WM_TEMPLATE_CATEGORY" val="custom"/>
  <p:tag name="KSO_WM_TEMPLATE_INDEX" val="20184553"/>
</p:tagLst>
</file>

<file path=ppt/tags/tag55.xml><?xml version="1.0" encoding="utf-8"?>
<p:tagLst xmlns:p="http://schemas.openxmlformats.org/presentationml/2006/main">
  <p:tag name="KSO_WM_TAG_VERSION" val="1.0"/>
  <p:tag name="KSO_WM_BEAUTIFY_FLAG" val="#wm#"/>
  <p:tag name="KSO_WM_TEMPLATE_CATEGORY" val="diagram"/>
  <p:tag name="KSO_WM_TEMPLATE_INDEX" val="10"/>
  <p:tag name="KSO_WM_UNIT_TYPE" val="l_h_f"/>
  <p:tag name="KSO_WM_UNIT_INDEX" val="1_2_1"/>
  <p:tag name="KSO_WM_UNIT_ID" val="diagram10_3*l_h_f*1_2_1"/>
  <p:tag name="KSO_WM_UNIT_CLEAR" val="1"/>
  <p:tag name="KSO_WM_UNIT_LAYERLEVEL" val="1_1_1"/>
  <p:tag name="KSO_WM_UNIT_VALUE" val="30"/>
  <p:tag name="KSO_WM_UNIT_HIGHLIGHT" val="0"/>
  <p:tag name="KSO_WM_UNIT_COMPATIBLE" val="0"/>
  <p:tag name="KSO_WM_UNIT_PRESET_TEXT_LEN" val="30"/>
  <p:tag name="KSO_WM_UNIT_PRESET_TEXT_INDEX" val="2"/>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56.xml><?xml version="1.0" encoding="utf-8"?>
<p:tagLst xmlns:p="http://schemas.openxmlformats.org/presentationml/2006/main">
  <p:tag name="KSO_WM_TAG_VERSION" val="1.0"/>
  <p:tag name="KSO_WM_BEAUTIFY_FLAG" val="#wm#"/>
  <p:tag name="KSO_WM_TEMPLATE_CATEGORY" val="diagram"/>
  <p:tag name="KSO_WM_TEMPLATE_INDEX" val="10"/>
  <p:tag name="KSO_WM_UNIT_TYPE" val="l_h_f"/>
  <p:tag name="KSO_WM_UNIT_INDEX" val="1_3_1"/>
  <p:tag name="KSO_WM_UNIT_ID" val="diagram10_3*l_h_f*1_3_1"/>
  <p:tag name="KSO_WM_UNIT_CLEAR" val="1"/>
  <p:tag name="KSO_WM_UNIT_LAYERLEVEL" val="1_1_1"/>
  <p:tag name="KSO_WM_UNIT_VALUE" val="30"/>
  <p:tag name="KSO_WM_UNIT_HIGHLIGHT" val="0"/>
  <p:tag name="KSO_WM_UNIT_COMPATIBLE" val="0"/>
  <p:tag name="KSO_WM_UNIT_PRESET_TEXT_LEN" val="30"/>
  <p:tag name="KSO_WM_UNIT_PRESET_TEXT_INDEX" val="2"/>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57.xml><?xml version="1.0" encoding="utf-8"?>
<p:tagLst xmlns:p="http://schemas.openxmlformats.org/presentationml/2006/main">
  <p:tag name="KSO_WM_TAG_VERSION" val="1.0"/>
  <p:tag name="KSO_WM_BEAUTIFY_FLAG" val="#wm#"/>
  <p:tag name="KSO_WM_TEMPLATE_CATEGORY" val="diagram"/>
  <p:tag name="KSO_WM_TEMPLATE_INDEX" val="10"/>
  <p:tag name="KSO_WM_UNIT_TYPE" val="l_h_f"/>
  <p:tag name="KSO_WM_UNIT_INDEX" val="1_1_1"/>
  <p:tag name="KSO_WM_UNIT_ID" val="diagram10_3*l_h_f*1_1_1"/>
  <p:tag name="KSO_WM_UNIT_CLEAR" val="1"/>
  <p:tag name="KSO_WM_UNIT_LAYERLEVEL" val="1_1_1"/>
  <p:tag name="KSO_WM_UNIT_VALUE" val="30"/>
  <p:tag name="KSO_WM_UNIT_HIGHLIGHT" val="0"/>
  <p:tag name="KSO_WM_UNIT_COMPATIBLE" val="0"/>
  <p:tag name="KSO_WM_UNIT_PRESET_TEXT_LEN" val="30"/>
  <p:tag name="KSO_WM_UNIT_PRESET_TEXT_INDEX" val="2"/>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8.xml><?xml version="1.0" encoding="utf-8"?>
<p:tagLst xmlns:p="http://schemas.openxmlformats.org/presentationml/2006/main">
  <p:tag name="MH" val="20151013144530"/>
  <p:tag name="MH_LIBRARY" val="CONTENTS"/>
  <p:tag name="MH_AUTOCOLOR" val="TRUE"/>
  <p:tag name="MH_TYPE" val="CONTENTS"/>
  <p:tag name="ID" val="547136"/>
  <p:tag name="KSO_WM_TEMPLATE_CATEGORY" val="custom"/>
  <p:tag name="KSO_WM_TEMPLATE_INDEX" val="160117"/>
  <p:tag name="KSO_WM_TAG_VERSION" val="1.0"/>
  <p:tag name="KSO_WM_SLIDE_ID" val="custom160117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59.xml><?xml version="1.0" encoding="utf-8"?>
<p:tagLst xmlns:p="http://schemas.openxmlformats.org/presentationml/2006/main">
  <p:tag name="KSO_WM_TEMPLATE_CATEGORY" val="diagram"/>
  <p:tag name="KSO_WM_TEMPLATE_INDEX" val="406"/>
  <p:tag name="KSO_WM_UNIT_TYPE" val="l_i"/>
  <p:tag name="KSO_WM_UNIT_INDEX" val="1_1"/>
  <p:tag name="KSO_WM_UNIT_ID" val="258*l_i*1_1"/>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14"/>
  <p:tag name="KSO_WM_UNIT_TEXT_FILL_TYPE" val="1"/>
  <p:tag name="KSO_WM_UNIT_USESOURCEFORMAT_APPLY" val="0"/>
</p:tagLst>
</file>

<file path=ppt/tags/tag6.xml><?xml version="1.0" encoding="utf-8"?>
<p:tagLst xmlns:p="http://schemas.openxmlformats.org/presentationml/2006/main">
  <p:tag name="KSO_WM_TEMPLATE_CATEGORY" val="custom"/>
  <p:tag name="KSO_WM_TEMPLATE_INDEX" val="20184553"/>
</p:tagLst>
</file>

<file path=ppt/tags/tag60.xml><?xml version="1.0" encoding="utf-8"?>
<p:tagLst xmlns:p="http://schemas.openxmlformats.org/presentationml/2006/main">
  <p:tag name="KSO_WM_TEMPLATE_CATEGORY" val="diagram"/>
  <p:tag name="KSO_WM_TEMPLATE_INDEX" val="406"/>
  <p:tag name="KSO_WM_UNIT_TYPE" val="l_i"/>
  <p:tag name="KSO_WM_UNIT_INDEX" val="1_2"/>
  <p:tag name="KSO_WM_UNIT_ID" val="258*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2"/>
  <p:tag name="KSO_WM_UNIT_TEXT_FILL_TYPE" val="1"/>
  <p:tag name="KSO_WM_UNIT_USESOURCEFORMAT_APPLY" val="0"/>
</p:tagLst>
</file>

<file path=ppt/tags/tag61.xml><?xml version="1.0" encoding="utf-8"?>
<p:tagLst xmlns:p="http://schemas.openxmlformats.org/presentationml/2006/main">
  <p:tag name="KSO_WM_TEMPLATE_CATEGORY" val="diagram"/>
  <p:tag name="KSO_WM_TEMPLATE_INDEX" val="406"/>
  <p:tag name="KSO_WM_UNIT_TYPE" val="l_h_f"/>
  <p:tag name="KSO_WM_UNIT_INDEX" val="1_1_1"/>
  <p:tag name="KSO_WM_UNIT_ID" val="258*l_h_f*1_1_1"/>
  <p:tag name="KSO_WM_UNIT_CLEAR" val="1"/>
  <p:tag name="KSO_WM_UNIT_LAYERLEVEL" val="1_1_1"/>
  <p:tag name="KSO_WM_UNIT_VALUE" val="16"/>
  <p:tag name="KSO_WM_UNIT_HIGHLIGHT" val="0"/>
  <p:tag name="KSO_WM_UNIT_COMPATIBLE" val="0"/>
  <p:tag name="KSO_WM_BEAUTIFY_FLAG" val="#wm#"/>
  <p:tag name="KSO_WM_UNIT_PRESET_TEXT_INDEX" val="4"/>
  <p:tag name="KSO_WM_UNIT_PRESET_TEXT_LEN" val="26"/>
  <p:tag name="KSO_WM_DIAGRAM_GROUP_CODE" val="l1-1"/>
  <p:tag name="KSO_WM_TAG_VERSION" val="1.0"/>
  <p:tag name="KSO_WM_UNIT_TEXT_FILL_FORE_SCHEMECOLOR_INDEX" val="5"/>
  <p:tag name="KSO_WM_UNIT_TEXT_FILL_TYPE" val="1"/>
  <p:tag name="KSO_WM_UNIT_USESOURCEFORMAT_APPLY" val="0"/>
</p:tagLst>
</file>

<file path=ppt/tags/tag62.xml><?xml version="1.0" encoding="utf-8"?>
<p:tagLst xmlns:p="http://schemas.openxmlformats.org/presentationml/2006/main">
  <p:tag name="KSO_WM_TEMPLATE_CATEGORY" val="diagram"/>
  <p:tag name="KSO_WM_TEMPLATE_INDEX" val="406"/>
  <p:tag name="KSO_WM_UNIT_TYPE" val="l_i"/>
  <p:tag name="KSO_WM_UNIT_INDEX" val="1_3"/>
  <p:tag name="KSO_WM_UNIT_ID" val="258*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14"/>
  <p:tag name="KSO_WM_UNIT_TEXT_FILL_TYPE" val="1"/>
  <p:tag name="KSO_WM_UNIT_USESOURCEFORMAT_APPLY" val="0"/>
</p:tagLst>
</file>

<file path=ppt/tags/tag63.xml><?xml version="1.0" encoding="utf-8"?>
<p:tagLst xmlns:p="http://schemas.openxmlformats.org/presentationml/2006/main">
  <p:tag name="KSO_WM_TEMPLATE_CATEGORY" val="diagram"/>
  <p:tag name="KSO_WM_TEMPLATE_INDEX" val="406"/>
  <p:tag name="KSO_WM_UNIT_TYPE" val="l_i"/>
  <p:tag name="KSO_WM_UNIT_INDEX" val="1_4"/>
  <p:tag name="KSO_WM_UNIT_ID" val="258*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2"/>
  <p:tag name="KSO_WM_UNIT_TEXT_FILL_TYPE" val="1"/>
  <p:tag name="KSO_WM_UNIT_USESOURCEFORMAT_APPLY" val="0"/>
</p:tagLst>
</file>

<file path=ppt/tags/tag64.xml><?xml version="1.0" encoding="utf-8"?>
<p:tagLst xmlns:p="http://schemas.openxmlformats.org/presentationml/2006/main">
  <p:tag name="KSO_WM_TEMPLATE_CATEGORY" val="diagram"/>
  <p:tag name="KSO_WM_TEMPLATE_INDEX" val="406"/>
  <p:tag name="KSO_WM_UNIT_TYPE" val="l_h_f"/>
  <p:tag name="KSO_WM_UNIT_INDEX" val="1_2_1"/>
  <p:tag name="KSO_WM_UNIT_ID" val="258*l_h_f*1_2_1"/>
  <p:tag name="KSO_WM_UNIT_CLEAR" val="1"/>
  <p:tag name="KSO_WM_UNIT_LAYERLEVEL" val="1_1_1"/>
  <p:tag name="KSO_WM_UNIT_VALUE" val="16"/>
  <p:tag name="KSO_WM_UNIT_HIGHLIGHT" val="0"/>
  <p:tag name="KSO_WM_UNIT_COMPATIBLE" val="0"/>
  <p:tag name="KSO_WM_BEAUTIFY_FLAG" val="#wm#"/>
  <p:tag name="KSO_WM_UNIT_PRESET_TEXT_INDEX" val="4"/>
  <p:tag name="KSO_WM_UNIT_PRESET_TEXT_LEN" val="26"/>
  <p:tag name="KSO_WM_DIAGRAM_GROUP_CODE" val="l1-1"/>
  <p:tag name="KSO_WM_TAG_VERSION" val="1.0"/>
  <p:tag name="KSO_WM_UNIT_TEXT_FILL_FORE_SCHEMECOLOR_INDEX" val="5"/>
  <p:tag name="KSO_WM_UNIT_TEXT_FILL_TYPE" val="1"/>
  <p:tag name="KSO_WM_UNIT_USESOURCEFORMAT_APPLY" val="0"/>
</p:tagLst>
</file>

<file path=ppt/tags/tag65.xml><?xml version="1.0" encoding="utf-8"?>
<p:tagLst xmlns:p="http://schemas.openxmlformats.org/presentationml/2006/main">
  <p:tag name="KSO_WM_TEMPLATE_CATEGORY" val="diagram"/>
  <p:tag name="KSO_WM_TEMPLATE_INDEX" val="406"/>
  <p:tag name="KSO_WM_UNIT_TYPE" val="l_i"/>
  <p:tag name="KSO_WM_UNIT_INDEX" val="1_5"/>
  <p:tag name="KSO_WM_UNIT_ID" val="258*l_i*1_5"/>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14"/>
  <p:tag name="KSO_WM_UNIT_TEXT_FILL_TYPE" val="1"/>
  <p:tag name="KSO_WM_UNIT_USESOURCEFORMAT_APPLY" val="0"/>
</p:tagLst>
</file>

<file path=ppt/tags/tag66.xml><?xml version="1.0" encoding="utf-8"?>
<p:tagLst xmlns:p="http://schemas.openxmlformats.org/presentationml/2006/main">
  <p:tag name="KSO_WM_TEMPLATE_CATEGORY" val="diagram"/>
  <p:tag name="KSO_WM_TEMPLATE_INDEX" val="406"/>
  <p:tag name="KSO_WM_UNIT_TYPE" val="l_i"/>
  <p:tag name="KSO_WM_UNIT_INDEX" val="1_6"/>
  <p:tag name="KSO_WM_UNIT_ID" val="258*l_i*1_6"/>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2"/>
  <p:tag name="KSO_WM_UNIT_TEXT_FILL_TYPE" val="1"/>
  <p:tag name="KSO_WM_UNIT_USESOURCEFORMAT_APPLY" val="0"/>
</p:tagLst>
</file>

<file path=ppt/tags/tag67.xml><?xml version="1.0" encoding="utf-8"?>
<p:tagLst xmlns:p="http://schemas.openxmlformats.org/presentationml/2006/main">
  <p:tag name="KSO_WM_TEMPLATE_CATEGORY" val="diagram"/>
  <p:tag name="KSO_WM_TEMPLATE_INDEX" val="406"/>
  <p:tag name="KSO_WM_UNIT_TYPE" val="l_h_f"/>
  <p:tag name="KSO_WM_UNIT_INDEX" val="1_3_1"/>
  <p:tag name="KSO_WM_UNIT_ID" val="258*l_h_f*1_3_1"/>
  <p:tag name="KSO_WM_UNIT_CLEAR" val="1"/>
  <p:tag name="KSO_WM_UNIT_LAYERLEVEL" val="1_1_1"/>
  <p:tag name="KSO_WM_UNIT_VALUE" val="16"/>
  <p:tag name="KSO_WM_UNIT_HIGHLIGHT" val="0"/>
  <p:tag name="KSO_WM_UNIT_COMPATIBLE" val="0"/>
  <p:tag name="KSO_WM_BEAUTIFY_FLAG" val="#wm#"/>
  <p:tag name="KSO_WM_UNIT_PRESET_TEXT_INDEX" val="4"/>
  <p:tag name="KSO_WM_UNIT_PRESET_TEXT_LEN" val="26"/>
  <p:tag name="KSO_WM_DIAGRAM_GROUP_CODE" val="l1-1"/>
  <p:tag name="KSO_WM_TAG_VERSION" val="1.0"/>
  <p:tag name="KSO_WM_UNIT_TEXT_FILL_FORE_SCHEMECOLOR_INDEX" val="5"/>
  <p:tag name="KSO_WM_UNIT_TEXT_FILL_TYPE" val="1"/>
  <p:tag name="KSO_WM_UNIT_USESOURCEFORMAT_APPLY" val="0"/>
</p:tagLst>
</file>

<file path=ppt/tags/tag68.xml><?xml version="1.0" encoding="utf-8"?>
<p:tagLst xmlns:p="http://schemas.openxmlformats.org/presentationml/2006/main">
  <p:tag name="MH" val="20151013144530"/>
  <p:tag name="MH_LIBRARY" val="CONTENTS"/>
  <p:tag name="MH_AUTOCOLOR" val="TRUE"/>
  <p:tag name="MH_TYPE" val="CONTENTS"/>
  <p:tag name="ID" val="547136"/>
  <p:tag name="KSO_WM_TEMPLATE_CATEGORY" val="custom"/>
  <p:tag name="KSO_WM_TEMPLATE_INDEX" val="160117"/>
  <p:tag name="KSO_WM_TAG_VERSION" val="1.0"/>
  <p:tag name="KSO_WM_SLIDE_ID" val="custom160117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69.xml><?xml version="1.0" encoding="utf-8"?>
<p:tagLst xmlns:p="http://schemas.openxmlformats.org/presentationml/2006/main">
  <p:tag name="KSO_WM_TEMPLATE_CATEGORY" val="custom"/>
  <p:tag name="KSO_WM_TEMPLATE_INDEX" val="20184553"/>
</p:tagLst>
</file>

<file path=ppt/tags/tag7.xml><?xml version="1.0" encoding="utf-8"?>
<p:tagLst xmlns:p="http://schemas.openxmlformats.org/presentationml/2006/main">
  <p:tag name="KSO_WM_TEMPLATE_CATEGORY" val="custom"/>
  <p:tag name="KSO_WM_TEMPLATE_INDEX" val="20184553"/>
</p:tagLst>
</file>

<file path=ppt/tags/tag8.xml><?xml version="1.0" encoding="utf-8"?>
<p:tagLst xmlns:p="http://schemas.openxmlformats.org/presentationml/2006/main">
  <p:tag name="KSO_WM_TEMPLATE_CATEGORY" val="custom"/>
  <p:tag name="KSO_WM_TEMPLATE_INDEX" val="20184553"/>
</p:tagLst>
</file>

<file path=ppt/tags/tag9.xml><?xml version="1.0" encoding="utf-8"?>
<p:tagLst xmlns:p="http://schemas.openxmlformats.org/presentationml/2006/main">
  <p:tag name="KSO_WM_TAG_VERSION" val="1.0"/>
  <p:tag name="KSO_WM_TEMPLATE_CATEGORY" val="diagram"/>
  <p:tag name="KSO_WM_TEMPLATE_INDEX" val="664"/>
  <p:tag name="KSO_WM_UNIT_TYPE" val="m_i"/>
  <p:tag name="KSO_WM_UNIT_INDEX" val="1_1"/>
  <p:tag name="KSO_WM_UNIT_ID" val="258*m_i*1_1"/>
  <p:tag name="KSO_WM_UNIT_CLEAR" val="1"/>
  <p:tag name="KSO_WM_UNIT_LAYERLEVEL" val="1_1"/>
  <p:tag name="KSO_WM_BEAUTIFY_FLAG" val="#wm#"/>
  <p:tag name="KSO_WM_DIAGRAM_GROUP_CODE" val="m1-1"/>
  <p:tag name="KSO_WM_UNIT_FILL_FORE_SCHEMECOLOR_INDEX" val="6"/>
  <p:tag name="KSO_WM_UNIT_FILL_TYPE" val="1"/>
  <p:tag name="KSO_WM_UNIT_TEXT_FILL_FORE_SCHEMECOLOR_INDEX" val="14"/>
  <p:tag name="KSO_WM_UNIT_TEXT_FILL_TYPE" val="1"/>
  <p:tag name="KSO_WM_UNIT_USESOURCEFORMAT_APPLY" val="0"/>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10107</Words>
  <Application>WPS 演示</Application>
  <PresentationFormat>宽屏</PresentationFormat>
  <Paragraphs>1109</Paragraphs>
  <Slides>120</Slides>
  <Notes>22</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120</vt:i4>
      </vt:variant>
    </vt:vector>
  </HeadingPairs>
  <TitlesOfParts>
    <vt:vector size="147" baseType="lpstr">
      <vt:lpstr>Arial</vt:lpstr>
      <vt:lpstr>宋体</vt:lpstr>
      <vt:lpstr>Wingdings</vt:lpstr>
      <vt:lpstr>黑体</vt:lpstr>
      <vt:lpstr>Impact</vt:lpstr>
      <vt:lpstr>方正兰亭粗黑简体</vt:lpstr>
      <vt:lpstr>微软雅黑</vt:lpstr>
      <vt:lpstr>华文细黑</vt:lpstr>
      <vt:lpstr>AcadEref</vt:lpstr>
      <vt:lpstr>华文中宋</vt:lpstr>
      <vt:lpstr>Calibri</vt:lpstr>
      <vt:lpstr>Arial Unicode MS</vt:lpstr>
      <vt:lpstr>方正兰亭黑_GBK</vt:lpstr>
      <vt:lpstr>幼圆</vt:lpstr>
      <vt:lpstr>Verdana</vt:lpstr>
      <vt:lpstr>MS PGothic</vt:lpstr>
      <vt:lpstr>Times New Roman</vt:lpstr>
      <vt:lpstr>Times</vt:lpstr>
      <vt:lpstr>Wingdings</vt:lpstr>
      <vt:lpstr>Wingdings 2</vt:lpstr>
      <vt:lpstr>造字工房悦黑体验版细体</vt:lpstr>
      <vt:lpstr>Century Gothic</vt:lpstr>
      <vt:lpstr>Segoe Print</vt:lpstr>
      <vt:lpstr>仿宋_GB2312</vt:lpstr>
      <vt:lpstr>仿宋</vt:lpstr>
      <vt:lpstr>方正正黑简体</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强烈的信息意识</vt:lpstr>
      <vt:lpstr>丰富的信息知识</vt:lpstr>
      <vt:lpstr>PowerPoint 演示文稿</vt:lpstr>
      <vt:lpstr>PowerPoint 演示文稿</vt:lpstr>
      <vt:lpstr>熟练的信息技能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高级搜索选项</vt:lpstr>
      <vt:lpstr>PowerPoint 演示文稿</vt:lpstr>
      <vt:lpstr>举例</vt:lpstr>
      <vt:lpstr>PowerPoint 演示文稿</vt:lpstr>
      <vt:lpstr>PowerPoint 演示文稿</vt:lpstr>
      <vt:lpstr>PowerPoint 演示文稿</vt:lpstr>
      <vt:lpstr>PowerPoint 演示文稿</vt:lpstr>
      <vt:lpstr>PowerPoint 演示文稿</vt:lpstr>
      <vt:lpstr>PowerPoint 演示文稿</vt:lpstr>
      <vt:lpstr>了解相关期刊的详细信息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一站式检索-中文发现系统</vt:lpstr>
      <vt:lpstr>PowerPoint 演示文稿</vt:lpstr>
      <vt:lpstr>PowerPoint 演示文稿</vt:lpstr>
      <vt:lpstr>PowerPoint 演示文稿</vt:lpstr>
      <vt:lpstr>PowerPoint 演示文稿</vt:lpstr>
      <vt:lpstr>PowerPoint 演示文稿</vt:lpstr>
      <vt:lpstr>信息道德与学术规范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研究方法规范</vt:lpstr>
      <vt:lpstr>科学实验规范</vt:lpstr>
      <vt:lpstr>论文写作规范</vt:lpstr>
      <vt:lpstr>参考、引用规范</vt:lpstr>
      <vt:lpstr>如何规范使用参考文献</vt:lpstr>
      <vt:lpstr>参考文献著录规则</vt:lpstr>
      <vt:lpstr>自身学术规范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tukuppt</dc:title>
  <dc:creator>www.tukuppt.com</dc:creator>
  <cp:keywords>tukuppt; tukppt</cp:keywords>
  <dc:subject>熊猫办公</dc:subject>
  <cp:category>tukuppt</cp:category>
  <cp:lastModifiedBy>依依</cp:lastModifiedBy>
  <cp:revision>156</cp:revision>
  <dcterms:created xsi:type="dcterms:W3CDTF">2018-07-05T00:43:00Z</dcterms:created>
  <dcterms:modified xsi:type="dcterms:W3CDTF">2020-09-10T01:58:11Z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